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6"/>
  </p:sldMasterIdLst>
  <p:notesMasterIdLst>
    <p:notesMasterId r:id="rId14"/>
  </p:notesMasterIdLst>
  <p:handoutMasterIdLst>
    <p:handoutMasterId r:id="rId15"/>
  </p:handoutMasterIdLst>
  <p:sldIdLst>
    <p:sldId id="341" r:id="rId7"/>
    <p:sldId id="363" r:id="rId8"/>
    <p:sldId id="365" r:id="rId9"/>
    <p:sldId id="367" r:id="rId10"/>
    <p:sldId id="368" r:id="rId11"/>
    <p:sldId id="371" r:id="rId12"/>
    <p:sldId id="366"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746EA02-6581-BCCA-78DA-02B5BF693D7B}" name="Nokia_LWG" initials="NOK" userId="Nokia_LWG" providerId="None"/>
  <p188:author id="{79EE7718-00C0-CE98-DF07-2AE881E003AE}" name="Baran Elmali (Nokia)" initials="B(" userId="S::baran.elmali@nokia.com::0ac2587f-d571-46eb-a00b-3a3e4d56e1d4" providerId="AD"/>
  <p188:author id="{92A85422-A985-37B3-55D1-1A78AB2D93C7}" name="Abdelrahman Abdelkader (Nokia)" initials="AA" userId="S::abdelrahman.abdelkader@nokia.com::80074551-6ec9-432b-9f73-9eedaa9599f9" providerId="AD"/>
  <p188:author id="{FFA2442D-52D6-15F2-2334-7510A681066F}" name="nokia user" initials="PL" userId="nokia user" providerId="None"/>
  <p188:author id="{49971863-0966-2C04-1F68-2A09EF8D52B4}" name="Stephen Mwanje (Nokia)" initials="SM" userId="S::stephen.mwanje@nokia.com::7792cd99-f3f3-4840-baf4-8d1df7eced7d" providerId="AD"/>
  <p188:author id="{3AE43271-0DE1-A717-7B53-C3C5CE06B513}" name="Yannick Lair (Nokia)" initials="YL" userId="S::yannick.lair@nokia.com::e0601b81-de45-4b0d-b7c3-b06e9080ce2c" providerId="AD"/>
  <p188:author id="{28930073-21D1-1B32-9C4D-071306DCCD41}" name="Tero Henttonen (Nokia)" initials="TH" userId="S::tero.henttonen@nokia.com::8c59b07f-d54f-43e4-8a38-fa95699606b6" providerId="AD"/>
  <p188:author id="{29D19380-F7D3-91EF-BC47-472961AC5C58}" name="Shubhranshu Singh (Nokia)" initials="S(" userId="S::shubhranshu.singh@nokia.com::097f1207-65ae-4ec2-ab78-00d0c1d73a58" providerId="AD"/>
  <p188:author id="{F2F443A0-4058-7D63-9756-13212CFE8F82}" name="Chaima Ghribi (Nokia)" initials="C(" userId="S::chaima.ghribi@nokia.com::11a369e8-8cae-4b66-a421-eb044d46a873" providerId="AD"/>
  <p188:author id="{A30EE7B9-48CB-642F-5C39-21E7224A5431}" name="Christian Mannweiler" initials="cm" userId="Christian Mannweiler" providerId="None"/>
  <p188:author id="{46D6ADC6-48AE-54AC-90BC-B1EA00F667A0}" name="Markus Isomäki" initials="MIs" userId="Markus Isomäki" providerId="None"/>
  <p188:author id="{B94B71CE-3284-3294-E196-32250115523F}" name="Peter Leis (Nokia)" initials="P(" userId="S::peter.leis@nokia.com::02378938-c30a-476e-ae7b-9d35ae28334f" providerId="AD"/>
  <p188:author id="{D0916BEF-FD8E-51FF-7F3C-7707AE96FB62}" name="Rakash SivaSivaGanesan (Nokia)" initials="R(" userId="S::rakash.sivasivaganesan@nokia.com::cb4d8312-aac4-4b48-8d98-a183949869b2" providerId="AD"/>
  <p188:author id="{D0F785F8-7E74-492B-54F5-7EAA0C30F82B}" name="Devaki Chandramouli (Nokia)" initials="" userId="S::devaki.chandramouli@nokia.com::ebf2a9f8-651b-4485-926f-9d93c0eafbc5" providerId="AD"/>
  <p188:author id="{924E56FD-6643-052B-0762-8A8D5F36C63B}" name="Shehzad Ashraf (Nokia)" initials="SA" userId="S::shehzad.ashraf@nokia.com::32ca81fd-a4bf-4453-8631-8e030445a68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CA5F55-3A19-A840-AF00-2FCF776D5280}" v="12" dt="2025-03-28T19:59:35.017"/>
    <p1510:client id="{90A50C5C-4545-96D5-8EEB-B03B58009A6B}" v="500" dt="2025-03-27T22:33:05.563"/>
    <p1510:client id="{E0C0FC2B-24D8-B9A1-FC6C-5714531A9BFD}" v="268" dt="2025-03-27T21:16:59.905"/>
    <p1510:client id="{E4EE117F-56AE-9C46-BB0B-AD59D1C48F65}" v="12" dt="2025-03-27T23:06:59.54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7"/>
    <p:restoredTop sz="94602"/>
  </p:normalViewPr>
  <p:slideViewPr>
    <p:cSldViewPr snapToGrid="0">
      <p:cViewPr varScale="1">
        <p:scale>
          <a:sx n="115" d="100"/>
          <a:sy n="115" d="100"/>
        </p:scale>
        <p:origin x="712" y="208"/>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notesMaster" Target="notesMasters/notesMaster1.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vaki Chandramouli (Nokia)" userId="ebf2a9f8-651b-4485-926f-9d93c0eafbc5" providerId="ADAL" clId="{17CA5F55-3A19-A840-AF00-2FCF776D5280}"/>
    <pc:docChg chg="modSld">
      <pc:chgData name="Devaki Chandramouli (Nokia)" userId="ebf2a9f8-651b-4485-926f-9d93c0eafbc5" providerId="ADAL" clId="{17CA5F55-3A19-A840-AF00-2FCF776D5280}" dt="2025-03-28T20:06:42.281" v="143" actId="20577"/>
      <pc:docMkLst>
        <pc:docMk/>
      </pc:docMkLst>
      <pc:sldChg chg="modSp mod">
        <pc:chgData name="Devaki Chandramouli (Nokia)" userId="ebf2a9f8-651b-4485-926f-9d93c0eafbc5" providerId="ADAL" clId="{17CA5F55-3A19-A840-AF00-2FCF776D5280}" dt="2025-03-28T00:49:11.156" v="50" actId="20577"/>
        <pc:sldMkLst>
          <pc:docMk/>
          <pc:sldMk cId="0" sldId="341"/>
        </pc:sldMkLst>
        <pc:spChg chg="mod">
          <ac:chgData name="Devaki Chandramouli (Nokia)" userId="ebf2a9f8-651b-4485-926f-9d93c0eafbc5" providerId="ADAL" clId="{17CA5F55-3A19-A840-AF00-2FCF776D5280}" dt="2025-03-28T00:49:11.156" v="50" actId="20577"/>
          <ac:spMkLst>
            <pc:docMk/>
            <pc:sldMk cId="0" sldId="341"/>
            <ac:spMk id="5123" creationId="{9FAD3684-801E-4E1E-85EB-F5F3E5D37277}"/>
          </ac:spMkLst>
        </pc:spChg>
      </pc:sldChg>
      <pc:sldChg chg="modSp mod">
        <pc:chgData name="Devaki Chandramouli (Nokia)" userId="ebf2a9f8-651b-4485-926f-9d93c0eafbc5" providerId="ADAL" clId="{17CA5F55-3A19-A840-AF00-2FCF776D5280}" dt="2025-03-28T19:58:00.224" v="107" actId="21"/>
        <pc:sldMkLst>
          <pc:docMk/>
          <pc:sldMk cId="0" sldId="365"/>
        </pc:sldMkLst>
        <pc:graphicFrameChg chg="mod modGraphic">
          <ac:chgData name="Devaki Chandramouli (Nokia)" userId="ebf2a9f8-651b-4485-926f-9d93c0eafbc5" providerId="ADAL" clId="{17CA5F55-3A19-A840-AF00-2FCF776D5280}" dt="2025-03-28T19:58:00.224" v="107" actId="21"/>
          <ac:graphicFrameMkLst>
            <pc:docMk/>
            <pc:sldMk cId="0" sldId="365"/>
            <ac:graphicFrameMk id="2" creationId="{443D1633-C670-416B-8287-F2FC830B67BD}"/>
          </ac:graphicFrameMkLst>
        </pc:graphicFrameChg>
      </pc:sldChg>
      <pc:sldChg chg="modSp mod">
        <pc:chgData name="Devaki Chandramouli (Nokia)" userId="ebf2a9f8-651b-4485-926f-9d93c0eafbc5" providerId="ADAL" clId="{17CA5F55-3A19-A840-AF00-2FCF776D5280}" dt="2025-03-28T20:03:33.818" v="133" actId="14100"/>
        <pc:sldMkLst>
          <pc:docMk/>
          <pc:sldMk cId="484285281" sldId="367"/>
        </pc:sldMkLst>
        <pc:graphicFrameChg chg="mod modGraphic">
          <ac:chgData name="Devaki Chandramouli (Nokia)" userId="ebf2a9f8-651b-4485-926f-9d93c0eafbc5" providerId="ADAL" clId="{17CA5F55-3A19-A840-AF00-2FCF776D5280}" dt="2025-03-28T20:03:33.818" v="133" actId="14100"/>
          <ac:graphicFrameMkLst>
            <pc:docMk/>
            <pc:sldMk cId="484285281" sldId="367"/>
            <ac:graphicFrameMk id="2" creationId="{3ADD81E1-FEC8-4057-7FB0-46748EF819F1}"/>
          </ac:graphicFrameMkLst>
        </pc:graphicFrameChg>
      </pc:sldChg>
      <pc:sldChg chg="modSp mod">
        <pc:chgData name="Devaki Chandramouli (Nokia)" userId="ebf2a9f8-651b-4485-926f-9d93c0eafbc5" providerId="ADAL" clId="{17CA5F55-3A19-A840-AF00-2FCF776D5280}" dt="2025-03-28T20:00:51.240" v="128" actId="20577"/>
        <pc:sldMkLst>
          <pc:docMk/>
          <pc:sldMk cId="2885856996" sldId="368"/>
        </pc:sldMkLst>
        <pc:graphicFrameChg chg="mod modGraphic">
          <ac:chgData name="Devaki Chandramouli (Nokia)" userId="ebf2a9f8-651b-4485-926f-9d93c0eafbc5" providerId="ADAL" clId="{17CA5F55-3A19-A840-AF00-2FCF776D5280}" dt="2025-03-28T20:00:51.240" v="128" actId="20577"/>
          <ac:graphicFrameMkLst>
            <pc:docMk/>
            <pc:sldMk cId="2885856996" sldId="368"/>
            <ac:graphicFrameMk id="2" creationId="{66D964C3-885B-304A-9EE1-EBFF966B057B}"/>
          </ac:graphicFrameMkLst>
        </pc:graphicFrameChg>
      </pc:sldChg>
      <pc:sldChg chg="modSp mod">
        <pc:chgData name="Devaki Chandramouli (Nokia)" userId="ebf2a9f8-651b-4485-926f-9d93c0eafbc5" providerId="ADAL" clId="{17CA5F55-3A19-A840-AF00-2FCF776D5280}" dt="2025-03-28T20:06:42.281" v="143" actId="20577"/>
        <pc:sldMkLst>
          <pc:docMk/>
          <pc:sldMk cId="492773467" sldId="371"/>
        </pc:sldMkLst>
        <pc:graphicFrameChg chg="mod modGraphic">
          <ac:chgData name="Devaki Chandramouli (Nokia)" userId="ebf2a9f8-651b-4485-926f-9d93c0eafbc5" providerId="ADAL" clId="{17CA5F55-3A19-A840-AF00-2FCF776D5280}" dt="2025-03-28T20:06:42.281" v="143" actId="20577"/>
          <ac:graphicFrameMkLst>
            <pc:docMk/>
            <pc:sldMk cId="492773467" sldId="371"/>
            <ac:graphicFrameMk id="2" creationId="{01F8D353-66A8-836A-04C3-07960EDF5D72}"/>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945333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420ED5-1AB3-5828-65F6-28D3B6C53F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069D9D-F7DB-1A1F-98D7-39F7728446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310C3F-8C13-7048-DDB5-9685FC3B169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3EB4E67-E27B-65EA-747A-96D4B913ED4C}"/>
              </a:ext>
            </a:extLst>
          </p:cNvPr>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16869489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D737B0-E2B4-3C57-4569-763F91D866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25CD42-5BB9-332E-29E7-7C69FE7ED7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582A62-5A57-9A3C-5C5E-1D8CD52BC18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7C4123D-3999-D251-5677-84FC2A92D737}"/>
              </a:ext>
            </a:extLst>
          </p:cNvPr>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6730138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65DFCF-C9BD-977C-9699-75EA843FBA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306123-B430-AC0F-C6DE-258F861FE4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D6EFCB-15F8-8A41-2CEA-0D48CDF9C3E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682706C-13A2-4871-A768-B66DAFBF15D3}"/>
              </a:ext>
            </a:extLst>
          </p:cNvPr>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36528346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9937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400" b="1">
                <a:latin typeface="Arial "/>
              </a:rPr>
              <a:t>3GPP TSG-WG2 Meeting #168	</a:t>
            </a:r>
          </a:p>
          <a:p>
            <a:pPr eaLnBrk="1" hangingPunct="1">
              <a:defRPr/>
            </a:pPr>
            <a:r>
              <a:rPr lang="en-GB" altLang="en-US" sz="1400" b="1">
                <a:latin typeface="Arial "/>
              </a:rPr>
              <a:t>Goteborg , SE, Apr 07 – 11, 2025</a:t>
            </a:r>
          </a:p>
          <a:p>
            <a:pPr eaLnBrk="1" hangingPunct="1">
              <a:defRPr/>
            </a:pPr>
            <a:endParaRPr lang="sv-SE" altLang="en-US" sz="1400" b="1">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S2-2503256</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a:t>6G System Scope</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NOKIA, Spark NZ Ltd </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a:t>This document proposes Technical areas that need to be addressed as part of 6G System Study in Rel-20.</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sz="2400"/>
              <a:t>View on 6G SID Scope Content for Architecture requirements</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1816067962"/>
              </p:ext>
            </p:extLst>
          </p:nvPr>
        </p:nvGraphicFramePr>
        <p:xfrm>
          <a:off x="121716" y="1690688"/>
          <a:ext cx="11866068" cy="4404360"/>
        </p:xfrm>
        <a:graphic>
          <a:graphicData uri="http://schemas.openxmlformats.org/drawingml/2006/table">
            <a:tbl>
              <a:tblPr firstRow="1" bandRow="1">
                <a:tableStyleId>{5C22544A-7EE6-4342-B048-85BDC9FD1C3A}</a:tableStyleId>
              </a:tblPr>
              <a:tblGrid>
                <a:gridCol w="763024">
                  <a:extLst>
                    <a:ext uri="{9D8B030D-6E8A-4147-A177-3AD203B41FA5}">
                      <a16:colId xmlns:a16="http://schemas.microsoft.com/office/drawing/2014/main" val="2236238882"/>
                    </a:ext>
                  </a:extLst>
                </a:gridCol>
                <a:gridCol w="1568272">
                  <a:extLst>
                    <a:ext uri="{9D8B030D-6E8A-4147-A177-3AD203B41FA5}">
                      <a16:colId xmlns:a16="http://schemas.microsoft.com/office/drawing/2014/main" val="562605877"/>
                    </a:ext>
                  </a:extLst>
                </a:gridCol>
                <a:gridCol w="5200516">
                  <a:extLst>
                    <a:ext uri="{9D8B030D-6E8A-4147-A177-3AD203B41FA5}">
                      <a16:colId xmlns:a16="http://schemas.microsoft.com/office/drawing/2014/main" val="824553124"/>
                    </a:ext>
                  </a:extLst>
                </a:gridCol>
                <a:gridCol w="2792079">
                  <a:extLst>
                    <a:ext uri="{9D8B030D-6E8A-4147-A177-3AD203B41FA5}">
                      <a16:colId xmlns:a16="http://schemas.microsoft.com/office/drawing/2014/main" val="4265244648"/>
                    </a:ext>
                  </a:extLst>
                </a:gridCol>
                <a:gridCol w="1542177">
                  <a:extLst>
                    <a:ext uri="{9D8B030D-6E8A-4147-A177-3AD203B41FA5}">
                      <a16:colId xmlns:a16="http://schemas.microsoft.com/office/drawing/2014/main" val="1390949308"/>
                    </a:ext>
                  </a:extLst>
                </a:gridCol>
              </a:tblGrid>
              <a:tr h="370840">
                <a:tc>
                  <a:txBody>
                    <a:bodyPr/>
                    <a:lstStyle/>
                    <a:p>
                      <a:pPr algn="ctr"/>
                      <a:r>
                        <a:rPr lang="en-US" sz="1100"/>
                        <a:t>S.NO.</a:t>
                      </a:r>
                    </a:p>
                  </a:txBody>
                  <a:tcPr/>
                </a:tc>
                <a:tc>
                  <a:txBody>
                    <a:bodyPr/>
                    <a:lstStyle/>
                    <a:p>
                      <a:pPr algn="ctr"/>
                      <a:r>
                        <a:rPr lang="en-US" sz="1100"/>
                        <a:t>Title </a:t>
                      </a:r>
                    </a:p>
                  </a:txBody>
                  <a:tcPr/>
                </a:tc>
                <a:tc>
                  <a:txBody>
                    <a:bodyPr/>
                    <a:lstStyle/>
                    <a:p>
                      <a:pPr algn="ctr"/>
                      <a:r>
                        <a:rPr lang="en-US" sz="1100" dirty="0"/>
                        <a:t>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Justifications</a:t>
                      </a:r>
                    </a:p>
                  </a:txBody>
                  <a:tcPr/>
                </a:tc>
                <a:tc>
                  <a:txBody>
                    <a:bodyPr/>
                    <a:lstStyle/>
                    <a:p>
                      <a:pPr algn="ctr"/>
                      <a:r>
                        <a:rPr lang="en-US" sz="1100"/>
                        <a:t>Potential dependencies</a:t>
                      </a:r>
                    </a:p>
                  </a:txBody>
                  <a:tcPr/>
                </a:tc>
                <a:extLst>
                  <a:ext uri="{0D108BD9-81ED-4DB2-BD59-A6C34878D82A}">
                    <a16:rowId xmlns:a16="http://schemas.microsoft.com/office/drawing/2014/main" val="4108668729"/>
                  </a:ext>
                </a:extLst>
              </a:tr>
              <a:tr h="370840">
                <a:tc>
                  <a:txBody>
                    <a:bodyPr/>
                    <a:lstStyle/>
                    <a:p>
                      <a:r>
                        <a:rPr lang="en-US" sz="1100"/>
                        <a:t>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Architecture principles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100" dirty="0"/>
                        <a:t>Architecture principles and assumptions that would apply for 6G System</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1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a:t>High level design principles are critical to study and document.</a:t>
                      </a:r>
                    </a:p>
                  </a:txBody>
                  <a:tcPr/>
                </a:tc>
                <a:tc>
                  <a:txBody>
                    <a:bodyPr/>
                    <a:lstStyle/>
                    <a:p>
                      <a:r>
                        <a:rPr lang="en-US" sz="1100"/>
                        <a:t>None</a:t>
                      </a:r>
                    </a:p>
                  </a:txBody>
                  <a:tcPr/>
                </a:tc>
                <a:extLst>
                  <a:ext uri="{0D108BD9-81ED-4DB2-BD59-A6C34878D82A}">
                    <a16:rowId xmlns:a16="http://schemas.microsoft.com/office/drawing/2014/main" val="1961773117"/>
                  </a:ext>
                </a:extLst>
              </a:tr>
              <a:tr h="370840">
                <a:tc>
                  <a:txBody>
                    <a:bodyPr/>
                    <a:lstStyle/>
                    <a:p>
                      <a:r>
                        <a:rPr lang="en-US" sz="1100"/>
                        <a:t>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6G System Architecture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chemeClr val="dk1"/>
                          </a:solidFill>
                          <a:effectLst/>
                          <a:latin typeface="+mn-lt"/>
                          <a:ea typeface="+mn-ea"/>
                          <a:cs typeface="+mn-cs"/>
                        </a:rPr>
                        <a:t>6G System Architecture – Roaming &amp; Non-Roaming</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It is critical to study the system architecture that will be applicable for 6G UE(s) and 6G Radio. </a:t>
                      </a:r>
                    </a:p>
                    <a:p>
                      <a:pPr marL="0" marR="0" lvl="0" indent="0" algn="l" defTabSz="914400" rtl="0" eaLnBrk="1" fontAlgn="auto" latinLnBrk="0" hangingPunct="1">
                        <a:lnSpc>
                          <a:spcPct val="100000"/>
                        </a:lnSpc>
                        <a:spcBef>
                          <a:spcPts val="0"/>
                        </a:spcBef>
                        <a:spcAft>
                          <a:spcPts val="0"/>
                        </a:spcAft>
                        <a:buClrTx/>
                        <a:buSzTx/>
                        <a:buFontTx/>
                        <a:buNone/>
                        <a:tabLst/>
                        <a:defRPr/>
                      </a:pPr>
                      <a:r>
                        <a:rPr lang="en-NZ" sz="1100" kern="1200" dirty="0">
                          <a:solidFill>
                            <a:schemeClr val="dk1"/>
                          </a:solidFill>
                          <a:latin typeface="+mn-lt"/>
                          <a:ea typeface="+mn-ea"/>
                          <a:cs typeface="+mn-cs"/>
                        </a:rPr>
                        <a:t>It is also critical to study architecture requirements for 6G use cases in SA1 TR 22. 870.</a:t>
                      </a:r>
                      <a:endParaRPr lang="en-US" sz="1100" kern="1200" dirty="0">
                        <a:solidFill>
                          <a:schemeClr val="dk1"/>
                        </a:solidFill>
                        <a:latin typeface="+mn-lt"/>
                        <a:ea typeface="+mn-ea"/>
                        <a:cs typeface="+mn-cs"/>
                      </a:endParaRPr>
                    </a:p>
                  </a:txBody>
                  <a:tcPr/>
                </a:tc>
                <a:tc>
                  <a:txBody>
                    <a:bodyPr/>
                    <a:lstStyle/>
                    <a:p>
                      <a:r>
                        <a:rPr lang="en-US" sz="1100"/>
                        <a:t>None</a:t>
                      </a:r>
                    </a:p>
                  </a:txBody>
                  <a:tcPr/>
                </a:tc>
                <a:extLst>
                  <a:ext uri="{0D108BD9-81ED-4DB2-BD59-A6C34878D82A}">
                    <a16:rowId xmlns:a16="http://schemas.microsoft.com/office/drawing/2014/main" val="136015713"/>
                  </a:ext>
                </a:extLst>
              </a:tr>
              <a:tr h="370840">
                <a:tc>
                  <a:txBody>
                    <a:bodyPr/>
                    <a:lstStyle/>
                    <a:p>
                      <a:r>
                        <a:rPr lang="en-US" sz="1100"/>
                        <a:t>3</a:t>
                      </a:r>
                    </a:p>
                  </a:txBody>
                  <a:tcPr/>
                </a:tc>
                <a:tc>
                  <a:txBody>
                    <a:bodyPr/>
                    <a:lstStyle/>
                    <a:p>
                      <a:r>
                        <a:rPr lang="en-US" sz="1100" dirty="0"/>
                        <a:t>Registration, Connection and Session Management procedures</a:t>
                      </a:r>
                    </a:p>
                  </a:txBody>
                  <a:tcPr/>
                </a:tc>
                <a:tc>
                  <a:txBody>
                    <a:bodyPr/>
                    <a:lstStyle/>
                    <a:p>
                      <a:r>
                        <a:rPr lang="en-US" sz="1100"/>
                        <a:t>Modular NAS framework with distributed NAS termination  impact to RM, CM and SM procedures should be studied. System procedure impact due to NAS protocol optimizations. </a:t>
                      </a:r>
                      <a:endParaRPr lang="en-US"/>
                    </a:p>
                  </a:txBody>
                  <a:tcPr/>
                </a:tc>
                <a:tc>
                  <a:txBody>
                    <a:bodyPr/>
                    <a:lstStyle/>
                    <a:p>
                      <a:r>
                        <a:rPr lang="en-US" sz="1100"/>
                        <a:t>In general, system impact due to optimizations to NAS protocol must be studied. </a:t>
                      </a:r>
                      <a:r>
                        <a:rPr lang="en-US" sz="1100" b="0" i="0" u="none" strike="noStrike" noProof="0">
                          <a:latin typeface="Calibri"/>
                        </a:rPr>
                        <a:t>Modularity is critical for support of different types of devices; similarly orthogonality from network standpoint, enabling also differentiated security. </a:t>
                      </a:r>
                      <a:endParaRPr lang="en-US" sz="1100"/>
                    </a:p>
                  </a:txBody>
                  <a:tcPr/>
                </a:tc>
                <a:tc>
                  <a:txBody>
                    <a:bodyPr/>
                    <a:lstStyle/>
                    <a:p>
                      <a:r>
                        <a:rPr lang="en-US" sz="1100"/>
                        <a:t>SA3, RAN2, RAN3</a:t>
                      </a:r>
                    </a:p>
                  </a:txBody>
                  <a:tcPr/>
                </a:tc>
                <a:extLst>
                  <a:ext uri="{0D108BD9-81ED-4DB2-BD59-A6C34878D82A}">
                    <a16:rowId xmlns:a16="http://schemas.microsoft.com/office/drawing/2014/main" val="3379977000"/>
                  </a:ext>
                </a:extLst>
              </a:tr>
              <a:tr h="370840">
                <a:tc>
                  <a:txBody>
                    <a:bodyPr/>
                    <a:lstStyle/>
                    <a:p>
                      <a:r>
                        <a:rPr lang="en-US" sz="1100"/>
                        <a:t>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a:t>6G Identifiers &amp; Subscription aspects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a:t>Temporary and permanent identifiers, Temporary and permanent subscription, Onboarding and system impact due to network selection for PLMN and SNPN, SNPN ID, Equivalent SNPN list support.</a:t>
                      </a:r>
                    </a:p>
                  </a:txBody>
                  <a:tcPr/>
                </a:tc>
                <a:tc>
                  <a:txBody>
                    <a:bodyPr/>
                    <a:lstStyle/>
                    <a:p>
                      <a:r>
                        <a:rPr lang="en-US" sz="1100"/>
                        <a:t>It is important to define UE identifiers, enable new business models also for PLMNs and SNPNs to support temporary services besides the permanent subscription model</a:t>
                      </a:r>
                    </a:p>
                  </a:txBody>
                  <a:tcPr/>
                </a:tc>
                <a:tc>
                  <a:txBody>
                    <a:bodyPr/>
                    <a:lstStyle/>
                    <a:p>
                      <a:r>
                        <a:rPr lang="en-US" sz="1100"/>
                        <a:t>SA3, RAN2, RAN3</a:t>
                      </a:r>
                    </a:p>
                  </a:txBody>
                  <a:tcPr/>
                </a:tc>
                <a:extLst>
                  <a:ext uri="{0D108BD9-81ED-4DB2-BD59-A6C34878D82A}">
                    <a16:rowId xmlns:a16="http://schemas.microsoft.com/office/drawing/2014/main" val="672485891"/>
                  </a:ext>
                </a:extLst>
              </a:tr>
              <a:tr h="370840">
                <a:tc>
                  <a:txBody>
                    <a:bodyPr/>
                    <a:lstStyle/>
                    <a:p>
                      <a:r>
                        <a:rPr lang="en-US" sz="1100"/>
                        <a:t>5</a:t>
                      </a:r>
                    </a:p>
                  </a:txBody>
                  <a:tcPr/>
                </a:tc>
                <a:tc>
                  <a:txBody>
                    <a:bodyPr/>
                    <a:lstStyle/>
                    <a:p>
                      <a:r>
                        <a:rPr lang="en-US" sz="1100"/>
                        <a:t>QoS enhancements</a:t>
                      </a:r>
                    </a:p>
                  </a:txBody>
                  <a:tcPr/>
                </a:tc>
                <a:tc>
                  <a:txBody>
                    <a:bodyPr/>
                    <a:lstStyle/>
                    <a:p>
                      <a:r>
                        <a:rPr lang="en-US" sz="1100"/>
                        <a:t>Enhancement needed to support adaptive QoS framework for adaptive and high bandwidth applications, mobile AI traffic</a:t>
                      </a:r>
                    </a:p>
                  </a:txBody>
                  <a:tcPr/>
                </a:tc>
                <a:tc>
                  <a:txBody>
                    <a:bodyPr/>
                    <a:lstStyle/>
                    <a:p>
                      <a:r>
                        <a:rPr lang="en-US" sz="1100"/>
                        <a:t>As the traffic grows, need a mechanism to improve </a:t>
                      </a:r>
                      <a:r>
                        <a:rPr lang="en-US" sz="1100" err="1"/>
                        <a:t>QoE</a:t>
                      </a:r>
                      <a:r>
                        <a:rPr lang="en-US" sz="1100"/>
                        <a:t> and capacity utilization for increased traffic due to AI/ML, other apps.</a:t>
                      </a:r>
                    </a:p>
                  </a:txBody>
                  <a:tcPr/>
                </a:tc>
                <a:tc>
                  <a:txBody>
                    <a:bodyPr/>
                    <a:lstStyle/>
                    <a:p>
                      <a:r>
                        <a:rPr lang="en-US" sz="1100" dirty="0"/>
                        <a:t>RAN2, RAN3</a:t>
                      </a:r>
                    </a:p>
                  </a:txBody>
                  <a:tcPr/>
                </a:tc>
                <a:extLst>
                  <a:ext uri="{0D108BD9-81ED-4DB2-BD59-A6C34878D82A}">
                    <a16:rowId xmlns:a16="http://schemas.microsoft.com/office/drawing/2014/main" val="3293856849"/>
                  </a:ext>
                </a:extLst>
              </a:tr>
            </a:tbl>
          </a:graphicData>
        </a:graphic>
      </p:graphicFrame>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587F0A-00F5-7216-7EB5-5D722CC1F9F1}"/>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6139D8E9-A64E-496F-5904-07EC4ECCF894}"/>
              </a:ext>
            </a:extLst>
          </p:cNvPr>
          <p:cNvSpPr>
            <a:spLocks noGrp="1"/>
          </p:cNvSpPr>
          <p:nvPr>
            <p:ph type="title"/>
          </p:nvPr>
        </p:nvSpPr>
        <p:spPr/>
        <p:txBody>
          <a:bodyPr/>
          <a:lstStyle/>
          <a:p>
            <a:r>
              <a:rPr lang="en-GB" altLang="en-US" sz="2400"/>
              <a:t>View on 6G SID Scope Content for Architecture requirements</a:t>
            </a:r>
          </a:p>
        </p:txBody>
      </p:sp>
      <p:graphicFrame>
        <p:nvGraphicFramePr>
          <p:cNvPr id="2" name="Table 2">
            <a:extLst>
              <a:ext uri="{FF2B5EF4-FFF2-40B4-BE49-F238E27FC236}">
                <a16:creationId xmlns:a16="http://schemas.microsoft.com/office/drawing/2014/main" id="{3ADD81E1-FEC8-4057-7FB0-46748EF819F1}"/>
              </a:ext>
            </a:extLst>
          </p:cNvPr>
          <p:cNvGraphicFramePr>
            <a:graphicFrameLocks noGrp="1"/>
          </p:cNvGraphicFramePr>
          <p:nvPr>
            <p:ph idx="1"/>
            <p:extLst>
              <p:ext uri="{D42A27DB-BD31-4B8C-83A1-F6EECF244321}">
                <p14:modId xmlns:p14="http://schemas.microsoft.com/office/powerpoint/2010/main" val="612469027"/>
              </p:ext>
            </p:extLst>
          </p:nvPr>
        </p:nvGraphicFramePr>
        <p:xfrm>
          <a:off x="121716" y="1690691"/>
          <a:ext cx="11988507" cy="4672535"/>
        </p:xfrm>
        <a:graphic>
          <a:graphicData uri="http://schemas.openxmlformats.org/drawingml/2006/table">
            <a:tbl>
              <a:tblPr firstRow="1" bandRow="1">
                <a:tableStyleId>{5C22544A-7EE6-4342-B048-85BDC9FD1C3A}</a:tableStyleId>
              </a:tblPr>
              <a:tblGrid>
                <a:gridCol w="770898">
                  <a:extLst>
                    <a:ext uri="{9D8B030D-6E8A-4147-A177-3AD203B41FA5}">
                      <a16:colId xmlns:a16="http://schemas.microsoft.com/office/drawing/2014/main" val="2236238882"/>
                    </a:ext>
                  </a:extLst>
                </a:gridCol>
                <a:gridCol w="1584454">
                  <a:extLst>
                    <a:ext uri="{9D8B030D-6E8A-4147-A177-3AD203B41FA5}">
                      <a16:colId xmlns:a16="http://schemas.microsoft.com/office/drawing/2014/main" val="562605877"/>
                    </a:ext>
                  </a:extLst>
                </a:gridCol>
                <a:gridCol w="4871586">
                  <a:extLst>
                    <a:ext uri="{9D8B030D-6E8A-4147-A177-3AD203B41FA5}">
                      <a16:colId xmlns:a16="http://schemas.microsoft.com/office/drawing/2014/main" val="824553124"/>
                    </a:ext>
                  </a:extLst>
                </a:gridCol>
                <a:gridCol w="3203480">
                  <a:extLst>
                    <a:ext uri="{9D8B030D-6E8A-4147-A177-3AD203B41FA5}">
                      <a16:colId xmlns:a16="http://schemas.microsoft.com/office/drawing/2014/main" val="4265244648"/>
                    </a:ext>
                  </a:extLst>
                </a:gridCol>
                <a:gridCol w="1558089">
                  <a:extLst>
                    <a:ext uri="{9D8B030D-6E8A-4147-A177-3AD203B41FA5}">
                      <a16:colId xmlns:a16="http://schemas.microsoft.com/office/drawing/2014/main" val="1390949308"/>
                    </a:ext>
                  </a:extLst>
                </a:gridCol>
              </a:tblGrid>
              <a:tr h="397671">
                <a:tc>
                  <a:txBody>
                    <a:bodyPr/>
                    <a:lstStyle/>
                    <a:p>
                      <a:pPr algn="ctr"/>
                      <a:r>
                        <a:rPr lang="en-US" sz="1100"/>
                        <a:t>S.NO.</a:t>
                      </a:r>
                    </a:p>
                  </a:txBody>
                  <a:tcPr/>
                </a:tc>
                <a:tc>
                  <a:txBody>
                    <a:bodyPr/>
                    <a:lstStyle/>
                    <a:p>
                      <a:pPr algn="ctr"/>
                      <a:r>
                        <a:rPr lang="en-US" sz="1100"/>
                        <a:t>Title </a:t>
                      </a:r>
                    </a:p>
                  </a:txBody>
                  <a:tcPr/>
                </a:tc>
                <a:tc>
                  <a:txBody>
                    <a:bodyPr/>
                    <a:lstStyle/>
                    <a:p>
                      <a:pPr algn="ctr"/>
                      <a:r>
                        <a:rPr lang="en-US" sz="1100"/>
                        <a:t>Key Objectives</a:t>
                      </a:r>
                    </a:p>
                    <a:p>
                      <a:pPr algn="ctr"/>
                      <a:endParaRPr lang="en-US" sz="11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Justifications</a:t>
                      </a:r>
                    </a:p>
                  </a:txBody>
                  <a:tcPr/>
                </a:tc>
                <a:tc>
                  <a:txBody>
                    <a:bodyPr/>
                    <a:lstStyle/>
                    <a:p>
                      <a:pPr algn="ctr"/>
                      <a:r>
                        <a:rPr lang="en-US" sz="1100"/>
                        <a:t>Potential dependencies</a:t>
                      </a:r>
                    </a:p>
                  </a:txBody>
                  <a:tcPr/>
                </a:tc>
                <a:extLst>
                  <a:ext uri="{0D108BD9-81ED-4DB2-BD59-A6C34878D82A}">
                    <a16:rowId xmlns:a16="http://schemas.microsoft.com/office/drawing/2014/main" val="4108668729"/>
                  </a:ext>
                </a:extLst>
              </a:tr>
              <a:tr h="524267">
                <a:tc>
                  <a:txBody>
                    <a:bodyPr/>
                    <a:lstStyle/>
                    <a:p>
                      <a:r>
                        <a:rPr lang="en-US" sz="1100" dirty="0"/>
                        <a:t>6</a:t>
                      </a:r>
                    </a:p>
                  </a:txBody>
                  <a:tcPr/>
                </a:tc>
                <a:tc>
                  <a:txBody>
                    <a:bodyPr/>
                    <a:lstStyle/>
                    <a:p>
                      <a:r>
                        <a:rPr lang="en-US" sz="1100"/>
                        <a:t>Resiliency</a:t>
                      </a:r>
                    </a:p>
                  </a:txBody>
                  <a:tcPr/>
                </a:tc>
                <a:tc>
                  <a:txBody>
                    <a:bodyPr/>
                    <a:lstStyle/>
                    <a:p>
                      <a:r>
                        <a:rPr lang="en-US" sz="1100"/>
                        <a:t>Support for 6G System Resiliency, especially control plane resiliency</a:t>
                      </a:r>
                    </a:p>
                  </a:txBody>
                  <a:tcPr/>
                </a:tc>
                <a:tc>
                  <a:txBody>
                    <a:bodyPr/>
                    <a:lstStyle/>
                    <a:p>
                      <a:r>
                        <a:rPr lang="en-US" sz="1100"/>
                        <a:t>Standards enhancements needed for resiliency must be specified. Zero down time is critical</a:t>
                      </a:r>
                    </a:p>
                  </a:txBody>
                  <a:tcPr/>
                </a:tc>
                <a:tc>
                  <a:txBody>
                    <a:bodyPr/>
                    <a:lstStyle/>
                    <a:p>
                      <a:r>
                        <a:rPr lang="en-US" sz="1100" dirty="0"/>
                        <a:t>RAN2, RAN3</a:t>
                      </a:r>
                    </a:p>
                  </a:txBody>
                  <a:tcPr/>
                </a:tc>
                <a:extLst>
                  <a:ext uri="{0D108BD9-81ED-4DB2-BD59-A6C34878D82A}">
                    <a16:rowId xmlns:a16="http://schemas.microsoft.com/office/drawing/2014/main" val="3213994341"/>
                  </a:ext>
                </a:extLst>
              </a:tr>
              <a:tr h="1022583">
                <a:tc>
                  <a:txBody>
                    <a:bodyPr/>
                    <a:lstStyle/>
                    <a:p>
                      <a:r>
                        <a:rPr lang="en-US" sz="1100" dirty="0"/>
                        <a:t>7</a:t>
                      </a:r>
                    </a:p>
                    <a:p>
                      <a:endParaRPr lang="en-US" sz="1050" i="1" dirty="0">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a:t>Basic and auxiliary services</a:t>
                      </a:r>
                    </a:p>
                  </a:txBody>
                  <a:tcPr/>
                </a:tc>
                <a:tc>
                  <a:txBody>
                    <a:bodyPr/>
                    <a:lstStyle/>
                    <a:p>
                      <a:r>
                        <a:rPr lang="en-US" sz="1100"/>
                        <a:t>SMS, PWS, IMS multimedia services (MMTEL), Emergency services, Basic location services, basic time sync (with the ability for 3GPP system to have the same time reference), considering also GNSS independent positioning and time sync support. Access specific enhancements needed for IMS should be part of 6G SID.</a:t>
                      </a:r>
                    </a:p>
                    <a:p>
                      <a:r>
                        <a:rPr lang="en-US" sz="1100" i="0">
                          <a:solidFill>
                            <a:schemeClr val="tx1"/>
                          </a:solidFill>
                        </a:rPr>
                        <a:t>NOTE: IMS specific enhancements (access agnostic) must be in a separate study, if needed.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a:t>Important to support existing services and services beyond connectivity for feature parity, revenue generation</a:t>
                      </a:r>
                    </a:p>
                    <a:p>
                      <a:endParaRPr lang="en-US" sz="1100" i="1">
                        <a:solidFill>
                          <a:srgbClr val="FF0000"/>
                        </a:solidFill>
                      </a:endParaRPr>
                    </a:p>
                  </a:txBody>
                  <a:tcPr/>
                </a:tc>
                <a:tc>
                  <a:txBody>
                    <a:bodyPr/>
                    <a:lstStyle/>
                    <a:p>
                      <a:pPr marL="0" marR="0" lvl="0" indent="0" algn="l" rtl="0" eaLnBrk="1" fontAlgn="auto" latinLnBrk="0" hangingPunct="1">
                        <a:lnSpc>
                          <a:spcPct val="100000"/>
                        </a:lnSpc>
                        <a:spcBef>
                          <a:spcPts val="0"/>
                        </a:spcBef>
                        <a:spcAft>
                          <a:spcPts val="0"/>
                        </a:spcAft>
                        <a:buClrTx/>
                        <a:buSzTx/>
                        <a:buFontTx/>
                        <a:buNone/>
                      </a:pPr>
                      <a:r>
                        <a:rPr lang="en-US" sz="1100"/>
                        <a:t>RAN2, RAN3, SA3</a:t>
                      </a:r>
                    </a:p>
                  </a:txBody>
                  <a:tcPr/>
                </a:tc>
                <a:extLst>
                  <a:ext uri="{0D108BD9-81ED-4DB2-BD59-A6C34878D82A}">
                    <a16:rowId xmlns:a16="http://schemas.microsoft.com/office/drawing/2014/main" val="779832184"/>
                  </a:ext>
                </a:extLst>
              </a:tr>
              <a:tr h="260492">
                <a:tc>
                  <a:txBody>
                    <a:bodyPr/>
                    <a:lstStyle/>
                    <a:p>
                      <a:r>
                        <a:rPr lang="en-US" sz="1100"/>
                        <a:t>8</a:t>
                      </a:r>
                    </a:p>
                  </a:txBody>
                  <a:tcPr/>
                </a:tc>
                <a:tc>
                  <a:txBody>
                    <a:bodyPr/>
                    <a:lstStyle/>
                    <a:p>
                      <a:r>
                        <a:rPr lang="en-US" sz="1100"/>
                        <a:t>Interworking with 5G</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100" kern="1200">
                          <a:solidFill>
                            <a:schemeClr val="dk1"/>
                          </a:solidFill>
                          <a:effectLst/>
                          <a:latin typeface="+mn-lt"/>
                          <a:ea typeface="+mn-ea"/>
                          <a:cs typeface="+mn-cs"/>
                        </a:rPr>
                        <a:t>Single registration based Interworking with 5G needs to be specified, </a:t>
                      </a:r>
                    </a:p>
                  </a:txBody>
                  <a:tcPr/>
                </a:tc>
                <a:tc>
                  <a:txBody>
                    <a:bodyPr/>
                    <a:lstStyle/>
                    <a:p>
                      <a:r>
                        <a:rPr lang="en-US" sz="1100"/>
                        <a:t>Critical for success of 6G deployment</a:t>
                      </a:r>
                    </a:p>
                  </a:txBody>
                  <a:tcPr/>
                </a:tc>
                <a:tc>
                  <a:txBody>
                    <a:bodyPr/>
                    <a:lstStyle/>
                    <a:p>
                      <a:r>
                        <a:rPr lang="en-US" sz="1100"/>
                        <a:t>RAN2, RAN3</a:t>
                      </a:r>
                    </a:p>
                  </a:txBody>
                  <a:tcPr/>
                </a:tc>
                <a:extLst>
                  <a:ext uri="{0D108BD9-81ED-4DB2-BD59-A6C34878D82A}">
                    <a16:rowId xmlns:a16="http://schemas.microsoft.com/office/drawing/2014/main" val="1961773117"/>
                  </a:ext>
                </a:extLst>
              </a:tr>
              <a:tr h="553899">
                <a:tc>
                  <a:txBody>
                    <a:bodyPr/>
                    <a:lstStyle/>
                    <a:p>
                      <a:r>
                        <a:rPr lang="en-US" sz="1100"/>
                        <a:t>9</a:t>
                      </a:r>
                    </a:p>
                  </a:txBody>
                  <a:tcPr/>
                </a:tc>
                <a:tc>
                  <a:txBody>
                    <a:bodyPr/>
                    <a:lstStyle/>
                    <a:p>
                      <a:r>
                        <a:rPr lang="en-US" sz="1100"/>
                        <a:t>Access agnostic system</a:t>
                      </a:r>
                    </a:p>
                  </a:txBody>
                  <a:tcPr/>
                </a:tc>
                <a:tc>
                  <a:txBody>
                    <a:bodyPr/>
                    <a:lstStyle/>
                    <a:p>
                      <a:r>
                        <a:rPr lang="en-US" sz="1100"/>
                        <a:t>Support for non-3GPP access functionality. </a:t>
                      </a:r>
                      <a:r>
                        <a:rPr lang="en-GB" sz="1100" kern="1200">
                          <a:solidFill>
                            <a:schemeClr val="dk1"/>
                          </a:solidFill>
                          <a:effectLst/>
                          <a:latin typeface="+mn-lt"/>
                          <a:ea typeface="+mn-ea"/>
                          <a:cs typeface="+mn-cs"/>
                        </a:rPr>
                        <a:t>Non-3GPP access related specifics of RM and CM states and registration procedures.</a:t>
                      </a:r>
                      <a:endParaRPr lang="en-US" sz="1100"/>
                    </a:p>
                  </a:txBody>
                  <a:tcPr/>
                </a:tc>
                <a:tc>
                  <a:txBody>
                    <a:bodyPr/>
                    <a:lstStyle/>
                    <a:p>
                      <a:r>
                        <a:rPr lang="en-US" sz="1100"/>
                        <a:t>Important to support n3Ga from day-1 for </a:t>
                      </a:r>
                      <a:r>
                        <a:rPr lang="en-US" sz="1100" err="1"/>
                        <a:t>wifi</a:t>
                      </a:r>
                      <a:r>
                        <a:rPr lang="en-US" sz="1100"/>
                        <a:t> calling, traffic steering switching and splitting between 3GPP and non-3GPP access.</a:t>
                      </a:r>
                    </a:p>
                  </a:txBody>
                  <a:tcPr/>
                </a:tc>
                <a:tc>
                  <a:txBody>
                    <a:bodyPr/>
                    <a:lstStyle/>
                    <a:p>
                      <a:r>
                        <a:rPr lang="en-US" sz="1100"/>
                        <a:t>RAN3, SA3</a:t>
                      </a:r>
                    </a:p>
                  </a:txBody>
                  <a:tcPr/>
                </a:tc>
                <a:extLst>
                  <a:ext uri="{0D108BD9-81ED-4DB2-BD59-A6C34878D82A}">
                    <a16:rowId xmlns:a16="http://schemas.microsoft.com/office/drawing/2014/main" val="136015713"/>
                  </a:ext>
                </a:extLst>
              </a:tr>
              <a:tr h="1022583">
                <a:tc>
                  <a:txBody>
                    <a:bodyPr/>
                    <a:lstStyle/>
                    <a:p>
                      <a:r>
                        <a:rPr lang="en-US" sz="1100"/>
                        <a:t>10</a:t>
                      </a:r>
                    </a:p>
                  </a:txBody>
                  <a:tcPr/>
                </a:tc>
                <a:tc>
                  <a:txBody>
                    <a:bodyPr/>
                    <a:lstStyle/>
                    <a:p>
                      <a:r>
                        <a:rPr lang="en-US" sz="1100"/>
                        <a:t>Network slicing </a:t>
                      </a:r>
                    </a:p>
                  </a:txBody>
                  <a:tcPr/>
                </a:tc>
                <a:tc>
                  <a:txBody>
                    <a:bodyPr/>
                    <a:lstStyle/>
                    <a:p>
                      <a:r>
                        <a:rPr lang="en-US" sz="1100"/>
                        <a:t>Support for network slicing </a:t>
                      </a:r>
                    </a:p>
                    <a:p>
                      <a:pPr marL="171450" indent="-171450" algn="l" defTabSz="914400" rtl="0" eaLnBrk="1" latinLnBrk="0" hangingPunct="1">
                        <a:buFont typeface="Arial" panose="020B0604020202020204" pitchFamily="34" charset="0"/>
                        <a:buChar char="•"/>
                      </a:pPr>
                      <a:r>
                        <a:rPr lang="en-US" sz="1100" kern="1200">
                          <a:solidFill>
                            <a:schemeClr val="dk1"/>
                          </a:solidFill>
                          <a:latin typeface="+mn-lt"/>
                          <a:ea typeface="+mn-ea"/>
                          <a:cs typeface="+mn-cs"/>
                        </a:rPr>
                        <a:t>smooth interworking and mobility between 5G and 6G for network slicing, </a:t>
                      </a:r>
                    </a:p>
                    <a:p>
                      <a:pPr marL="171450" indent="-171450" algn="l" defTabSz="914400" rtl="0" eaLnBrk="1" latinLnBrk="0" hangingPunct="1">
                        <a:buFont typeface="Arial" panose="020B0604020202020204" pitchFamily="34" charset="0"/>
                        <a:buChar char="•"/>
                      </a:pPr>
                      <a:r>
                        <a:rPr lang="en-US" sz="1100" kern="1200">
                          <a:solidFill>
                            <a:schemeClr val="dk1"/>
                          </a:solidFill>
                          <a:latin typeface="+mn-lt"/>
                          <a:ea typeface="+mn-ea"/>
                          <a:cs typeface="+mn-cs"/>
                        </a:rPr>
                        <a:t>discussion on the UE impacting features to be supported in the first release and any improvement of URSP rules support for network slicing</a:t>
                      </a:r>
                    </a:p>
                    <a:p>
                      <a:pPr marL="171450" indent="-171450" algn="l" defTabSz="914400" rtl="0" eaLnBrk="1" latinLnBrk="0" hangingPunct="1">
                        <a:buFont typeface="Arial" panose="020B0604020202020204" pitchFamily="34" charset="0"/>
                        <a:buChar char="•"/>
                      </a:pPr>
                      <a:r>
                        <a:rPr lang="en-US" sz="1100" kern="1200">
                          <a:solidFill>
                            <a:schemeClr val="dk1"/>
                          </a:solidFill>
                          <a:latin typeface="+mn-lt"/>
                          <a:ea typeface="+mn-ea"/>
                          <a:cs typeface="+mn-cs"/>
                        </a:rPr>
                        <a:t>consider enhancements that improve monetization</a:t>
                      </a:r>
                    </a:p>
                    <a:p>
                      <a:endParaRPr lang="en-US" sz="1100"/>
                    </a:p>
                  </a:txBody>
                  <a:tcPr/>
                </a:tc>
                <a:tc>
                  <a:txBody>
                    <a:bodyPr/>
                    <a:lstStyle/>
                    <a:p>
                      <a:pPr marL="0" algn="l" defTabSz="914400" rtl="0" eaLnBrk="1" latinLnBrk="0" hangingPunct="1"/>
                      <a:r>
                        <a:rPr lang="en-US" sz="1100" kern="1200" dirty="0">
                          <a:solidFill>
                            <a:schemeClr val="dk1"/>
                          </a:solidFill>
                          <a:latin typeface="+mn-lt"/>
                          <a:ea typeface="+mn-ea"/>
                          <a:cs typeface="+mn-cs"/>
                        </a:rPr>
                        <a:t>6G support for network slicing needs to be studied</a:t>
                      </a:r>
                    </a:p>
                  </a:txBody>
                  <a:tcPr/>
                </a:tc>
                <a:tc>
                  <a:txBody>
                    <a:bodyPr/>
                    <a:lstStyle/>
                    <a:p>
                      <a:r>
                        <a:rPr lang="en-US" sz="1100"/>
                        <a:t>RAN2, RAN3, SA3</a:t>
                      </a:r>
                    </a:p>
                  </a:txBody>
                  <a:tcPr/>
                </a:tc>
                <a:extLst>
                  <a:ext uri="{0D108BD9-81ED-4DB2-BD59-A6C34878D82A}">
                    <a16:rowId xmlns:a16="http://schemas.microsoft.com/office/drawing/2014/main" val="3379977000"/>
                  </a:ext>
                </a:extLst>
              </a:tr>
              <a:tr h="672136">
                <a:tc>
                  <a:txBody>
                    <a:bodyPr/>
                    <a:lstStyle/>
                    <a:p>
                      <a:r>
                        <a:rPr lang="en-US" sz="1100"/>
                        <a:t>11</a:t>
                      </a:r>
                    </a:p>
                  </a:txBody>
                  <a:tcPr/>
                </a:tc>
                <a:tc>
                  <a:txBody>
                    <a:bodyPr/>
                    <a:lstStyle/>
                    <a:p>
                      <a:r>
                        <a:rPr lang="en-US" sz="1100"/>
                        <a:t>Fixed wireless access</a:t>
                      </a:r>
                    </a:p>
                  </a:txBody>
                  <a:tcPr/>
                </a:tc>
                <a:tc>
                  <a:txBody>
                    <a:bodyPr/>
                    <a:lstStyle/>
                    <a:p>
                      <a:r>
                        <a:rPr lang="en-US" sz="1100"/>
                        <a:t>Study any optimizations needed for FWA, critical to enable mobility and UP optimizations needed for FWA devices</a:t>
                      </a:r>
                    </a:p>
                  </a:txBody>
                  <a:tcPr/>
                </a:tc>
                <a:tc>
                  <a:txBody>
                    <a:bodyPr/>
                    <a:lstStyle/>
                    <a:p>
                      <a:r>
                        <a:rPr lang="en-US" sz="1100"/>
                        <a:t>FWA is a growing market that would benefit from simplified mobility procedures and improved UP optimization to meet traffic demand</a:t>
                      </a:r>
                    </a:p>
                  </a:txBody>
                  <a:tcPr/>
                </a:tc>
                <a:tc>
                  <a:txBody>
                    <a:bodyPr/>
                    <a:lstStyle/>
                    <a:p>
                      <a:r>
                        <a:rPr lang="en-US" sz="1100" dirty="0"/>
                        <a:t>RAN2, RAN3</a:t>
                      </a:r>
                    </a:p>
                  </a:txBody>
                  <a:tcPr/>
                </a:tc>
                <a:extLst>
                  <a:ext uri="{0D108BD9-81ED-4DB2-BD59-A6C34878D82A}">
                    <a16:rowId xmlns:a16="http://schemas.microsoft.com/office/drawing/2014/main" val="672485891"/>
                  </a:ext>
                </a:extLst>
              </a:tr>
            </a:tbl>
          </a:graphicData>
        </a:graphic>
      </p:graphicFrame>
    </p:spTree>
    <p:extLst>
      <p:ext uri="{BB962C8B-B14F-4D97-AF65-F5344CB8AC3E}">
        <p14:creationId xmlns:p14="http://schemas.microsoft.com/office/powerpoint/2010/main" val="48428528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B817A1-537D-4E3B-BAD4-337C0B3969F8}"/>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AFBD3F59-2005-987F-DA36-3F56E68EDD87}"/>
              </a:ext>
            </a:extLst>
          </p:cNvPr>
          <p:cNvSpPr>
            <a:spLocks noGrp="1"/>
          </p:cNvSpPr>
          <p:nvPr>
            <p:ph type="title"/>
          </p:nvPr>
        </p:nvSpPr>
        <p:spPr/>
        <p:txBody>
          <a:bodyPr/>
          <a:lstStyle/>
          <a:p>
            <a:r>
              <a:rPr lang="en-GB" altLang="en-US" sz="2400"/>
              <a:t>View on 6G SID Scope Content for Architecture requirements</a:t>
            </a:r>
          </a:p>
        </p:txBody>
      </p:sp>
      <p:graphicFrame>
        <p:nvGraphicFramePr>
          <p:cNvPr id="2" name="Table 2">
            <a:extLst>
              <a:ext uri="{FF2B5EF4-FFF2-40B4-BE49-F238E27FC236}">
                <a16:creationId xmlns:a16="http://schemas.microsoft.com/office/drawing/2014/main" id="{66D964C3-885B-304A-9EE1-EBFF966B057B}"/>
              </a:ext>
            </a:extLst>
          </p:cNvPr>
          <p:cNvGraphicFramePr>
            <a:graphicFrameLocks noGrp="1"/>
          </p:cNvGraphicFramePr>
          <p:nvPr>
            <p:ph idx="1"/>
            <p:extLst>
              <p:ext uri="{D42A27DB-BD31-4B8C-83A1-F6EECF244321}">
                <p14:modId xmlns:p14="http://schemas.microsoft.com/office/powerpoint/2010/main" val="1196707900"/>
              </p:ext>
            </p:extLst>
          </p:nvPr>
        </p:nvGraphicFramePr>
        <p:xfrm>
          <a:off x="121716" y="1690688"/>
          <a:ext cx="11910450" cy="4670939"/>
        </p:xfrm>
        <a:graphic>
          <a:graphicData uri="http://schemas.openxmlformats.org/drawingml/2006/table">
            <a:tbl>
              <a:tblPr firstRow="1" bandRow="1">
                <a:tableStyleId>{5C22544A-7EE6-4342-B048-85BDC9FD1C3A}</a:tableStyleId>
              </a:tblPr>
              <a:tblGrid>
                <a:gridCol w="765878">
                  <a:extLst>
                    <a:ext uri="{9D8B030D-6E8A-4147-A177-3AD203B41FA5}">
                      <a16:colId xmlns:a16="http://schemas.microsoft.com/office/drawing/2014/main" val="2236238882"/>
                    </a:ext>
                  </a:extLst>
                </a:gridCol>
                <a:gridCol w="1574138">
                  <a:extLst>
                    <a:ext uri="{9D8B030D-6E8A-4147-A177-3AD203B41FA5}">
                      <a16:colId xmlns:a16="http://schemas.microsoft.com/office/drawing/2014/main" val="562605877"/>
                    </a:ext>
                  </a:extLst>
                </a:gridCol>
                <a:gridCol w="4611744">
                  <a:extLst>
                    <a:ext uri="{9D8B030D-6E8A-4147-A177-3AD203B41FA5}">
                      <a16:colId xmlns:a16="http://schemas.microsoft.com/office/drawing/2014/main" val="824553124"/>
                    </a:ext>
                  </a:extLst>
                </a:gridCol>
                <a:gridCol w="3410745">
                  <a:extLst>
                    <a:ext uri="{9D8B030D-6E8A-4147-A177-3AD203B41FA5}">
                      <a16:colId xmlns:a16="http://schemas.microsoft.com/office/drawing/2014/main" val="4265244648"/>
                    </a:ext>
                  </a:extLst>
                </a:gridCol>
                <a:gridCol w="1547945">
                  <a:extLst>
                    <a:ext uri="{9D8B030D-6E8A-4147-A177-3AD203B41FA5}">
                      <a16:colId xmlns:a16="http://schemas.microsoft.com/office/drawing/2014/main" val="1390949308"/>
                    </a:ext>
                  </a:extLst>
                </a:gridCol>
              </a:tblGrid>
              <a:tr h="372697">
                <a:tc>
                  <a:txBody>
                    <a:bodyPr/>
                    <a:lstStyle/>
                    <a:p>
                      <a:pPr algn="ctr"/>
                      <a:r>
                        <a:rPr lang="en-US" sz="1100"/>
                        <a:t>S.NO.</a:t>
                      </a:r>
                    </a:p>
                  </a:txBody>
                  <a:tcPr/>
                </a:tc>
                <a:tc>
                  <a:txBody>
                    <a:bodyPr/>
                    <a:lstStyle/>
                    <a:p>
                      <a:pPr algn="ctr"/>
                      <a:r>
                        <a:rPr lang="en-US" sz="1100"/>
                        <a:t>Title </a:t>
                      </a:r>
                    </a:p>
                  </a:txBody>
                  <a:tcPr/>
                </a:tc>
                <a:tc>
                  <a:txBody>
                    <a:bodyPr/>
                    <a:lstStyle/>
                    <a:p>
                      <a:pPr algn="ctr"/>
                      <a:r>
                        <a:rPr lang="en-US" sz="1100"/>
                        <a:t>Key Objectives</a:t>
                      </a:r>
                    </a:p>
                    <a:p>
                      <a:pPr algn="ctr"/>
                      <a:endParaRPr lang="en-US" sz="11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Justifications</a:t>
                      </a:r>
                    </a:p>
                  </a:txBody>
                  <a:tcPr/>
                </a:tc>
                <a:tc>
                  <a:txBody>
                    <a:bodyPr/>
                    <a:lstStyle/>
                    <a:p>
                      <a:pPr algn="ctr"/>
                      <a:r>
                        <a:rPr lang="en-US" sz="1100"/>
                        <a:t>Potential dependencies</a:t>
                      </a:r>
                    </a:p>
                  </a:txBody>
                  <a:tcPr/>
                </a:tc>
                <a:extLst>
                  <a:ext uri="{0D108BD9-81ED-4DB2-BD59-A6C34878D82A}">
                    <a16:rowId xmlns:a16="http://schemas.microsoft.com/office/drawing/2014/main" val="4108668729"/>
                  </a:ext>
                </a:extLst>
              </a:tr>
              <a:tr h="372697">
                <a:tc>
                  <a:txBody>
                    <a:bodyPr/>
                    <a:lstStyle/>
                    <a:p>
                      <a:r>
                        <a:rPr lang="en-US" sz="1100" dirty="0"/>
                        <a:t>12</a:t>
                      </a:r>
                    </a:p>
                  </a:txBody>
                  <a:tcPr/>
                </a:tc>
                <a:tc>
                  <a:txBody>
                    <a:bodyPr/>
                    <a:lstStyle/>
                    <a:p>
                      <a:r>
                        <a:rPr lang="en-US" sz="1100" dirty="0"/>
                        <a:t>Energy savings and energy related work.</a:t>
                      </a:r>
                    </a:p>
                  </a:txBody>
                  <a:tcPr/>
                </a:tc>
                <a:tc>
                  <a:txBody>
                    <a:bodyPr/>
                    <a:lstStyle/>
                    <a:p>
                      <a:r>
                        <a:rPr lang="en-US" sz="1100" dirty="0"/>
                        <a:t>Ensure energy efficient system from day-1. Study system impact due to energy savings and other aspects related to energy.</a:t>
                      </a:r>
                    </a:p>
                  </a:txBody>
                  <a:tcPr/>
                </a:tc>
                <a:tc>
                  <a:txBody>
                    <a:bodyPr/>
                    <a:lstStyle/>
                    <a:p>
                      <a:r>
                        <a:rPr lang="en-US" sz="1100" dirty="0"/>
                        <a:t>6G System must be energy efficient from day-1; Energy savings mindset is critical</a:t>
                      </a:r>
                    </a:p>
                  </a:txBody>
                  <a:tcPr/>
                </a:tc>
                <a:tc>
                  <a:txBody>
                    <a:bodyPr/>
                    <a:lstStyle/>
                    <a:p>
                      <a:r>
                        <a:rPr lang="en-US" sz="1100" dirty="0"/>
                        <a:t>RAN2, RAN3, SA5</a:t>
                      </a:r>
                    </a:p>
                  </a:txBody>
                  <a:tcPr/>
                </a:tc>
                <a:extLst>
                  <a:ext uri="{0D108BD9-81ED-4DB2-BD59-A6C34878D82A}">
                    <a16:rowId xmlns:a16="http://schemas.microsoft.com/office/drawing/2014/main" val="3149973351"/>
                  </a:ext>
                </a:extLst>
              </a:tr>
              <a:tr h="372697">
                <a:tc>
                  <a:txBody>
                    <a:bodyPr/>
                    <a:lstStyle/>
                    <a:p>
                      <a:r>
                        <a:rPr lang="en-US" sz="1100"/>
                        <a:t>13</a:t>
                      </a:r>
                    </a:p>
                  </a:txBody>
                  <a:tcPr/>
                </a:tc>
                <a:tc>
                  <a:txBody>
                    <a:bodyPr/>
                    <a:lstStyle/>
                    <a:p>
                      <a:r>
                        <a:rPr lang="en-US" sz="1100"/>
                        <a:t>AI/ML native 6G System</a:t>
                      </a:r>
                    </a:p>
                  </a:txBody>
                  <a:tcPr/>
                </a:tc>
                <a:tc>
                  <a:txBody>
                    <a:bodyPr/>
                    <a:lstStyle/>
                    <a:p>
                      <a:r>
                        <a:rPr lang="en-US" sz="1100"/>
                        <a:t>Native AI/ML for 6G System, including data collection for AIML</a:t>
                      </a:r>
                    </a:p>
                  </a:txBody>
                  <a:tcPr/>
                </a:tc>
                <a:tc>
                  <a:txBody>
                    <a:bodyPr/>
                    <a:lstStyle/>
                    <a:p>
                      <a:r>
                        <a:rPr lang="en-US" sz="1100"/>
                        <a:t>Native integration of AI/ML is essential to fully leverage the benefits for 6G System</a:t>
                      </a:r>
                    </a:p>
                  </a:txBody>
                  <a:tcPr/>
                </a:tc>
                <a:tc>
                  <a:txBody>
                    <a:bodyPr/>
                    <a:lstStyle/>
                    <a:p>
                      <a:r>
                        <a:rPr lang="en-US" sz="1100" dirty="0"/>
                        <a:t>All other SA WGs, 3GPP RAN WGs</a:t>
                      </a:r>
                    </a:p>
                  </a:txBody>
                  <a:tcPr/>
                </a:tc>
                <a:extLst>
                  <a:ext uri="{0D108BD9-81ED-4DB2-BD59-A6C34878D82A}">
                    <a16:rowId xmlns:a16="http://schemas.microsoft.com/office/drawing/2014/main" val="1764014464"/>
                  </a:ext>
                </a:extLst>
              </a:tr>
              <a:tr h="811946">
                <a:tc>
                  <a:txBody>
                    <a:bodyPr/>
                    <a:lstStyle/>
                    <a:p>
                      <a:r>
                        <a:rPr lang="en-US" sz="1100" dirty="0"/>
                        <a:t>14</a:t>
                      </a:r>
                    </a:p>
                  </a:txBody>
                  <a:tcPr/>
                </a:tc>
                <a:tc>
                  <a:txBody>
                    <a:bodyPr/>
                    <a:lstStyle/>
                    <a:p>
                      <a:r>
                        <a:rPr lang="en-US" sz="1100"/>
                        <a:t>PDU Session types &amp; User plane architecture</a:t>
                      </a:r>
                    </a:p>
                  </a:txBody>
                  <a:tcPr/>
                </a:tc>
                <a:tc>
                  <a:txBody>
                    <a:bodyPr/>
                    <a:lstStyle/>
                    <a:p>
                      <a:r>
                        <a:rPr lang="en-US" sz="1100"/>
                        <a:t>Enablers needed for enhanced UP architecture,  SSC modes and related aspects.</a:t>
                      </a:r>
                    </a:p>
                    <a:p>
                      <a:r>
                        <a:rPr lang="en-US" sz="1100"/>
                        <a:t>Protocols to be supported for PDU Sessions, including unstructured, ETH and IP sessions. </a:t>
                      </a:r>
                      <a:r>
                        <a:rPr lang="en-US" sz="1100" kern="1200">
                          <a:solidFill>
                            <a:schemeClr val="dk1"/>
                          </a:solidFill>
                          <a:latin typeface="+mn-lt"/>
                          <a:ea typeface="+mn-ea"/>
                          <a:cs typeface="+mn-cs"/>
                        </a:rPr>
                        <a:t>Transparent integration 6GS in industrial ethernet networks especially using the bridge model.</a:t>
                      </a:r>
                    </a:p>
                  </a:txBody>
                  <a:tcPr/>
                </a:tc>
                <a:tc>
                  <a:txBody>
                    <a:bodyPr/>
                    <a:lstStyle/>
                    <a:p>
                      <a:r>
                        <a:rPr lang="en-US" sz="1100"/>
                        <a:t>Growing traffic will require optimizations in UP architecture, also enable different topology for varying deployment needs</a:t>
                      </a:r>
                    </a:p>
                  </a:txBody>
                  <a:tcPr/>
                </a:tc>
                <a:tc>
                  <a:txBody>
                    <a:bodyPr/>
                    <a:lstStyle/>
                    <a:p>
                      <a:r>
                        <a:rPr lang="en-US" sz="1100"/>
                        <a:t>RAN2, RAN3</a:t>
                      </a:r>
                    </a:p>
                  </a:txBody>
                  <a:tcPr/>
                </a:tc>
                <a:extLst>
                  <a:ext uri="{0D108BD9-81ED-4DB2-BD59-A6C34878D82A}">
                    <a16:rowId xmlns:a16="http://schemas.microsoft.com/office/drawing/2014/main" val="779832184"/>
                  </a:ext>
                </a:extLst>
              </a:tr>
              <a:tr h="1104779">
                <a:tc>
                  <a:txBody>
                    <a:bodyPr/>
                    <a:lstStyle/>
                    <a:p>
                      <a:r>
                        <a:rPr lang="en-US" sz="1100"/>
                        <a:t>15</a:t>
                      </a:r>
                    </a:p>
                  </a:txBody>
                  <a:tcPr/>
                </a:tc>
                <a:tc>
                  <a:txBody>
                    <a:bodyPr/>
                    <a:lstStyle/>
                    <a:p>
                      <a:pPr lvl="0" algn="l">
                        <a:lnSpc>
                          <a:spcPct val="100000"/>
                        </a:lnSpc>
                        <a:spcBef>
                          <a:spcPts val="0"/>
                        </a:spcBef>
                        <a:spcAft>
                          <a:spcPts val="0"/>
                        </a:spcAft>
                      </a:pPr>
                      <a:r>
                        <a:rPr lang="en-US" sz="1100" b="0" i="0" u="none" strike="noStrike" noProof="0">
                          <a:solidFill>
                            <a:srgbClr val="212121"/>
                          </a:solidFill>
                          <a:latin typeface="Aptos"/>
                        </a:rPr>
                        <a:t>Edge Computing, Compute Offload and AI as a Service</a:t>
                      </a:r>
                      <a:endParaRPr lang="en-US"/>
                    </a:p>
                  </a:txBody>
                  <a:tcPr/>
                </a:tc>
                <a:tc>
                  <a:txBody>
                    <a:bodyPr/>
                    <a:lstStyle/>
                    <a:p>
                      <a:pPr lvl="0" algn="l">
                        <a:lnSpc>
                          <a:spcPct val="100000"/>
                        </a:lnSpc>
                        <a:spcBef>
                          <a:spcPts val="0"/>
                        </a:spcBef>
                        <a:spcAft>
                          <a:spcPts val="0"/>
                        </a:spcAft>
                        <a:buNone/>
                      </a:pPr>
                      <a:r>
                        <a:rPr lang="en-US" sz="1100" b="0" i="0" u="none" strike="noStrike" kern="1200" noProof="0">
                          <a:solidFill>
                            <a:srgbClr val="212121"/>
                          </a:solidFill>
                          <a:effectLst/>
                          <a:latin typeface="Aptos"/>
                        </a:rPr>
                        <a:t>Enablers for the support of edge computing for the optimal use of locally deployed services and content (including, e.g., edge application server selection and traffic steering)</a:t>
                      </a:r>
                      <a:endParaRPr lang="en-US" sz="1100" kern="1200">
                        <a:solidFill>
                          <a:schemeClr val="dk1"/>
                        </a:solidFill>
                        <a:effectLst/>
                        <a:latin typeface="+mn-lt"/>
                        <a:ea typeface="+mn-ea"/>
                        <a:cs typeface="+mn-cs"/>
                      </a:endParaRPr>
                    </a:p>
                    <a:p>
                      <a:pPr lvl="0" algn="l">
                        <a:lnSpc>
                          <a:spcPct val="100000"/>
                        </a:lnSpc>
                        <a:spcBef>
                          <a:spcPts val="0"/>
                        </a:spcBef>
                        <a:spcAft>
                          <a:spcPts val="0"/>
                        </a:spcAft>
                        <a:buNone/>
                      </a:pPr>
                      <a:r>
                        <a:rPr lang="en-US" sz="1100" b="0" i="0" u="none" strike="noStrike" kern="1200" noProof="0">
                          <a:solidFill>
                            <a:srgbClr val="212121"/>
                          </a:solidFill>
                          <a:effectLst/>
                          <a:latin typeface="Aptos"/>
                        </a:rPr>
                        <a:t>Enablers for compute offload for low latency or compute intensive applications such as XR</a:t>
                      </a:r>
                      <a:endParaRPr lang="en-US"/>
                    </a:p>
                    <a:p>
                      <a:pPr lvl="0" algn="l">
                        <a:lnSpc>
                          <a:spcPct val="100000"/>
                        </a:lnSpc>
                        <a:spcBef>
                          <a:spcPts val="0"/>
                        </a:spcBef>
                        <a:spcAft>
                          <a:spcPts val="0"/>
                        </a:spcAft>
                        <a:buNone/>
                      </a:pPr>
                      <a:r>
                        <a:rPr lang="en-US" sz="1100" b="0" i="0" u="none" strike="noStrike" kern="1200" noProof="0">
                          <a:solidFill>
                            <a:srgbClr val="000000"/>
                          </a:solidFill>
                          <a:effectLst/>
                          <a:latin typeface="Aptos"/>
                        </a:rPr>
                        <a:t>Enablers for AI as a service use cases</a:t>
                      </a:r>
                      <a:endParaRPr lang="en-US"/>
                    </a:p>
                  </a:txBody>
                  <a:tcPr/>
                </a:tc>
                <a:tc>
                  <a:txBody>
                    <a:bodyPr/>
                    <a:lstStyle/>
                    <a:p>
                      <a:pPr lvl="0" algn="l">
                        <a:lnSpc>
                          <a:spcPct val="100000"/>
                        </a:lnSpc>
                        <a:spcBef>
                          <a:spcPts val="0"/>
                        </a:spcBef>
                        <a:spcAft>
                          <a:spcPts val="0"/>
                        </a:spcAft>
                        <a:buNone/>
                      </a:pPr>
                      <a:r>
                        <a:rPr lang="en-US" sz="1100" b="0" i="0" u="none" strike="noStrike" noProof="0" dirty="0">
                          <a:solidFill>
                            <a:srgbClr val="212121"/>
                          </a:solidFill>
                          <a:latin typeface="Aptos"/>
                        </a:rPr>
                        <a:t>These enablers would be critical for </a:t>
                      </a:r>
                      <a:endParaRPr lang="en-US" dirty="0"/>
                    </a:p>
                    <a:p>
                      <a:pPr lvl="0" algn="l">
                        <a:lnSpc>
                          <a:spcPct val="100000"/>
                        </a:lnSpc>
                        <a:spcBef>
                          <a:spcPts val="0"/>
                        </a:spcBef>
                        <a:spcAft>
                          <a:spcPts val="0"/>
                        </a:spcAft>
                        <a:buNone/>
                      </a:pPr>
                      <a:r>
                        <a:rPr lang="en-US" sz="1100" b="0" i="0" u="none" strike="noStrike" noProof="0" dirty="0">
                          <a:solidFill>
                            <a:srgbClr val="212121"/>
                          </a:solidFill>
                          <a:latin typeface="Aptos"/>
                        </a:rPr>
                        <a:t>providing improved user experience for low latency or compute intensive applications especially for wearable devices </a:t>
                      </a:r>
                      <a:r>
                        <a:rPr lang="en-US" sz="1100" b="0" i="0" u="none" strike="noStrike" noProof="0" dirty="0">
                          <a:solidFill>
                            <a:srgbClr val="000000"/>
                          </a:solidFill>
                          <a:latin typeface="Aptos"/>
                        </a:rPr>
                        <a:t>unlocking new value opportunities for the CSPs through the ability to optimally utilize available resources</a:t>
                      </a:r>
                      <a:endParaRPr lang="en-US" dirty="0"/>
                    </a:p>
                  </a:txBody>
                  <a:tcPr/>
                </a:tc>
                <a:tc>
                  <a:txBody>
                    <a:bodyPr/>
                    <a:lstStyle/>
                    <a:p>
                      <a:r>
                        <a:rPr lang="en-US" sz="1100"/>
                        <a:t>None</a:t>
                      </a:r>
                    </a:p>
                  </a:txBody>
                  <a:tcPr/>
                </a:tc>
                <a:extLst>
                  <a:ext uri="{0D108BD9-81ED-4DB2-BD59-A6C34878D82A}">
                    <a16:rowId xmlns:a16="http://schemas.microsoft.com/office/drawing/2014/main" val="1961773117"/>
                  </a:ext>
                </a:extLst>
              </a:tr>
              <a:tr h="372697">
                <a:tc>
                  <a:txBody>
                    <a:bodyPr/>
                    <a:lstStyle/>
                    <a:p>
                      <a:r>
                        <a:rPr lang="en-US" sz="1100"/>
                        <a:t>16</a:t>
                      </a:r>
                    </a:p>
                  </a:txBody>
                  <a:tcPr/>
                </a:tc>
                <a:tc>
                  <a:txBody>
                    <a:bodyPr/>
                    <a:lstStyle/>
                    <a:p>
                      <a:r>
                        <a:rPr lang="en-US" sz="1100"/>
                        <a:t>Exposure framework</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chemeClr val="dk1"/>
                          </a:solidFill>
                          <a:latin typeface="+mn-lt"/>
                          <a:ea typeface="+mn-ea"/>
                          <a:cs typeface="+mn-cs"/>
                        </a:rPr>
                        <a:t>Use of CAPIF for core exposure and functional split between NEF &amp; CAPIF, Enabling authorization framework also for in-band and on-path exposure</a:t>
                      </a:r>
                    </a:p>
                  </a:txBody>
                  <a:tcPr/>
                </a:tc>
                <a:tc>
                  <a:txBody>
                    <a:bodyPr/>
                    <a:lstStyle/>
                    <a:p>
                      <a:r>
                        <a:rPr lang="en-US" sz="1100"/>
                        <a:t>Enforcing use of CAPIF is critical for support of unified exposure framework</a:t>
                      </a:r>
                    </a:p>
                  </a:txBody>
                  <a:tcPr/>
                </a:tc>
                <a:tc>
                  <a:txBody>
                    <a:bodyPr/>
                    <a:lstStyle/>
                    <a:p>
                      <a:r>
                        <a:rPr lang="en-US" sz="1100"/>
                        <a:t>SA6, SA3</a:t>
                      </a:r>
                    </a:p>
                  </a:txBody>
                  <a:tcPr/>
                </a:tc>
                <a:extLst>
                  <a:ext uri="{0D108BD9-81ED-4DB2-BD59-A6C34878D82A}">
                    <a16:rowId xmlns:a16="http://schemas.microsoft.com/office/drawing/2014/main" val="136015713"/>
                  </a:ext>
                </a:extLst>
              </a:tr>
              <a:tr h="811946">
                <a:tc>
                  <a:txBody>
                    <a:bodyPr/>
                    <a:lstStyle/>
                    <a:p>
                      <a:r>
                        <a:rPr lang="en-US" sz="1100"/>
                        <a:t>17</a:t>
                      </a:r>
                    </a:p>
                  </a:txBody>
                  <a:tcPr/>
                </a:tc>
                <a:tc>
                  <a:txBody>
                    <a:bodyPr/>
                    <a:lstStyle/>
                    <a:p>
                      <a:r>
                        <a:rPr lang="en-US" sz="1100"/>
                        <a:t>In-band and On-path application Network interaction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chemeClr val="dk1"/>
                          </a:solidFill>
                          <a:latin typeface="+mn-lt"/>
                          <a:ea typeface="+mn-ea"/>
                          <a:cs typeface="+mn-cs"/>
                        </a:rPr>
                        <a:t>Introduce a capability to securely exchange information and expose services between application (client/UE and server/AS) and network (UPF) in-band and on-path with regards to application’s end-to-end communication.</a:t>
                      </a:r>
                    </a:p>
                  </a:txBody>
                  <a:tcPr/>
                </a:tc>
                <a:tc>
                  <a:txBody>
                    <a:bodyPr/>
                    <a:lstStyle/>
                    <a:p>
                      <a:pPr lvl="0">
                        <a:buNone/>
                      </a:pPr>
                      <a:r>
                        <a:rPr lang="en-US" sz="1100" b="0" i="0" u="none" strike="noStrike" kern="1200" noProof="0">
                          <a:solidFill>
                            <a:srgbClr val="333333"/>
                          </a:solidFill>
                        </a:rPr>
                        <a:t>Allowing apps to interact with the network on-path and in-band wrt. their app layer session is preferred by many app providers and also enables the lowest latency communications channel between the apps and the network</a:t>
                      </a:r>
                      <a:endParaRPr lang="en-US"/>
                    </a:p>
                  </a:txBody>
                  <a:tcPr/>
                </a:tc>
                <a:tc>
                  <a:txBody>
                    <a:bodyPr/>
                    <a:lstStyle/>
                    <a:p>
                      <a:r>
                        <a:rPr lang="en-US" sz="1100" dirty="0"/>
                        <a:t>SA4, SA3</a:t>
                      </a:r>
                    </a:p>
                  </a:txBody>
                  <a:tcPr/>
                </a:tc>
                <a:extLst>
                  <a:ext uri="{0D108BD9-81ED-4DB2-BD59-A6C34878D82A}">
                    <a16:rowId xmlns:a16="http://schemas.microsoft.com/office/drawing/2014/main" val="3379977000"/>
                  </a:ext>
                </a:extLst>
              </a:tr>
            </a:tbl>
          </a:graphicData>
        </a:graphic>
      </p:graphicFrame>
    </p:spTree>
    <p:extLst>
      <p:ext uri="{BB962C8B-B14F-4D97-AF65-F5344CB8AC3E}">
        <p14:creationId xmlns:p14="http://schemas.microsoft.com/office/powerpoint/2010/main" val="288585699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0D24CA-B7A1-E3F2-5AEF-BD2C48BB0AF1}"/>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FC826015-6970-87DB-F8A7-425F4F1E4372}"/>
              </a:ext>
            </a:extLst>
          </p:cNvPr>
          <p:cNvSpPr>
            <a:spLocks noGrp="1"/>
          </p:cNvSpPr>
          <p:nvPr>
            <p:ph type="title"/>
          </p:nvPr>
        </p:nvSpPr>
        <p:spPr/>
        <p:txBody>
          <a:bodyPr/>
          <a:lstStyle/>
          <a:p>
            <a:r>
              <a:rPr lang="en-GB" altLang="en-US" sz="2400"/>
              <a:t>View on 6G SID Scope Content for Architecture requirements</a:t>
            </a:r>
          </a:p>
        </p:txBody>
      </p:sp>
      <p:graphicFrame>
        <p:nvGraphicFramePr>
          <p:cNvPr id="2" name="Table 2">
            <a:extLst>
              <a:ext uri="{FF2B5EF4-FFF2-40B4-BE49-F238E27FC236}">
                <a16:creationId xmlns:a16="http://schemas.microsoft.com/office/drawing/2014/main" id="{01F8D353-66A8-836A-04C3-07960EDF5D72}"/>
              </a:ext>
            </a:extLst>
          </p:cNvPr>
          <p:cNvGraphicFramePr>
            <a:graphicFrameLocks noGrp="1"/>
          </p:cNvGraphicFramePr>
          <p:nvPr>
            <p:ph idx="1"/>
            <p:extLst>
              <p:ext uri="{D42A27DB-BD31-4B8C-83A1-F6EECF244321}">
                <p14:modId xmlns:p14="http://schemas.microsoft.com/office/powerpoint/2010/main" val="2383651496"/>
              </p:ext>
            </p:extLst>
          </p:nvPr>
        </p:nvGraphicFramePr>
        <p:xfrm>
          <a:off x="121716" y="1690688"/>
          <a:ext cx="11866068" cy="4455160"/>
        </p:xfrm>
        <a:graphic>
          <a:graphicData uri="http://schemas.openxmlformats.org/drawingml/2006/table">
            <a:tbl>
              <a:tblPr firstRow="1" bandRow="1">
                <a:tableStyleId>{5C22544A-7EE6-4342-B048-85BDC9FD1C3A}</a:tableStyleId>
              </a:tblPr>
              <a:tblGrid>
                <a:gridCol w="763024">
                  <a:extLst>
                    <a:ext uri="{9D8B030D-6E8A-4147-A177-3AD203B41FA5}">
                      <a16:colId xmlns:a16="http://schemas.microsoft.com/office/drawing/2014/main" val="2236238882"/>
                    </a:ext>
                  </a:extLst>
                </a:gridCol>
                <a:gridCol w="1568272">
                  <a:extLst>
                    <a:ext uri="{9D8B030D-6E8A-4147-A177-3AD203B41FA5}">
                      <a16:colId xmlns:a16="http://schemas.microsoft.com/office/drawing/2014/main" val="562605877"/>
                    </a:ext>
                  </a:extLst>
                </a:gridCol>
                <a:gridCol w="5200516">
                  <a:extLst>
                    <a:ext uri="{9D8B030D-6E8A-4147-A177-3AD203B41FA5}">
                      <a16:colId xmlns:a16="http://schemas.microsoft.com/office/drawing/2014/main" val="824553124"/>
                    </a:ext>
                  </a:extLst>
                </a:gridCol>
                <a:gridCol w="2792079">
                  <a:extLst>
                    <a:ext uri="{9D8B030D-6E8A-4147-A177-3AD203B41FA5}">
                      <a16:colId xmlns:a16="http://schemas.microsoft.com/office/drawing/2014/main" val="4265244648"/>
                    </a:ext>
                  </a:extLst>
                </a:gridCol>
                <a:gridCol w="1542177">
                  <a:extLst>
                    <a:ext uri="{9D8B030D-6E8A-4147-A177-3AD203B41FA5}">
                      <a16:colId xmlns:a16="http://schemas.microsoft.com/office/drawing/2014/main" val="1390949308"/>
                    </a:ext>
                  </a:extLst>
                </a:gridCol>
              </a:tblGrid>
              <a:tr h="370840">
                <a:tc>
                  <a:txBody>
                    <a:bodyPr/>
                    <a:lstStyle/>
                    <a:p>
                      <a:pPr algn="ctr"/>
                      <a:r>
                        <a:rPr lang="en-US" sz="1100"/>
                        <a:t>S.NO.</a:t>
                      </a:r>
                    </a:p>
                  </a:txBody>
                  <a:tcPr/>
                </a:tc>
                <a:tc>
                  <a:txBody>
                    <a:bodyPr/>
                    <a:lstStyle/>
                    <a:p>
                      <a:pPr algn="ctr"/>
                      <a:r>
                        <a:rPr lang="en-US" sz="1100"/>
                        <a:t>Title </a:t>
                      </a:r>
                    </a:p>
                  </a:txBody>
                  <a:tcPr/>
                </a:tc>
                <a:tc>
                  <a:txBody>
                    <a:bodyPr/>
                    <a:lstStyle/>
                    <a:p>
                      <a:pPr algn="ctr"/>
                      <a:r>
                        <a:rPr lang="en-US" sz="1100"/>
                        <a:t>Key Objectives</a:t>
                      </a:r>
                    </a:p>
                    <a:p>
                      <a:pPr algn="ctr"/>
                      <a:endParaRPr lang="en-US" sz="11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Justifications</a:t>
                      </a:r>
                    </a:p>
                  </a:txBody>
                  <a:tcPr/>
                </a:tc>
                <a:tc>
                  <a:txBody>
                    <a:bodyPr/>
                    <a:lstStyle/>
                    <a:p>
                      <a:pPr algn="ctr"/>
                      <a:r>
                        <a:rPr lang="en-US" sz="1100"/>
                        <a:t>Potential dependencies</a:t>
                      </a:r>
                    </a:p>
                  </a:txBody>
                  <a:tcPr/>
                </a:tc>
                <a:extLst>
                  <a:ext uri="{0D108BD9-81ED-4DB2-BD59-A6C34878D82A}">
                    <a16:rowId xmlns:a16="http://schemas.microsoft.com/office/drawing/2014/main" val="4108668729"/>
                  </a:ext>
                </a:extLst>
              </a:tr>
              <a:tr h="370840">
                <a:tc>
                  <a:txBody>
                    <a:bodyPr/>
                    <a:lstStyle/>
                    <a:p>
                      <a:r>
                        <a:rPr lang="en-US" sz="1100" dirty="0"/>
                        <a:t>18</a:t>
                      </a:r>
                    </a:p>
                  </a:txBody>
                  <a:tcPr/>
                </a:tc>
                <a:tc>
                  <a:txBody>
                    <a:bodyPr/>
                    <a:lstStyle/>
                    <a:p>
                      <a:r>
                        <a:rPr lang="en-US" sz="1100" dirty="0"/>
                        <a:t>Data storage architecture</a:t>
                      </a:r>
                    </a:p>
                  </a:txBody>
                  <a:tcPr/>
                </a:tc>
                <a:tc>
                  <a:txBody>
                    <a:bodyPr/>
                    <a:lstStyle/>
                    <a:p>
                      <a:r>
                        <a:rPr lang="en-US" sz="1100" dirty="0"/>
                        <a:t>Data storage architecture related to subscription, policy, exposure and other aspects needed for 6G.</a:t>
                      </a:r>
                    </a:p>
                  </a:txBody>
                  <a:tcPr/>
                </a:tc>
                <a:tc>
                  <a:txBody>
                    <a:bodyPr/>
                    <a:lstStyle/>
                    <a:p>
                      <a:r>
                        <a:rPr lang="en-US" sz="1100" dirty="0"/>
                        <a:t>Classic date storage architecture is critical for managing subscription, policy and exposure.</a:t>
                      </a:r>
                    </a:p>
                  </a:txBody>
                  <a:tcPr/>
                </a:tc>
                <a:tc>
                  <a:txBody>
                    <a:bodyPr/>
                    <a:lstStyle/>
                    <a:p>
                      <a:r>
                        <a:rPr lang="en-US" sz="1100" dirty="0"/>
                        <a:t>None</a:t>
                      </a:r>
                    </a:p>
                  </a:txBody>
                  <a:tcPr/>
                </a:tc>
                <a:extLst>
                  <a:ext uri="{0D108BD9-81ED-4DB2-BD59-A6C34878D82A}">
                    <a16:rowId xmlns:a16="http://schemas.microsoft.com/office/drawing/2014/main" val="408927783"/>
                  </a:ext>
                </a:extLst>
              </a:tr>
              <a:tr h="370840">
                <a:tc>
                  <a:txBody>
                    <a:bodyPr/>
                    <a:lstStyle/>
                    <a:p>
                      <a:r>
                        <a:rPr lang="en-US" sz="1100"/>
                        <a:t>19</a:t>
                      </a:r>
                    </a:p>
                  </a:txBody>
                  <a:tcPr/>
                </a:tc>
                <a:tc>
                  <a:txBody>
                    <a:bodyPr/>
                    <a:lstStyle/>
                    <a:p>
                      <a:r>
                        <a:rPr lang="en-US" sz="1100"/>
                        <a:t>System aspects of security</a:t>
                      </a:r>
                    </a:p>
                  </a:txBody>
                  <a:tcPr/>
                </a:tc>
                <a:tc>
                  <a:txBody>
                    <a:bodyPr/>
                    <a:lstStyle/>
                    <a:p>
                      <a:r>
                        <a:rPr lang="en-US" sz="1100"/>
                        <a:t>Architectural and system procedure impact due to security</a:t>
                      </a:r>
                    </a:p>
                  </a:txBody>
                  <a:tcPr/>
                </a:tc>
                <a:tc>
                  <a:txBody>
                    <a:bodyPr/>
                    <a:lstStyle/>
                    <a:p>
                      <a:r>
                        <a:rPr lang="en-US" sz="1100"/>
                        <a:t>It is essential to study the architectural and procedural impact for security aspects</a:t>
                      </a:r>
                    </a:p>
                  </a:txBody>
                  <a:tcPr/>
                </a:tc>
                <a:tc>
                  <a:txBody>
                    <a:bodyPr/>
                    <a:lstStyle/>
                    <a:p>
                      <a:r>
                        <a:rPr lang="en-US" sz="1100" dirty="0"/>
                        <a:t>SA3</a:t>
                      </a:r>
                    </a:p>
                  </a:txBody>
                  <a:tcPr/>
                </a:tc>
                <a:extLst>
                  <a:ext uri="{0D108BD9-81ED-4DB2-BD59-A6C34878D82A}">
                    <a16:rowId xmlns:a16="http://schemas.microsoft.com/office/drawing/2014/main" val="983616071"/>
                  </a:ext>
                </a:extLst>
              </a:tr>
              <a:tr h="370840">
                <a:tc>
                  <a:txBody>
                    <a:bodyPr/>
                    <a:lstStyle/>
                    <a:p>
                      <a:pPr lvl="0">
                        <a:buNone/>
                      </a:pPr>
                      <a:r>
                        <a:rPr lang="en-US" sz="1100" dirty="0"/>
                        <a:t>20</a:t>
                      </a:r>
                      <a:endParaRPr lang="en-US" dirty="0"/>
                    </a:p>
                  </a:txBody>
                  <a:tcPr/>
                </a:tc>
                <a:tc>
                  <a:txBody>
                    <a:bodyPr/>
                    <a:lstStyle/>
                    <a:p>
                      <a:pPr lvl="0">
                        <a:buNone/>
                      </a:pPr>
                      <a:r>
                        <a:rPr lang="en-US" sz="1100"/>
                        <a:t>PNI-NPN and Femto</a:t>
                      </a:r>
                      <a:endParaRPr lang="en-US" sz="1100" err="1"/>
                    </a:p>
                  </a:txBody>
                  <a:tcPr/>
                </a:tc>
                <a:tc>
                  <a:txBody>
                    <a:bodyPr/>
                    <a:lstStyle/>
                    <a:p>
                      <a:pPr lvl="0">
                        <a:buNone/>
                      </a:pPr>
                      <a:r>
                        <a:rPr lang="en-US" sz="1100"/>
                        <a:t>Need to introduce the ability for PLMN to support localized network and Femto. </a:t>
                      </a:r>
                      <a:r>
                        <a:rPr lang="en-US" sz="1100">
                          <a:solidFill>
                            <a:srgbClr val="FF0000"/>
                          </a:solidFill>
                        </a:rPr>
                        <a:t> </a:t>
                      </a:r>
                      <a:r>
                        <a:rPr lang="en-US" sz="1100" kern="1200">
                          <a:solidFill>
                            <a:schemeClr val="dk1"/>
                          </a:solidFill>
                          <a:latin typeface="+mn-lt"/>
                          <a:ea typeface="+mn-ea"/>
                          <a:cs typeface="+mn-cs"/>
                        </a:rPr>
                        <a:t>Support of Closed Access Groups (CAG) concept including access control and mobility between non-CAG cell and CAG cell (5G and 6G).</a:t>
                      </a:r>
                      <a:endParaRPr lang="en-US"/>
                    </a:p>
                  </a:txBody>
                  <a:tcPr/>
                </a:tc>
                <a:tc>
                  <a:txBody>
                    <a:bodyPr/>
                    <a:lstStyle/>
                    <a:p>
                      <a:pPr lvl="0">
                        <a:buNone/>
                      </a:pPr>
                      <a:r>
                        <a:rPr lang="en-US" sz="1100"/>
                        <a:t>Ability to support different deployment models</a:t>
                      </a:r>
                      <a:endParaRPr lang="en-US"/>
                    </a:p>
                  </a:txBody>
                  <a:tcPr/>
                </a:tc>
                <a:tc>
                  <a:txBody>
                    <a:bodyPr/>
                    <a:lstStyle/>
                    <a:p>
                      <a:pPr lvl="0">
                        <a:buNone/>
                      </a:pPr>
                      <a:r>
                        <a:rPr lang="en-US" sz="1100"/>
                        <a:t>RAN2, RAN3</a:t>
                      </a:r>
                      <a:endParaRPr lang="en-US" sz="1100">
                        <a:solidFill>
                          <a:srgbClr val="FF0000"/>
                        </a:solidFill>
                      </a:endParaRPr>
                    </a:p>
                  </a:txBody>
                  <a:tcPr/>
                </a:tc>
                <a:extLst>
                  <a:ext uri="{0D108BD9-81ED-4DB2-BD59-A6C34878D82A}">
                    <a16:rowId xmlns:a16="http://schemas.microsoft.com/office/drawing/2014/main" val="779832184"/>
                  </a:ext>
                </a:extLst>
              </a:tr>
              <a:tr h="370840">
                <a:tc>
                  <a:txBody>
                    <a:bodyPr/>
                    <a:lstStyle/>
                    <a:p>
                      <a:pPr lvl="0">
                        <a:buNone/>
                      </a:pPr>
                      <a:r>
                        <a:rPr lang="en-US" sz="1100"/>
                        <a:t>21</a:t>
                      </a:r>
                      <a:endParaRPr lang="en-US"/>
                    </a:p>
                  </a:txBody>
                  <a:tcPr/>
                </a:tc>
                <a:tc>
                  <a:txBody>
                    <a:bodyPr/>
                    <a:lstStyle/>
                    <a:p>
                      <a:pPr lvl="0">
                        <a:buNone/>
                      </a:pPr>
                      <a:r>
                        <a:rPr lang="en-US" sz="1100"/>
                        <a:t>NTN</a:t>
                      </a:r>
                      <a:endParaRPr lang="en-US"/>
                    </a:p>
                  </a:txBody>
                  <a:tcPr/>
                </a:tc>
                <a:tc>
                  <a:txBody>
                    <a:bodyPr/>
                    <a:lstStyle/>
                    <a:p>
                      <a:pPr algn="l" rtl="0" fontAlgn="base">
                        <a:lnSpc>
                          <a:spcPts val="975"/>
                        </a:lnSpc>
                        <a:buNone/>
                      </a:pPr>
                      <a:r>
                        <a:rPr lang="en-US" sz="1100" b="0" i="0">
                          <a:solidFill>
                            <a:srgbClr val="000000"/>
                          </a:solidFill>
                          <a:effectLst/>
                          <a:latin typeface="Calibri" panose="020F0502020204030204" pitchFamily="34" charset="0"/>
                        </a:rPr>
                        <a:t>Support for NTN integration – study roaming &amp; interworking for TN-NTN, Multi-orbit support. Study </a:t>
                      </a:r>
                      <a:r>
                        <a:rPr lang="en-US" sz="1100" b="0" i="0" u="none" strike="noStrike">
                          <a:solidFill>
                            <a:srgbClr val="001135"/>
                          </a:solidFill>
                          <a:effectLst/>
                          <a:latin typeface="Calibri" panose="020F0502020204030204" pitchFamily="34" charset="0"/>
                        </a:rPr>
                        <a:t>GNSS-independent NTN operation for devices.</a:t>
                      </a:r>
                      <a:r>
                        <a:rPr lang="en-US" sz="1100" b="0" i="0">
                          <a:solidFill>
                            <a:srgbClr val="000000"/>
                          </a:solidFill>
                          <a:effectLst/>
                          <a:latin typeface="Calibri" panose="020F0502020204030204" pitchFamily="34" charset="0"/>
                        </a:rPr>
                        <a:t>​</a:t>
                      </a:r>
                      <a:endParaRPr lang="en-US" b="0" i="0">
                        <a:solidFill>
                          <a:srgbClr val="000000"/>
                        </a:solidFill>
                        <a:effectLst/>
                      </a:endParaRPr>
                    </a:p>
                  </a:txBody>
                  <a:tcPr/>
                </a:tc>
                <a:tc>
                  <a:txBody>
                    <a:bodyPr/>
                    <a:lstStyle/>
                    <a:p>
                      <a:pPr algn="l" rtl="0" fontAlgn="base">
                        <a:lnSpc>
                          <a:spcPts val="975"/>
                        </a:lnSpc>
                        <a:buNone/>
                      </a:pPr>
                      <a:r>
                        <a:rPr lang="en-US" sz="1100" b="0" i="0">
                          <a:solidFill>
                            <a:srgbClr val="000000"/>
                          </a:solidFill>
                          <a:effectLst/>
                          <a:latin typeface="Calibri" panose="020F0502020204030204" pitchFamily="34" charset="0"/>
                        </a:rPr>
                        <a:t>Support for NTN is critical for day-1 to maximize similarities between TN and NTN​</a:t>
                      </a:r>
                      <a:endParaRPr lang="en-US" b="0" i="0">
                        <a:solidFill>
                          <a:srgbClr val="000000"/>
                        </a:solidFill>
                        <a:effectLst/>
                      </a:endParaRPr>
                    </a:p>
                  </a:txBody>
                  <a:tcPr/>
                </a:tc>
                <a:tc>
                  <a:txBody>
                    <a:bodyPr/>
                    <a:lstStyle/>
                    <a:p>
                      <a:pPr algn="l" rtl="0" fontAlgn="base">
                        <a:lnSpc>
                          <a:spcPts val="975"/>
                        </a:lnSpc>
                        <a:buNone/>
                      </a:pPr>
                      <a:r>
                        <a:rPr lang="en-US" sz="1100" b="0" i="0" dirty="0">
                          <a:solidFill>
                            <a:srgbClr val="000000"/>
                          </a:solidFill>
                          <a:effectLst/>
                          <a:latin typeface="Calibri" panose="020F0502020204030204" pitchFamily="34" charset="0"/>
                        </a:rPr>
                        <a:t>RAN1, RAN2, RAN3, SA3​</a:t>
                      </a:r>
                      <a:endParaRPr lang="en-US" b="0" i="0" dirty="0">
                        <a:solidFill>
                          <a:srgbClr val="000000"/>
                        </a:solidFill>
                        <a:effectLst/>
                      </a:endParaRPr>
                    </a:p>
                  </a:txBody>
                  <a:tcPr/>
                </a:tc>
                <a:extLst>
                  <a:ext uri="{0D108BD9-81ED-4DB2-BD59-A6C34878D82A}">
                    <a16:rowId xmlns:a16="http://schemas.microsoft.com/office/drawing/2014/main" val="1961773117"/>
                  </a:ext>
                </a:extLst>
              </a:tr>
              <a:tr h="370840">
                <a:tc>
                  <a:txBody>
                    <a:bodyPr/>
                    <a:lstStyle/>
                    <a:p>
                      <a:r>
                        <a:rPr lang="en-US" sz="1100"/>
                        <a:t>22</a:t>
                      </a:r>
                    </a:p>
                  </a:txBody>
                  <a:tcPr/>
                </a:tc>
                <a:tc>
                  <a:txBody>
                    <a:bodyPr/>
                    <a:lstStyle/>
                    <a:p>
                      <a:r>
                        <a:rPr lang="en-US" sz="1100"/>
                        <a:t>Managing UE data connectivity</a:t>
                      </a:r>
                    </a:p>
                  </a:txBody>
                  <a:tcPr/>
                </a:tc>
                <a:tc>
                  <a:txBody>
                    <a:bodyPr/>
                    <a:lstStyle/>
                    <a:p>
                      <a:r>
                        <a:rPr lang="en-US" sz="1100"/>
                        <a:t>Ability for an operator to control and manage UE data connectivity </a:t>
                      </a:r>
                    </a:p>
                  </a:txBody>
                  <a:tcPr/>
                </a:tc>
                <a:tc>
                  <a:txBody>
                    <a:bodyPr/>
                    <a:lstStyle/>
                    <a:p>
                      <a:r>
                        <a:rPr lang="en-US" sz="1100"/>
                        <a:t>Operator needs to be able to configure the policies for UE to manage connectivity</a:t>
                      </a:r>
                    </a:p>
                  </a:txBody>
                  <a:tcPr/>
                </a:tc>
                <a:tc>
                  <a:txBody>
                    <a:bodyPr/>
                    <a:lstStyle/>
                    <a:p>
                      <a:r>
                        <a:rPr lang="en-US" sz="1100"/>
                        <a:t>None</a:t>
                      </a:r>
                    </a:p>
                  </a:txBody>
                  <a:tcPr/>
                </a:tc>
                <a:extLst>
                  <a:ext uri="{0D108BD9-81ED-4DB2-BD59-A6C34878D82A}">
                    <a16:rowId xmlns:a16="http://schemas.microsoft.com/office/drawing/2014/main" val="136015713"/>
                  </a:ext>
                </a:extLst>
              </a:tr>
              <a:tr h="370840">
                <a:tc>
                  <a:txBody>
                    <a:bodyPr/>
                    <a:lstStyle/>
                    <a:p>
                      <a:r>
                        <a:rPr lang="en-US" sz="1100"/>
                        <a:t>23</a:t>
                      </a:r>
                    </a:p>
                  </a:txBody>
                  <a:tcPr/>
                </a:tc>
                <a:tc>
                  <a:txBody>
                    <a:bodyPr/>
                    <a:lstStyle/>
                    <a:p>
                      <a:r>
                        <a:rPr lang="en-US" sz="1100"/>
                        <a:t>LPWA</a:t>
                      </a:r>
                    </a:p>
                  </a:txBody>
                  <a:tcPr/>
                </a:tc>
                <a:tc>
                  <a:txBody>
                    <a:bodyPr/>
                    <a:lstStyle/>
                    <a:p>
                      <a:r>
                        <a:rPr lang="en-US" sz="1100"/>
                        <a:t>Define system enablers needed for LPWA</a:t>
                      </a:r>
                    </a:p>
                  </a:txBody>
                  <a:tcPr/>
                </a:tc>
                <a:tc>
                  <a:txBody>
                    <a:bodyPr/>
                    <a:lstStyle/>
                    <a:p>
                      <a:r>
                        <a:rPr lang="en-US" sz="1100"/>
                        <a:t>Foundational enablers needed for LPWA will be good to specify for forward compatibility</a:t>
                      </a:r>
                    </a:p>
                  </a:txBody>
                  <a:tcPr/>
                </a:tc>
                <a:tc>
                  <a:txBody>
                    <a:bodyPr/>
                    <a:lstStyle/>
                    <a:p>
                      <a:r>
                        <a:rPr lang="en-US" sz="1100"/>
                        <a:t>3GPP RAN</a:t>
                      </a:r>
                    </a:p>
                  </a:txBody>
                  <a:tcPr/>
                </a:tc>
                <a:extLst>
                  <a:ext uri="{0D108BD9-81ED-4DB2-BD59-A6C34878D82A}">
                    <a16:rowId xmlns:a16="http://schemas.microsoft.com/office/drawing/2014/main" val="672485891"/>
                  </a:ext>
                </a:extLst>
              </a:tr>
              <a:tr h="370840">
                <a:tc>
                  <a:txBody>
                    <a:bodyPr/>
                    <a:lstStyle/>
                    <a:p>
                      <a:r>
                        <a:rPr lang="en-US" sz="1100"/>
                        <a:t>24</a:t>
                      </a:r>
                    </a:p>
                  </a:txBody>
                  <a:tcPr/>
                </a:tc>
                <a:tc>
                  <a:txBody>
                    <a:bodyPr/>
                    <a:lstStyle/>
                    <a:p>
                      <a:r>
                        <a:rPr lang="en-US" sz="1100"/>
                        <a:t>Sharing scenarios</a:t>
                      </a:r>
                    </a:p>
                  </a:txBody>
                  <a:tcPr/>
                </a:tc>
                <a:tc>
                  <a:txBody>
                    <a:bodyPr/>
                    <a:lstStyle/>
                    <a:p>
                      <a:r>
                        <a:rPr lang="en-US" sz="1100"/>
                        <a:t>Study the ability to share any resource: RAN, core network, compute, </a:t>
                      </a:r>
                    </a:p>
                  </a:txBody>
                  <a:tcPr/>
                </a:tc>
                <a:tc>
                  <a:txBody>
                    <a:bodyPr/>
                    <a:lstStyle/>
                    <a:p>
                      <a:r>
                        <a:rPr lang="en-US" sz="1100"/>
                        <a:t>Enabling controlled sharing is critical for resiliency, unforeseen events, Energy efficiency etc.</a:t>
                      </a:r>
                    </a:p>
                  </a:txBody>
                  <a:tcPr/>
                </a:tc>
                <a:tc>
                  <a:txBody>
                    <a:bodyPr/>
                    <a:lstStyle/>
                    <a:p>
                      <a:r>
                        <a:rPr lang="en-US" sz="1100"/>
                        <a:t>None</a:t>
                      </a:r>
                    </a:p>
                  </a:txBody>
                  <a:tcPr/>
                </a:tc>
                <a:extLst>
                  <a:ext uri="{0D108BD9-81ED-4DB2-BD59-A6C34878D82A}">
                    <a16:rowId xmlns:a16="http://schemas.microsoft.com/office/drawing/2014/main" val="3293856849"/>
                  </a:ext>
                </a:extLst>
              </a:tr>
              <a:tr h="370840">
                <a:tc>
                  <a:txBody>
                    <a:bodyPr/>
                    <a:lstStyle/>
                    <a:p>
                      <a:r>
                        <a:rPr lang="en-US" sz="1100" kern="1200">
                          <a:solidFill>
                            <a:schemeClr val="dk1"/>
                          </a:solidFill>
                          <a:latin typeface="+mn-lt"/>
                          <a:ea typeface="+mn-ea"/>
                          <a:cs typeface="+mn-cs"/>
                        </a:rPr>
                        <a:t>25</a:t>
                      </a:r>
                    </a:p>
                  </a:txBody>
                  <a:tcPr/>
                </a:tc>
                <a:tc>
                  <a:txBody>
                    <a:bodyPr/>
                    <a:lstStyle/>
                    <a:p>
                      <a:pPr lvl="0">
                        <a:buNone/>
                      </a:pPr>
                      <a:r>
                        <a:rPr lang="en-US" sz="1100" kern="1200" noProof="0">
                          <a:solidFill>
                            <a:schemeClr val="dk1"/>
                          </a:solidFill>
                          <a:latin typeface="+mn-lt"/>
                          <a:ea typeface="+mn-ea"/>
                          <a:cs typeface="+mn-cs"/>
                        </a:rPr>
                        <a:t>Support for industrial communication. </a:t>
                      </a:r>
                      <a:endParaRPr lang="en-US" sz="1100" kern="1200" dirty="0">
                        <a:solidFill>
                          <a:schemeClr val="dk1"/>
                        </a:solidFill>
                        <a:latin typeface="+mn-lt"/>
                        <a:ea typeface="+mn-ea"/>
                        <a:cs typeface="+mn-cs"/>
                      </a:endParaRPr>
                    </a:p>
                  </a:txBody>
                  <a:tcPr/>
                </a:tc>
                <a:tc>
                  <a:txBody>
                    <a:bodyPr/>
                    <a:lstStyle/>
                    <a:p>
                      <a:pPr lvl="0" algn="l">
                        <a:lnSpc>
                          <a:spcPct val="100000"/>
                        </a:lnSpc>
                        <a:spcBef>
                          <a:spcPts val="0"/>
                        </a:spcBef>
                        <a:spcAft>
                          <a:spcPts val="0"/>
                        </a:spcAft>
                        <a:buNone/>
                      </a:pPr>
                      <a:r>
                        <a:rPr lang="en-US" sz="1100" kern="1200" noProof="0">
                          <a:solidFill>
                            <a:schemeClr val="dk1"/>
                          </a:solidFill>
                          <a:latin typeface="+mn-lt"/>
                          <a:ea typeface="+mn-ea"/>
                          <a:cs typeface="+mn-cs"/>
                        </a:rPr>
                        <a:t>How to integrate 6G system in industrial ethernet network (Ethernet PDU and 6G as a bridge model) </a:t>
                      </a:r>
                      <a:endParaRPr lang="en-US" sz="1100" kern="1200">
                        <a:solidFill>
                          <a:schemeClr val="dk1"/>
                        </a:solidFill>
                        <a:latin typeface="+mn-lt"/>
                        <a:ea typeface="+mn-ea"/>
                        <a:cs typeface="+mn-cs"/>
                      </a:endParaRPr>
                    </a:p>
                    <a:p>
                      <a:pPr lvl="0" algn="l">
                        <a:lnSpc>
                          <a:spcPct val="100000"/>
                        </a:lnSpc>
                        <a:spcBef>
                          <a:spcPts val="0"/>
                        </a:spcBef>
                        <a:spcAft>
                          <a:spcPts val="0"/>
                        </a:spcAft>
                        <a:buNone/>
                      </a:pPr>
                      <a:r>
                        <a:rPr lang="en-US" sz="1100" kern="1200" noProof="0">
                          <a:solidFill>
                            <a:schemeClr val="dk1"/>
                          </a:solidFill>
                          <a:latin typeface="+mn-lt"/>
                          <a:ea typeface="+mn-ea"/>
                          <a:cs typeface="+mn-cs"/>
                        </a:rPr>
                        <a:t>How deterministic services offered in 5G are made available in 6G (e.g. Dejittering) and which ones are needed </a:t>
                      </a:r>
                      <a:endParaRPr lang="en-US" sz="1100" kern="1200">
                        <a:solidFill>
                          <a:schemeClr val="dk1"/>
                        </a:solidFill>
                        <a:latin typeface="+mn-lt"/>
                        <a:ea typeface="+mn-ea"/>
                        <a:cs typeface="+mn-cs"/>
                      </a:endParaRPr>
                    </a:p>
                  </a:txBody>
                  <a:tcPr/>
                </a:tc>
                <a:tc>
                  <a:txBody>
                    <a:bodyPr/>
                    <a:lstStyle/>
                    <a:p>
                      <a:pPr lvl="0">
                        <a:buNone/>
                      </a:pPr>
                      <a:r>
                        <a:rPr lang="en-US" sz="1100" kern="1200" noProof="0">
                          <a:solidFill>
                            <a:schemeClr val="dk1"/>
                          </a:solidFill>
                          <a:latin typeface="+mn-lt"/>
                          <a:ea typeface="+mn-ea"/>
                          <a:cs typeface="+mn-cs"/>
                        </a:rPr>
                        <a:t>The 5G to 6G transition should be smooth and backward compatible. The important features of 5G should be supported in 6G as well.  </a:t>
                      </a:r>
                      <a:endParaRPr lang="en-US" sz="1100" kern="1200">
                        <a:solidFill>
                          <a:schemeClr val="dk1"/>
                        </a:solidFill>
                        <a:latin typeface="+mn-lt"/>
                        <a:ea typeface="+mn-ea"/>
                        <a:cs typeface="+mn-cs"/>
                      </a:endParaRPr>
                    </a:p>
                  </a:txBody>
                  <a:tcPr/>
                </a:tc>
                <a:tc>
                  <a:txBody>
                    <a:bodyPr/>
                    <a:lstStyle/>
                    <a:p>
                      <a:r>
                        <a:rPr lang="en-US" sz="1100" kern="1200" dirty="0">
                          <a:solidFill>
                            <a:schemeClr val="dk1"/>
                          </a:solidFill>
                          <a:latin typeface="+mn-lt"/>
                          <a:ea typeface="+mn-ea"/>
                          <a:cs typeface="+mn-cs"/>
                        </a:rPr>
                        <a:t>None</a:t>
                      </a:r>
                    </a:p>
                  </a:txBody>
                  <a:tcPr/>
                </a:tc>
                <a:extLst>
                  <a:ext uri="{0D108BD9-81ED-4DB2-BD59-A6C34878D82A}">
                    <a16:rowId xmlns:a16="http://schemas.microsoft.com/office/drawing/2014/main" val="2951797522"/>
                  </a:ext>
                </a:extLst>
              </a:tr>
            </a:tbl>
          </a:graphicData>
        </a:graphic>
      </p:graphicFrame>
    </p:spTree>
    <p:extLst>
      <p:ext uri="{BB962C8B-B14F-4D97-AF65-F5344CB8AC3E}">
        <p14:creationId xmlns:p14="http://schemas.microsoft.com/office/powerpoint/2010/main" val="49277346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a:t>Summary</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a:t>It is proposed that the technical areas identified in this proposal are included in the 6G System Study item scope for Rel-20.</a:t>
            </a:r>
          </a:p>
        </p:txBody>
      </p:sp>
    </p:spTree>
    <p:extLst>
      <p:ext uri="{BB962C8B-B14F-4D97-AF65-F5344CB8AC3E}">
        <p14:creationId xmlns:p14="http://schemas.microsoft.com/office/powerpoint/2010/main" val="242453817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haredContentType xmlns="Microsoft.SharePoint.Taxonomy.ContentTypeSync" SourceId="34c87397-5fc1-491e-85e7-d6110dbe9cbd" ContentTypeId="0x0101" PreviousValue="false" LastSyncTimeStamp="2018-03-09T14:36:50.893Z"/>
</file>

<file path=customXml/item2.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6" ma:contentTypeDescription="Create a new document." ma:contentTypeScope="" ma:versionID="5c8b5305460db3742c343ff219c2d919">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eebcbbec2d8c434ca6df0e8e1aef661a"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Comments xmlns="3f2ce089-3858-4176-9a21-a30f9204848e">OK</Comments>
    <TaxCatchAll xmlns="7275bb01-7583-478d-bc14-e839a2dd5989" xsi:nil="true"/>
    <HideFromDelve xmlns="71c5aaf6-e6ce-465b-b873-5148d2a4c105">false</HideFromDelve>
    <lcf76f155ced4ddcb4097134ff3c332f xmlns="3f2ce089-3858-4176-9a21-a30f9204848e">
      <Terms xmlns="http://schemas.microsoft.com/office/infopath/2007/PartnerControls"/>
    </lcf76f155ced4ddcb4097134ff3c332f>
    <_dlc_DocId xmlns="71c5aaf6-e6ce-465b-b873-5148d2a4c105">RBI5PAMIO524-1616901215-43880</_dlc_DocId>
    <_dlc_DocIdUrl xmlns="71c5aaf6-e6ce-465b-b873-5148d2a4c105">
      <Url>https://nokia.sharepoint.com/sites/gxp/_layouts/15/DocIdRedir.aspx?ID=RBI5PAMIO524-1616901215-43880</Url>
      <Description>RBI5PAMIO524-1616901215-43880</Description>
    </_dlc_DocIdUrl>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2098E9A0-5FBC-4E6E-90CE-909990860BAE}">
  <ds:schemaRefs>
    <ds:schemaRef ds:uri="Microsoft.SharePoint.Taxonomy.ContentTypeSync"/>
  </ds:schemaRefs>
</ds:datastoreItem>
</file>

<file path=customXml/itemProps2.xml><?xml version="1.0" encoding="utf-8"?>
<ds:datastoreItem xmlns:ds="http://schemas.openxmlformats.org/officeDocument/2006/customXml" ds:itemID="{35C4A298-F3D5-4888-8C4F-14091C5125EA}">
  <ds:schemaRefs>
    <ds:schemaRef ds:uri="3f2ce089-3858-4176-9a21-a30f9204848e"/>
    <ds:schemaRef ds:uri="71c5aaf6-e6ce-465b-b873-5148d2a4c105"/>
    <ds:schemaRef ds:uri="7275bb01-7583-478d-bc14-e839a2dd598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5CA3727-A4EB-4398-9783-D0148B061093}">
  <ds:schemaRefs>
    <ds:schemaRef ds:uri="http://purl.org/dc/elements/1.1/"/>
    <ds:schemaRef ds:uri="http://purl.org/dc/dcmitype/"/>
    <ds:schemaRef ds:uri="http://purl.org/dc/terms/"/>
    <ds:schemaRef ds:uri="http://schemas.microsoft.com/office/infopath/2007/PartnerControls"/>
    <ds:schemaRef ds:uri="71c5aaf6-e6ce-465b-b873-5148d2a4c105"/>
    <ds:schemaRef ds:uri="3f2ce089-3858-4176-9a21-a30f9204848e"/>
    <ds:schemaRef ds:uri="7275bb01-7583-478d-bc14-e839a2dd5989"/>
    <ds:schemaRef ds:uri="http://www.w3.org/XML/1998/namespace"/>
    <ds:schemaRef ds:uri="http://schemas.microsoft.com/office/2006/documentManagement/types"/>
    <ds:schemaRef ds:uri="http://schemas.openxmlformats.org/package/2006/metadata/core-properties"/>
    <ds:schemaRef ds:uri="http://schemas.microsoft.com/office/2006/metadata/properties"/>
  </ds:schemaRefs>
</ds:datastoreItem>
</file>

<file path=customXml/itemProps4.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5.xml><?xml version="1.0" encoding="utf-8"?>
<ds:datastoreItem xmlns:ds="http://schemas.openxmlformats.org/officeDocument/2006/customXml" ds:itemID="{B7FDCF21-D6EF-4F35-B25E-047C12B1225D}">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Office Theme</Template>
  <TotalTime>1233</TotalTime>
  <Words>1421</Words>
  <Application>Microsoft Macintosh PowerPoint</Application>
  <PresentationFormat>Widescreen</PresentationFormat>
  <Paragraphs>169</Paragraphs>
  <Slides>7</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Aptos</vt:lpstr>
      <vt:lpstr>Arial</vt:lpstr>
      <vt:lpstr>Arial </vt:lpstr>
      <vt:lpstr>Calibri</vt:lpstr>
      <vt:lpstr>Calibri Light</vt:lpstr>
      <vt:lpstr>Times New Roman</vt:lpstr>
      <vt:lpstr>Office Theme</vt:lpstr>
      <vt:lpstr>6G System Scope</vt:lpstr>
      <vt:lpstr>Outline</vt:lpstr>
      <vt:lpstr>View on 6G SID Scope Content for Architecture requirements</vt:lpstr>
      <vt:lpstr>View on 6G SID Scope Content for Architecture requirements</vt:lpstr>
      <vt:lpstr>View on 6G SID Scope Content for Architecture requirements</vt:lpstr>
      <vt:lpstr>View on 6G SID Scope Content for Architecture requirements</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Devaki Chandramouli (Nokia)</cp:lastModifiedBy>
  <cp:revision>2</cp:revision>
  <dcterms:created xsi:type="dcterms:W3CDTF">2010-02-05T13:52:04Z</dcterms:created>
  <dcterms:modified xsi:type="dcterms:W3CDTF">2025-03-28T20:06:49Z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0x01010055A05E76B664164F9F76E63E6D6BE6ED</vt:lpwstr>
  </property>
  <property fmtid="{D5CDD505-2E9C-101B-9397-08002B2CF9AE}" pid="3" name="_dlc_DocIdItemGuid">
    <vt:lpwstr>bddcbed1-13e7-45ab-9246-13f4d2a604ee</vt:lpwstr>
  </property>
  <property fmtid="{D5CDD505-2E9C-101B-9397-08002B2CF9AE}" pid="4" name="MediaServiceImageTags">
    <vt:lpwstr/>
  </property>
</Properties>
</file>