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 id="2147485166" r:id="rId5"/>
  </p:sldMasterIdLst>
  <p:notesMasterIdLst>
    <p:notesMasterId r:id="rId16"/>
  </p:notesMasterIdLst>
  <p:handoutMasterIdLst>
    <p:handoutMasterId r:id="rId17"/>
  </p:handoutMasterIdLst>
  <p:sldIdLst>
    <p:sldId id="341" r:id="rId6"/>
    <p:sldId id="363" r:id="rId7"/>
    <p:sldId id="367" r:id="rId8"/>
    <p:sldId id="368" r:id="rId9"/>
    <p:sldId id="369" r:id="rId10"/>
    <p:sldId id="366" r:id="rId11"/>
    <p:sldId id="2147481203" r:id="rId12"/>
    <p:sldId id="370" r:id="rId13"/>
    <p:sldId id="2147481192" r:id="rId14"/>
    <p:sldId id="2147481238" r:id="rId15"/>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958" autoAdjust="0"/>
    <p:restoredTop sz="96005" autoAdjust="0"/>
  </p:normalViewPr>
  <p:slideViewPr>
    <p:cSldViewPr snapToGrid="0">
      <p:cViewPr>
        <p:scale>
          <a:sx n="60" d="100"/>
          <a:sy n="60" d="100"/>
        </p:scale>
        <p:origin x="1100" y="6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Left = all light blue </a:t>
            </a:r>
          </a:p>
          <a:p>
            <a:r>
              <a:rPr lang="en-US" dirty="0"/>
              <a:t>Middle = {light =NEF UDM NRF PCF}  {mid = UPF AMF SMF } {dark = CMF 6GNF 6GSF}</a:t>
            </a:r>
          </a:p>
          <a:p>
            <a:r>
              <a:rPr lang="en-US" dirty="0"/>
              <a:t>Right </a:t>
            </a:r>
          </a:p>
          <a:p>
            <a:endParaRPr lang="en-US" dirty="0"/>
          </a:p>
          <a:p>
            <a:r>
              <a:rPr lang="en-US" dirty="0"/>
              <a:t>CM+ = {reg, conn}</a:t>
            </a:r>
          </a:p>
          <a:p>
            <a:r>
              <a:rPr lang="en-US" dirty="0"/>
              <a:t>AMF = { reg, conn, mob. }</a:t>
            </a:r>
          </a:p>
          <a:p>
            <a:r>
              <a:rPr lang="en-US" dirty="0"/>
              <a:t>SMF = { session}</a:t>
            </a:r>
          </a:p>
          <a:p>
            <a:endParaRPr lang="en-US" dirty="0"/>
          </a:p>
          <a:p>
            <a:r>
              <a:rPr lang="en-US" dirty="0"/>
              <a:t>Light blue = enhancement or no change</a:t>
            </a:r>
          </a:p>
          <a:p>
            <a:r>
              <a:rPr lang="en-US" dirty="0"/>
              <a:t>Mid blue = significant enhancement</a:t>
            </a:r>
          </a:p>
          <a:p>
            <a:r>
              <a:rPr lang="en-US" dirty="0"/>
              <a:t>Dark blue = new</a:t>
            </a:r>
          </a:p>
        </p:txBody>
      </p:sp>
      <p:sp>
        <p:nvSpPr>
          <p:cNvPr id="4" name="Slide Number Placeholder 3"/>
          <p:cNvSpPr>
            <a:spLocks noGrp="1"/>
          </p:cNvSpPr>
          <p:nvPr>
            <p:ph type="sldNum" sz="quarter" idx="5"/>
          </p:nvPr>
        </p:nvSpPr>
        <p:spPr/>
        <p:txBody>
          <a:bodyPr/>
          <a:lstStyle/>
          <a:p>
            <a:fld id="{6FAEDB32-B247-48BF-A8DE-4A7DDA344EEA}" type="slidenum">
              <a:rPr lang="en-US" smtClean="0"/>
              <a:t>9</a:t>
            </a:fld>
            <a:endParaRPr lang="en-US" dirty="0"/>
          </a:p>
        </p:txBody>
      </p:sp>
    </p:spTree>
    <p:extLst>
      <p:ext uri="{BB962C8B-B14F-4D97-AF65-F5344CB8AC3E}">
        <p14:creationId xmlns:p14="http://schemas.microsoft.com/office/powerpoint/2010/main" val="11894318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279230-87E2-3627-2F82-83C4C9A8700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B41811F-D07A-BD86-13B2-72EA66D581A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D101E9E-64F1-DFFC-F69F-D48E5E03389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7BBAC1C-F13C-60A0-C751-66FAD84FA94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A4AB7BB-608E-32D4-3B20-70422627F9F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F853418-9230-EF44-6EDB-290385A82826}"/>
              </a:ext>
            </a:extLst>
          </p:cNvPr>
          <p:cNvSpPr>
            <a:spLocks noGrp="1"/>
          </p:cNvSpPr>
          <p:nvPr>
            <p:ph type="dt" sz="half" idx="10"/>
          </p:nvPr>
        </p:nvSpPr>
        <p:spPr/>
        <p:txBody>
          <a:bodyPr/>
          <a:lstStyle/>
          <a:p>
            <a:fld id="{EE779075-DB6C-49C2-9F05-33530874D058}" type="datetimeFigureOut">
              <a:rPr lang="en-US" smtClean="0"/>
              <a:t>3/27/2025</a:t>
            </a:fld>
            <a:endParaRPr lang="en-US"/>
          </a:p>
        </p:txBody>
      </p:sp>
      <p:sp>
        <p:nvSpPr>
          <p:cNvPr id="8" name="Footer Placeholder 7">
            <a:extLst>
              <a:ext uri="{FF2B5EF4-FFF2-40B4-BE49-F238E27FC236}">
                <a16:creationId xmlns:a16="http://schemas.microsoft.com/office/drawing/2014/main" id="{74BEFE80-06B7-9E6A-6162-C69298046ED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E57D8E8-80A0-7E80-19FC-E37FBEC4E181}"/>
              </a:ext>
            </a:extLst>
          </p:cNvPr>
          <p:cNvSpPr>
            <a:spLocks noGrp="1"/>
          </p:cNvSpPr>
          <p:nvPr>
            <p:ph type="sldNum" sz="quarter" idx="12"/>
          </p:nvPr>
        </p:nvSpPr>
        <p:spPr/>
        <p:txBody>
          <a:bodyPr/>
          <a:lstStyle/>
          <a:p>
            <a:fld id="{893AD922-6547-4F42-8AB4-E54E4ED6EA87}" type="slidenum">
              <a:rPr lang="en-US" smtClean="0"/>
              <a:t>‹#›</a:t>
            </a:fld>
            <a:endParaRPr lang="en-US"/>
          </a:p>
        </p:txBody>
      </p:sp>
    </p:spTree>
    <p:extLst>
      <p:ext uri="{BB962C8B-B14F-4D97-AF65-F5344CB8AC3E}">
        <p14:creationId xmlns:p14="http://schemas.microsoft.com/office/powerpoint/2010/main" val="36841587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BBC414-88B6-1C35-F8BC-1A94882B14F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466D5DD-059F-8FCF-93EB-6D83774FE46C}"/>
              </a:ext>
            </a:extLst>
          </p:cNvPr>
          <p:cNvSpPr>
            <a:spLocks noGrp="1"/>
          </p:cNvSpPr>
          <p:nvPr>
            <p:ph type="dt" sz="half" idx="10"/>
          </p:nvPr>
        </p:nvSpPr>
        <p:spPr/>
        <p:txBody>
          <a:bodyPr/>
          <a:lstStyle/>
          <a:p>
            <a:fld id="{EE779075-DB6C-49C2-9F05-33530874D058}" type="datetimeFigureOut">
              <a:rPr lang="en-US" smtClean="0"/>
              <a:t>3/27/2025</a:t>
            </a:fld>
            <a:endParaRPr lang="en-US"/>
          </a:p>
        </p:txBody>
      </p:sp>
      <p:sp>
        <p:nvSpPr>
          <p:cNvPr id="4" name="Footer Placeholder 3">
            <a:extLst>
              <a:ext uri="{FF2B5EF4-FFF2-40B4-BE49-F238E27FC236}">
                <a16:creationId xmlns:a16="http://schemas.microsoft.com/office/drawing/2014/main" id="{644A5232-F9BC-73BE-4C68-DDFD4B8B256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32B674B-A69C-9E51-1B55-81494E1761E4}"/>
              </a:ext>
            </a:extLst>
          </p:cNvPr>
          <p:cNvSpPr>
            <a:spLocks noGrp="1"/>
          </p:cNvSpPr>
          <p:nvPr>
            <p:ph type="sldNum" sz="quarter" idx="12"/>
          </p:nvPr>
        </p:nvSpPr>
        <p:spPr/>
        <p:txBody>
          <a:bodyPr/>
          <a:lstStyle/>
          <a:p>
            <a:fld id="{893AD922-6547-4F42-8AB4-E54E4ED6EA87}" type="slidenum">
              <a:rPr lang="en-US" smtClean="0"/>
              <a:t>‹#›</a:t>
            </a:fld>
            <a:endParaRPr lang="en-US"/>
          </a:p>
        </p:txBody>
      </p:sp>
    </p:spTree>
    <p:extLst>
      <p:ext uri="{BB962C8B-B14F-4D97-AF65-F5344CB8AC3E}">
        <p14:creationId xmlns:p14="http://schemas.microsoft.com/office/powerpoint/2010/main" val="18147326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D66F5F4-CB14-1557-C535-7583D5082ED6}"/>
              </a:ext>
            </a:extLst>
          </p:cNvPr>
          <p:cNvSpPr>
            <a:spLocks noGrp="1"/>
          </p:cNvSpPr>
          <p:nvPr>
            <p:ph type="dt" sz="half" idx="10"/>
          </p:nvPr>
        </p:nvSpPr>
        <p:spPr/>
        <p:txBody>
          <a:bodyPr/>
          <a:lstStyle/>
          <a:p>
            <a:fld id="{EE779075-DB6C-49C2-9F05-33530874D058}" type="datetimeFigureOut">
              <a:rPr lang="en-US" smtClean="0"/>
              <a:t>3/27/2025</a:t>
            </a:fld>
            <a:endParaRPr lang="en-US"/>
          </a:p>
        </p:txBody>
      </p:sp>
      <p:sp>
        <p:nvSpPr>
          <p:cNvPr id="3" name="Footer Placeholder 2">
            <a:extLst>
              <a:ext uri="{FF2B5EF4-FFF2-40B4-BE49-F238E27FC236}">
                <a16:creationId xmlns:a16="http://schemas.microsoft.com/office/drawing/2014/main" id="{F50C6C9A-1BC6-BD44-9062-27B4B57F1F2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667A3AB-99D0-8591-E5B7-EED1E2B3F76E}"/>
              </a:ext>
            </a:extLst>
          </p:cNvPr>
          <p:cNvSpPr>
            <a:spLocks noGrp="1"/>
          </p:cNvSpPr>
          <p:nvPr>
            <p:ph type="sldNum" sz="quarter" idx="12"/>
          </p:nvPr>
        </p:nvSpPr>
        <p:spPr/>
        <p:txBody>
          <a:bodyPr/>
          <a:lstStyle/>
          <a:p>
            <a:fld id="{893AD922-6547-4F42-8AB4-E54E4ED6EA87}" type="slidenum">
              <a:rPr lang="en-US" smtClean="0"/>
              <a:t>‹#›</a:t>
            </a:fld>
            <a:endParaRPr lang="en-US"/>
          </a:p>
        </p:txBody>
      </p:sp>
    </p:spTree>
    <p:extLst>
      <p:ext uri="{BB962C8B-B14F-4D97-AF65-F5344CB8AC3E}">
        <p14:creationId xmlns:p14="http://schemas.microsoft.com/office/powerpoint/2010/main" val="28582105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1C909D-D339-4647-8CBA-FBC022D75A1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118346A-8170-7682-DAE6-67F6FE7FB80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DFAB197-4CC1-928D-F100-1985CFBE88F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9AFF46B-B04C-94F3-ECAF-0C4E4A72C5C3}"/>
              </a:ext>
            </a:extLst>
          </p:cNvPr>
          <p:cNvSpPr>
            <a:spLocks noGrp="1"/>
          </p:cNvSpPr>
          <p:nvPr>
            <p:ph type="dt" sz="half" idx="10"/>
          </p:nvPr>
        </p:nvSpPr>
        <p:spPr/>
        <p:txBody>
          <a:bodyPr/>
          <a:lstStyle/>
          <a:p>
            <a:fld id="{EE779075-DB6C-49C2-9F05-33530874D058}" type="datetimeFigureOut">
              <a:rPr lang="en-US" smtClean="0"/>
              <a:t>3/27/2025</a:t>
            </a:fld>
            <a:endParaRPr lang="en-US"/>
          </a:p>
        </p:txBody>
      </p:sp>
      <p:sp>
        <p:nvSpPr>
          <p:cNvPr id="6" name="Footer Placeholder 5">
            <a:extLst>
              <a:ext uri="{FF2B5EF4-FFF2-40B4-BE49-F238E27FC236}">
                <a16:creationId xmlns:a16="http://schemas.microsoft.com/office/drawing/2014/main" id="{75D84EAB-2F13-4ED8-5C3B-25A14565816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1D3F89A-C0D9-57BF-C497-7C5562A916C4}"/>
              </a:ext>
            </a:extLst>
          </p:cNvPr>
          <p:cNvSpPr>
            <a:spLocks noGrp="1"/>
          </p:cNvSpPr>
          <p:nvPr>
            <p:ph type="sldNum" sz="quarter" idx="12"/>
          </p:nvPr>
        </p:nvSpPr>
        <p:spPr/>
        <p:txBody>
          <a:bodyPr/>
          <a:lstStyle/>
          <a:p>
            <a:fld id="{893AD922-6547-4F42-8AB4-E54E4ED6EA87}" type="slidenum">
              <a:rPr lang="en-US" smtClean="0"/>
              <a:t>‹#›</a:t>
            </a:fld>
            <a:endParaRPr lang="en-US"/>
          </a:p>
        </p:txBody>
      </p:sp>
    </p:spTree>
    <p:extLst>
      <p:ext uri="{BB962C8B-B14F-4D97-AF65-F5344CB8AC3E}">
        <p14:creationId xmlns:p14="http://schemas.microsoft.com/office/powerpoint/2010/main" val="29923152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C39A3F-4968-7519-9E79-B8D5D3410F8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B13BB4E-95AC-672C-5817-1B02E0D4AC6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D5413A3-E27B-67CE-9398-5DBA416565F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91E1902-9535-D645-F01F-C32EA21EDDA9}"/>
              </a:ext>
            </a:extLst>
          </p:cNvPr>
          <p:cNvSpPr>
            <a:spLocks noGrp="1"/>
          </p:cNvSpPr>
          <p:nvPr>
            <p:ph type="dt" sz="half" idx="10"/>
          </p:nvPr>
        </p:nvSpPr>
        <p:spPr/>
        <p:txBody>
          <a:bodyPr/>
          <a:lstStyle/>
          <a:p>
            <a:fld id="{EE779075-DB6C-49C2-9F05-33530874D058}" type="datetimeFigureOut">
              <a:rPr lang="en-US" smtClean="0"/>
              <a:t>3/27/2025</a:t>
            </a:fld>
            <a:endParaRPr lang="en-US"/>
          </a:p>
        </p:txBody>
      </p:sp>
      <p:sp>
        <p:nvSpPr>
          <p:cNvPr id="6" name="Footer Placeholder 5">
            <a:extLst>
              <a:ext uri="{FF2B5EF4-FFF2-40B4-BE49-F238E27FC236}">
                <a16:creationId xmlns:a16="http://schemas.microsoft.com/office/drawing/2014/main" id="{E03527E0-925B-BD95-8585-46918E3A52B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1327B3A-10FF-E1AE-CA04-B4AF4B2F3CE9}"/>
              </a:ext>
            </a:extLst>
          </p:cNvPr>
          <p:cNvSpPr>
            <a:spLocks noGrp="1"/>
          </p:cNvSpPr>
          <p:nvPr>
            <p:ph type="sldNum" sz="quarter" idx="12"/>
          </p:nvPr>
        </p:nvSpPr>
        <p:spPr/>
        <p:txBody>
          <a:bodyPr/>
          <a:lstStyle/>
          <a:p>
            <a:fld id="{893AD922-6547-4F42-8AB4-E54E4ED6EA87}" type="slidenum">
              <a:rPr lang="en-US" smtClean="0"/>
              <a:t>‹#›</a:t>
            </a:fld>
            <a:endParaRPr lang="en-US"/>
          </a:p>
        </p:txBody>
      </p:sp>
    </p:spTree>
    <p:extLst>
      <p:ext uri="{BB962C8B-B14F-4D97-AF65-F5344CB8AC3E}">
        <p14:creationId xmlns:p14="http://schemas.microsoft.com/office/powerpoint/2010/main" val="37499061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6E1A95-C461-4AFA-1F9C-251EC3AA938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E06529E-E19D-6C9D-CA0B-369474A7305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B2D483B-FCD7-9DFD-17FD-34A1DD01C03E}"/>
              </a:ext>
            </a:extLst>
          </p:cNvPr>
          <p:cNvSpPr>
            <a:spLocks noGrp="1"/>
          </p:cNvSpPr>
          <p:nvPr>
            <p:ph type="dt" sz="half" idx="10"/>
          </p:nvPr>
        </p:nvSpPr>
        <p:spPr/>
        <p:txBody>
          <a:bodyPr/>
          <a:lstStyle/>
          <a:p>
            <a:fld id="{EE779075-DB6C-49C2-9F05-33530874D058}" type="datetimeFigureOut">
              <a:rPr lang="en-US" smtClean="0"/>
              <a:t>3/27/2025</a:t>
            </a:fld>
            <a:endParaRPr lang="en-US"/>
          </a:p>
        </p:txBody>
      </p:sp>
      <p:sp>
        <p:nvSpPr>
          <p:cNvPr id="5" name="Footer Placeholder 4">
            <a:extLst>
              <a:ext uri="{FF2B5EF4-FFF2-40B4-BE49-F238E27FC236}">
                <a16:creationId xmlns:a16="http://schemas.microsoft.com/office/drawing/2014/main" id="{A2495A54-5152-C1DD-B5B0-2B9F5A07FD8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E0E1C8D-24FE-8EBD-9E37-E8EDE8E434B6}"/>
              </a:ext>
            </a:extLst>
          </p:cNvPr>
          <p:cNvSpPr>
            <a:spLocks noGrp="1"/>
          </p:cNvSpPr>
          <p:nvPr>
            <p:ph type="sldNum" sz="quarter" idx="12"/>
          </p:nvPr>
        </p:nvSpPr>
        <p:spPr/>
        <p:txBody>
          <a:bodyPr/>
          <a:lstStyle/>
          <a:p>
            <a:fld id="{893AD922-6547-4F42-8AB4-E54E4ED6EA87}" type="slidenum">
              <a:rPr lang="en-US" smtClean="0"/>
              <a:t>‹#›</a:t>
            </a:fld>
            <a:endParaRPr lang="en-US"/>
          </a:p>
        </p:txBody>
      </p:sp>
    </p:spTree>
    <p:extLst>
      <p:ext uri="{BB962C8B-B14F-4D97-AF65-F5344CB8AC3E}">
        <p14:creationId xmlns:p14="http://schemas.microsoft.com/office/powerpoint/2010/main" val="34217598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462DE66-091F-0C80-893B-855F3B14E74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0F43E64-46F7-3D8E-D676-B9839EB7427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D5265B8-6EB0-6125-381F-234DF07FB5BA}"/>
              </a:ext>
            </a:extLst>
          </p:cNvPr>
          <p:cNvSpPr>
            <a:spLocks noGrp="1"/>
          </p:cNvSpPr>
          <p:nvPr>
            <p:ph type="dt" sz="half" idx="10"/>
          </p:nvPr>
        </p:nvSpPr>
        <p:spPr/>
        <p:txBody>
          <a:bodyPr/>
          <a:lstStyle/>
          <a:p>
            <a:fld id="{EE779075-DB6C-49C2-9F05-33530874D058}" type="datetimeFigureOut">
              <a:rPr lang="en-US" smtClean="0"/>
              <a:t>3/27/2025</a:t>
            </a:fld>
            <a:endParaRPr lang="en-US"/>
          </a:p>
        </p:txBody>
      </p:sp>
      <p:sp>
        <p:nvSpPr>
          <p:cNvPr id="5" name="Footer Placeholder 4">
            <a:extLst>
              <a:ext uri="{FF2B5EF4-FFF2-40B4-BE49-F238E27FC236}">
                <a16:creationId xmlns:a16="http://schemas.microsoft.com/office/drawing/2014/main" id="{0F5C70DB-8EA8-D9B7-4BC0-8C8A760BF60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4217AB2-B3FC-EC98-8319-2640BA7DFDAF}"/>
              </a:ext>
            </a:extLst>
          </p:cNvPr>
          <p:cNvSpPr>
            <a:spLocks noGrp="1"/>
          </p:cNvSpPr>
          <p:nvPr>
            <p:ph type="sldNum" sz="quarter" idx="12"/>
          </p:nvPr>
        </p:nvSpPr>
        <p:spPr/>
        <p:txBody>
          <a:bodyPr/>
          <a:lstStyle/>
          <a:p>
            <a:fld id="{893AD922-6547-4F42-8AB4-E54E4ED6EA87}" type="slidenum">
              <a:rPr lang="en-US" smtClean="0"/>
              <a:t>‹#›</a:t>
            </a:fld>
            <a:endParaRPr lang="en-US"/>
          </a:p>
        </p:txBody>
      </p:sp>
    </p:spTree>
    <p:extLst>
      <p:ext uri="{BB962C8B-B14F-4D97-AF65-F5344CB8AC3E}">
        <p14:creationId xmlns:p14="http://schemas.microsoft.com/office/powerpoint/2010/main" val="22211592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DFD58F-36B1-2145-3AA7-42C6393E710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17708549"/>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4" name="Slide Number Placeholder 3"/>
          <p:cNvSpPr>
            <a:spLocks noGrp="1"/>
          </p:cNvSpPr>
          <p:nvPr>
            <p:ph type="sldNum" sz="quarter" idx="12"/>
          </p:nvPr>
        </p:nvSpPr>
        <p:spPr>
          <a:xfrm>
            <a:off x="11214550" y="6497265"/>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11043802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E8673-D6B7-5339-0E60-CB28CA99125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C1DA9E1-D346-B830-6DE7-2DACEBA21FD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1B28396-EB56-163F-D2AB-3A7215FACC55}"/>
              </a:ext>
            </a:extLst>
          </p:cNvPr>
          <p:cNvSpPr>
            <a:spLocks noGrp="1"/>
          </p:cNvSpPr>
          <p:nvPr>
            <p:ph type="dt" sz="half" idx="10"/>
          </p:nvPr>
        </p:nvSpPr>
        <p:spPr/>
        <p:txBody>
          <a:bodyPr/>
          <a:lstStyle/>
          <a:p>
            <a:fld id="{EE779075-DB6C-49C2-9F05-33530874D058}" type="datetimeFigureOut">
              <a:rPr lang="en-US" smtClean="0"/>
              <a:t>3/27/2025</a:t>
            </a:fld>
            <a:endParaRPr lang="en-US"/>
          </a:p>
        </p:txBody>
      </p:sp>
      <p:sp>
        <p:nvSpPr>
          <p:cNvPr id="5" name="Footer Placeholder 4">
            <a:extLst>
              <a:ext uri="{FF2B5EF4-FFF2-40B4-BE49-F238E27FC236}">
                <a16:creationId xmlns:a16="http://schemas.microsoft.com/office/drawing/2014/main" id="{F7A7FD1B-D2F0-5FDF-EA56-F960E298694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4D461E7-8445-E5D9-7233-1E1A7B964DFE}"/>
              </a:ext>
            </a:extLst>
          </p:cNvPr>
          <p:cNvSpPr>
            <a:spLocks noGrp="1"/>
          </p:cNvSpPr>
          <p:nvPr>
            <p:ph type="sldNum" sz="quarter" idx="12"/>
          </p:nvPr>
        </p:nvSpPr>
        <p:spPr/>
        <p:txBody>
          <a:bodyPr/>
          <a:lstStyle/>
          <a:p>
            <a:fld id="{893AD922-6547-4F42-8AB4-E54E4ED6EA87}" type="slidenum">
              <a:rPr lang="en-US" smtClean="0"/>
              <a:t>‹#›</a:t>
            </a:fld>
            <a:endParaRPr lang="en-US"/>
          </a:p>
        </p:txBody>
      </p:sp>
    </p:spTree>
    <p:extLst>
      <p:ext uri="{BB962C8B-B14F-4D97-AF65-F5344CB8AC3E}">
        <p14:creationId xmlns:p14="http://schemas.microsoft.com/office/powerpoint/2010/main" val="11090331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DC81D-18EC-37DA-F7E6-3082ECF8134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FC14FB3-931E-C9A5-9DC2-3D6C36B64BC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4347462-3D12-9D75-31EF-CB38B5E84FCE}"/>
              </a:ext>
            </a:extLst>
          </p:cNvPr>
          <p:cNvSpPr>
            <a:spLocks noGrp="1"/>
          </p:cNvSpPr>
          <p:nvPr>
            <p:ph type="dt" sz="half" idx="10"/>
          </p:nvPr>
        </p:nvSpPr>
        <p:spPr/>
        <p:txBody>
          <a:bodyPr/>
          <a:lstStyle/>
          <a:p>
            <a:fld id="{EE779075-DB6C-49C2-9F05-33530874D058}" type="datetimeFigureOut">
              <a:rPr lang="en-US" smtClean="0"/>
              <a:t>3/27/2025</a:t>
            </a:fld>
            <a:endParaRPr lang="en-US"/>
          </a:p>
        </p:txBody>
      </p:sp>
      <p:sp>
        <p:nvSpPr>
          <p:cNvPr id="5" name="Footer Placeholder 4">
            <a:extLst>
              <a:ext uri="{FF2B5EF4-FFF2-40B4-BE49-F238E27FC236}">
                <a16:creationId xmlns:a16="http://schemas.microsoft.com/office/drawing/2014/main" id="{0553009E-98F6-B40F-F99D-10762281ED2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64D0DA-914C-F7A4-9287-D317366CC9E7}"/>
              </a:ext>
            </a:extLst>
          </p:cNvPr>
          <p:cNvSpPr>
            <a:spLocks noGrp="1"/>
          </p:cNvSpPr>
          <p:nvPr>
            <p:ph type="sldNum" sz="quarter" idx="12"/>
          </p:nvPr>
        </p:nvSpPr>
        <p:spPr/>
        <p:txBody>
          <a:bodyPr/>
          <a:lstStyle/>
          <a:p>
            <a:fld id="{893AD922-6547-4F42-8AB4-E54E4ED6EA87}" type="slidenum">
              <a:rPr lang="en-US" smtClean="0"/>
              <a:t>‹#›</a:t>
            </a:fld>
            <a:endParaRPr lang="en-US"/>
          </a:p>
        </p:txBody>
      </p:sp>
    </p:spTree>
    <p:extLst>
      <p:ext uri="{BB962C8B-B14F-4D97-AF65-F5344CB8AC3E}">
        <p14:creationId xmlns:p14="http://schemas.microsoft.com/office/powerpoint/2010/main" val="26254273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91228E-40D7-E9E7-2E12-5333F0335E7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2F8AEC4-3A97-05E8-1798-B56E29F77BA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542ECF7-1AC6-29CC-079B-C68C47D376C7}"/>
              </a:ext>
            </a:extLst>
          </p:cNvPr>
          <p:cNvSpPr>
            <a:spLocks noGrp="1"/>
          </p:cNvSpPr>
          <p:nvPr>
            <p:ph type="dt" sz="half" idx="10"/>
          </p:nvPr>
        </p:nvSpPr>
        <p:spPr/>
        <p:txBody>
          <a:bodyPr/>
          <a:lstStyle/>
          <a:p>
            <a:fld id="{EE779075-DB6C-49C2-9F05-33530874D058}" type="datetimeFigureOut">
              <a:rPr lang="en-US" smtClean="0"/>
              <a:t>3/27/2025</a:t>
            </a:fld>
            <a:endParaRPr lang="en-US"/>
          </a:p>
        </p:txBody>
      </p:sp>
      <p:sp>
        <p:nvSpPr>
          <p:cNvPr id="5" name="Footer Placeholder 4">
            <a:extLst>
              <a:ext uri="{FF2B5EF4-FFF2-40B4-BE49-F238E27FC236}">
                <a16:creationId xmlns:a16="http://schemas.microsoft.com/office/drawing/2014/main" id="{D18613C9-352E-777A-6E90-B4FD0E61E84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D8BFCEA-AEA3-B0DA-9869-37230D10BB49}"/>
              </a:ext>
            </a:extLst>
          </p:cNvPr>
          <p:cNvSpPr>
            <a:spLocks noGrp="1"/>
          </p:cNvSpPr>
          <p:nvPr>
            <p:ph type="sldNum" sz="quarter" idx="12"/>
          </p:nvPr>
        </p:nvSpPr>
        <p:spPr/>
        <p:txBody>
          <a:bodyPr/>
          <a:lstStyle/>
          <a:p>
            <a:fld id="{893AD922-6547-4F42-8AB4-E54E4ED6EA87}" type="slidenum">
              <a:rPr lang="en-US" smtClean="0"/>
              <a:t>‹#›</a:t>
            </a:fld>
            <a:endParaRPr lang="en-US"/>
          </a:p>
        </p:txBody>
      </p:sp>
    </p:spTree>
    <p:extLst>
      <p:ext uri="{BB962C8B-B14F-4D97-AF65-F5344CB8AC3E}">
        <p14:creationId xmlns:p14="http://schemas.microsoft.com/office/powerpoint/2010/main" val="2773607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139220-0276-C9D9-B951-C28E11C1F8C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B48DEC4-9FC1-ED0C-56BA-0E5EC6B98A4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984998D-CCAB-7488-462D-D363D6EE6EE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372CE4C-EC1E-212D-3009-24EF59B460F5}"/>
              </a:ext>
            </a:extLst>
          </p:cNvPr>
          <p:cNvSpPr>
            <a:spLocks noGrp="1"/>
          </p:cNvSpPr>
          <p:nvPr>
            <p:ph type="dt" sz="half" idx="10"/>
          </p:nvPr>
        </p:nvSpPr>
        <p:spPr/>
        <p:txBody>
          <a:bodyPr/>
          <a:lstStyle/>
          <a:p>
            <a:fld id="{EE779075-DB6C-49C2-9F05-33530874D058}" type="datetimeFigureOut">
              <a:rPr lang="en-US" smtClean="0"/>
              <a:t>3/27/2025</a:t>
            </a:fld>
            <a:endParaRPr lang="en-US"/>
          </a:p>
        </p:txBody>
      </p:sp>
      <p:sp>
        <p:nvSpPr>
          <p:cNvPr id="6" name="Footer Placeholder 5">
            <a:extLst>
              <a:ext uri="{FF2B5EF4-FFF2-40B4-BE49-F238E27FC236}">
                <a16:creationId xmlns:a16="http://schemas.microsoft.com/office/drawing/2014/main" id="{CD46382D-F8D1-726D-CCC8-8BEFADC8B44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C34A318-7E6E-E901-3CCD-6EF2F652A0E1}"/>
              </a:ext>
            </a:extLst>
          </p:cNvPr>
          <p:cNvSpPr>
            <a:spLocks noGrp="1"/>
          </p:cNvSpPr>
          <p:nvPr>
            <p:ph type="sldNum" sz="quarter" idx="12"/>
          </p:nvPr>
        </p:nvSpPr>
        <p:spPr/>
        <p:txBody>
          <a:bodyPr/>
          <a:lstStyle/>
          <a:p>
            <a:fld id="{893AD922-6547-4F42-8AB4-E54E4ED6EA87}" type="slidenum">
              <a:rPr lang="en-US" smtClean="0"/>
              <a:t>‹#›</a:t>
            </a:fld>
            <a:endParaRPr lang="en-US"/>
          </a:p>
        </p:txBody>
      </p:sp>
    </p:spTree>
    <p:extLst>
      <p:ext uri="{BB962C8B-B14F-4D97-AF65-F5344CB8AC3E}">
        <p14:creationId xmlns:p14="http://schemas.microsoft.com/office/powerpoint/2010/main" val="1666963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99937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400" b="1" dirty="0">
                <a:latin typeface="Arial "/>
              </a:rPr>
              <a:t>3GPP TSG-WG2 Meeting #168	</a:t>
            </a:r>
          </a:p>
          <a:p>
            <a:pPr eaLnBrk="1" hangingPunct="1">
              <a:defRPr/>
            </a:pPr>
            <a:r>
              <a:rPr lang="en-GB" altLang="en-US" sz="1400" b="1" dirty="0">
                <a:latin typeface="Arial "/>
              </a:rPr>
              <a:t>Goteborg , SE, Apr 07 – 11, 2025</a:t>
            </a:r>
          </a:p>
          <a:p>
            <a:pPr eaLnBrk="1" hangingPunct="1">
              <a:defRPr/>
            </a:pPr>
            <a:endParaRPr lang="sv-SE" altLang="en-US" sz="14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a:solidFill>
                  <a:srgbClr val="0000FF"/>
                </a:solidFill>
                <a:latin typeface="Arial "/>
              </a:rPr>
              <a:t>S2-2503225</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5" r:id="rId4"/>
    <p:sldLayoutId id="2147485164" r:id="rId5"/>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8"/>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A4ECD07-74C2-D3F2-AFEC-BC46AF8C80E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974C096-4381-0EEA-D659-8AA34D34997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12C27C4-E09D-BDC7-9B45-C6296882AAB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E779075-DB6C-49C2-9F05-33530874D058}" type="datetimeFigureOut">
              <a:rPr lang="en-US" smtClean="0"/>
              <a:t>3/27/2025</a:t>
            </a:fld>
            <a:endParaRPr lang="en-US"/>
          </a:p>
        </p:txBody>
      </p:sp>
      <p:sp>
        <p:nvSpPr>
          <p:cNvPr id="5" name="Footer Placeholder 4">
            <a:extLst>
              <a:ext uri="{FF2B5EF4-FFF2-40B4-BE49-F238E27FC236}">
                <a16:creationId xmlns:a16="http://schemas.microsoft.com/office/drawing/2014/main" id="{16B8DF3A-710F-9CD2-D5B8-6CBB2D8DC85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32984189-C238-461F-0226-977F54C7634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93AD922-6547-4F42-8AB4-E54E4ED6EA87}" type="slidenum">
              <a:rPr lang="en-US" smtClean="0"/>
              <a:t>‹#›</a:t>
            </a:fld>
            <a:endParaRPr lang="en-US"/>
          </a:p>
        </p:txBody>
      </p:sp>
    </p:spTree>
    <p:extLst>
      <p:ext uri="{BB962C8B-B14F-4D97-AF65-F5344CB8AC3E}">
        <p14:creationId xmlns:p14="http://schemas.microsoft.com/office/powerpoint/2010/main" val="983910740"/>
      </p:ext>
    </p:extLst>
  </p:cSld>
  <p:clrMap bg1="lt1" tx1="dk1" bg2="lt2" tx2="dk2" accent1="accent1" accent2="accent2" accent3="accent3" accent4="accent4" accent5="accent5" accent6="accent6" hlink="hlink" folHlink="folHlink"/>
  <p:sldLayoutIdLst>
    <p:sldLayoutId id="2147485167" r:id="rId1"/>
    <p:sldLayoutId id="2147485168" r:id="rId2"/>
    <p:sldLayoutId id="2147485169" r:id="rId3"/>
    <p:sldLayoutId id="2147485170" r:id="rId4"/>
    <p:sldLayoutId id="2147485171" r:id="rId5"/>
    <p:sldLayoutId id="2147485172" r:id="rId6"/>
    <p:sldLayoutId id="2147485173" r:id="rId7"/>
    <p:sldLayoutId id="2147485174" r:id="rId8"/>
    <p:sldLayoutId id="2147485175" r:id="rId9"/>
    <p:sldLayoutId id="2147485176" r:id="rId10"/>
    <p:sldLayoutId id="214748517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dirty="0"/>
              <a:t>Futurewei Views on 6G Study</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Futurewei Technologies</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C79358F-95BA-C45A-4CBD-35E5E475F08D}"/>
              </a:ext>
            </a:extLst>
          </p:cNvPr>
          <p:cNvSpPr>
            <a:spLocks noGrp="1"/>
          </p:cNvSpPr>
          <p:nvPr>
            <p:ph type="sldNum" sz="quarter" idx="12"/>
          </p:nvPr>
        </p:nvSpPr>
        <p:spPr/>
        <p:txBody>
          <a:bodyPr/>
          <a:lstStyle/>
          <a:p>
            <a:fld id="{3B917CB5-27BD-4ECA-9D86-80D4B900A204}" type="slidenum">
              <a:rPr lang="en-US" smtClean="0"/>
              <a:t>10</a:t>
            </a:fld>
            <a:endParaRPr lang="en-US" dirty="0"/>
          </a:p>
        </p:txBody>
      </p:sp>
      <p:cxnSp>
        <p:nvCxnSpPr>
          <p:cNvPr id="7" name="Straight Connector 6">
            <a:extLst>
              <a:ext uri="{FF2B5EF4-FFF2-40B4-BE49-F238E27FC236}">
                <a16:creationId xmlns:a16="http://schemas.microsoft.com/office/drawing/2014/main" id="{0D4D7F30-69A3-5F88-0529-1C2D011CAADD}"/>
              </a:ext>
            </a:extLst>
          </p:cNvPr>
          <p:cNvCxnSpPr>
            <a:cxnSpLocks/>
          </p:cNvCxnSpPr>
          <p:nvPr/>
        </p:nvCxnSpPr>
        <p:spPr>
          <a:xfrm>
            <a:off x="5986721" y="1403254"/>
            <a:ext cx="0" cy="5134176"/>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8" name="Title 1">
            <a:extLst>
              <a:ext uri="{FF2B5EF4-FFF2-40B4-BE49-F238E27FC236}">
                <a16:creationId xmlns:a16="http://schemas.microsoft.com/office/drawing/2014/main" id="{74DA04B2-A00E-3030-DE5C-5049DB08F9AE}"/>
              </a:ext>
            </a:extLst>
          </p:cNvPr>
          <p:cNvSpPr txBox="1">
            <a:spLocks/>
          </p:cNvSpPr>
          <p:nvPr/>
        </p:nvSpPr>
        <p:spPr>
          <a:xfrm>
            <a:off x="84083" y="722477"/>
            <a:ext cx="10939412" cy="664792"/>
          </a:xfrm>
          <a:prstGeom prst="rect">
            <a:avLst/>
          </a:prstGeom>
        </p:spPr>
        <p:txBody>
          <a:bodyPr>
            <a:normAutofit fontScale="8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t>Support </a:t>
            </a:r>
            <a:r>
              <a:rPr lang="en-US" sz="3600" i="0" dirty="0"/>
              <a:t>data handling for Beyond Connectivity Services </a:t>
            </a:r>
            <a:r>
              <a:rPr lang="en-US" sz="3600" dirty="0"/>
              <a:t> </a:t>
            </a:r>
          </a:p>
          <a:p>
            <a:r>
              <a:rPr lang="en-US" sz="2400" dirty="0"/>
              <a:t>– Study Options </a:t>
            </a:r>
            <a:endParaRPr lang="en-US" sz="3600" dirty="0"/>
          </a:p>
        </p:txBody>
      </p:sp>
      <p:sp>
        <p:nvSpPr>
          <p:cNvPr id="9" name="TextBox 8">
            <a:extLst>
              <a:ext uri="{FF2B5EF4-FFF2-40B4-BE49-F238E27FC236}">
                <a16:creationId xmlns:a16="http://schemas.microsoft.com/office/drawing/2014/main" id="{16C1835E-5C34-1653-9DD3-18564B6B23AB}"/>
              </a:ext>
            </a:extLst>
          </p:cNvPr>
          <p:cNvSpPr txBox="1"/>
          <p:nvPr/>
        </p:nvSpPr>
        <p:spPr>
          <a:xfrm>
            <a:off x="398724" y="5104603"/>
            <a:ext cx="5265683" cy="1015663"/>
          </a:xfrm>
          <a:prstGeom prst="rect">
            <a:avLst/>
          </a:prstGeom>
          <a:solidFill>
            <a:schemeClr val="accent1">
              <a:lumMod val="40000"/>
              <a:lumOff val="60000"/>
            </a:schemeClr>
          </a:solidFill>
          <a:ln>
            <a:noFill/>
          </a:ln>
        </p:spPr>
        <p:txBody>
          <a:bodyPr wrap="square" rtlCol="0">
            <a:spAutoFit/>
          </a:bodyPr>
          <a:lstStyle/>
          <a:p>
            <a:pPr marL="342900" indent="-342900">
              <a:buFont typeface="Arial" panose="020B0604020202020204" pitchFamily="34" charset="0"/>
              <a:buChar char="•"/>
            </a:pPr>
            <a:r>
              <a:rPr lang="en-US" sz="2000" b="1" dirty="0">
                <a:solidFill>
                  <a:srgbClr val="FF0000"/>
                </a:solidFill>
              </a:rPr>
              <a:t>New Data Plane to Exchange Service Data Between Service Consumers and SFs</a:t>
            </a:r>
            <a:endParaRPr lang="en-US" sz="2000" dirty="0"/>
          </a:p>
        </p:txBody>
      </p:sp>
      <p:sp>
        <p:nvSpPr>
          <p:cNvPr id="11" name="TextBox 10">
            <a:extLst>
              <a:ext uri="{FF2B5EF4-FFF2-40B4-BE49-F238E27FC236}">
                <a16:creationId xmlns:a16="http://schemas.microsoft.com/office/drawing/2014/main" id="{120D0AA5-C9B0-EFE8-0143-9B51B60F0FE0}"/>
              </a:ext>
            </a:extLst>
          </p:cNvPr>
          <p:cNvSpPr txBox="1"/>
          <p:nvPr/>
        </p:nvSpPr>
        <p:spPr>
          <a:xfrm>
            <a:off x="6295856" y="4468959"/>
            <a:ext cx="5265683" cy="707886"/>
          </a:xfrm>
          <a:prstGeom prst="rect">
            <a:avLst/>
          </a:prstGeom>
          <a:solidFill>
            <a:schemeClr val="accent1">
              <a:lumMod val="40000"/>
              <a:lumOff val="60000"/>
            </a:schemeClr>
          </a:solidFill>
          <a:ln>
            <a:noFill/>
          </a:ln>
        </p:spPr>
        <p:txBody>
          <a:bodyPr wrap="square" rtlCol="0">
            <a:spAutoFit/>
          </a:bodyPr>
          <a:lstStyle/>
          <a:p>
            <a:pPr marL="342900" indent="-342900">
              <a:buFont typeface="Arial" panose="020B0604020202020204" pitchFamily="34" charset="0"/>
              <a:buChar char="•"/>
            </a:pPr>
            <a:r>
              <a:rPr lang="en-US" sz="2000" b="1" dirty="0">
                <a:solidFill>
                  <a:srgbClr val="FF0000"/>
                </a:solidFill>
              </a:rPr>
              <a:t>User Plane to Exchange Service Data Between Service Consumers and SFs</a:t>
            </a:r>
            <a:endParaRPr lang="en-US" sz="2000" dirty="0"/>
          </a:p>
        </p:txBody>
      </p:sp>
      <p:sp>
        <p:nvSpPr>
          <p:cNvPr id="12" name="TextBox 11">
            <a:extLst>
              <a:ext uri="{FF2B5EF4-FFF2-40B4-BE49-F238E27FC236}">
                <a16:creationId xmlns:a16="http://schemas.microsoft.com/office/drawing/2014/main" id="{196DE45C-5C65-C933-89D1-4884D05B1EAD}"/>
              </a:ext>
            </a:extLst>
          </p:cNvPr>
          <p:cNvSpPr txBox="1"/>
          <p:nvPr/>
        </p:nvSpPr>
        <p:spPr>
          <a:xfrm>
            <a:off x="6372536" y="5623512"/>
            <a:ext cx="2212465" cy="707886"/>
          </a:xfrm>
          <a:prstGeom prst="rect">
            <a:avLst/>
          </a:prstGeom>
          <a:noFill/>
        </p:spPr>
        <p:txBody>
          <a:bodyPr wrap="none" rtlCol="0">
            <a:spAutoFit/>
          </a:bodyPr>
          <a:lstStyle/>
          <a:p>
            <a:r>
              <a:rPr lang="en-US" sz="1000" dirty="0"/>
              <a:t>DC        Data Collector</a:t>
            </a:r>
          </a:p>
          <a:p>
            <a:r>
              <a:rPr lang="en-US" sz="1000" dirty="0"/>
              <a:t>DMF     Data Management Function</a:t>
            </a:r>
          </a:p>
          <a:p>
            <a:r>
              <a:rPr lang="en-US" sz="1000" dirty="0"/>
              <a:t>DPF      Data Processing Function</a:t>
            </a:r>
          </a:p>
          <a:p>
            <a:r>
              <a:rPr lang="en-US" sz="1000" dirty="0"/>
              <a:t>DSF      Data Storage Function</a:t>
            </a:r>
          </a:p>
        </p:txBody>
      </p:sp>
      <p:sp>
        <p:nvSpPr>
          <p:cNvPr id="13" name="TextBox 12">
            <a:extLst>
              <a:ext uri="{FF2B5EF4-FFF2-40B4-BE49-F238E27FC236}">
                <a16:creationId xmlns:a16="http://schemas.microsoft.com/office/drawing/2014/main" id="{C836D76A-8449-2471-F2FB-160A08C37E5C}"/>
              </a:ext>
            </a:extLst>
          </p:cNvPr>
          <p:cNvSpPr txBox="1"/>
          <p:nvPr/>
        </p:nvSpPr>
        <p:spPr>
          <a:xfrm>
            <a:off x="8658649" y="5638333"/>
            <a:ext cx="2837489" cy="707886"/>
          </a:xfrm>
          <a:prstGeom prst="rect">
            <a:avLst/>
          </a:prstGeom>
          <a:noFill/>
        </p:spPr>
        <p:txBody>
          <a:bodyPr wrap="square" rtlCol="0">
            <a:spAutoFit/>
          </a:bodyPr>
          <a:lstStyle/>
          <a:p>
            <a:r>
              <a:rPr lang="en-US" sz="1000" dirty="0"/>
              <a:t>AM    Access Management</a:t>
            </a:r>
          </a:p>
          <a:p>
            <a:r>
              <a:rPr lang="en-US" sz="1000" dirty="0"/>
              <a:t>CM    Connection Management</a:t>
            </a:r>
          </a:p>
          <a:p>
            <a:r>
              <a:rPr lang="en-US" sz="1000" dirty="0"/>
              <a:t>SM    Session Management</a:t>
            </a:r>
          </a:p>
          <a:p>
            <a:r>
              <a:rPr lang="en-US" sz="1000" dirty="0"/>
              <a:t>SF    Service Function</a:t>
            </a:r>
          </a:p>
        </p:txBody>
      </p:sp>
      <p:sp>
        <p:nvSpPr>
          <p:cNvPr id="3" name="Freeform: Shape 2">
            <a:extLst>
              <a:ext uri="{FF2B5EF4-FFF2-40B4-BE49-F238E27FC236}">
                <a16:creationId xmlns:a16="http://schemas.microsoft.com/office/drawing/2014/main" id="{7CAE37DB-6E78-2641-C39D-ECFE38B82490}"/>
              </a:ext>
            </a:extLst>
          </p:cNvPr>
          <p:cNvSpPr/>
          <p:nvPr/>
        </p:nvSpPr>
        <p:spPr>
          <a:xfrm>
            <a:off x="7898096" y="2739128"/>
            <a:ext cx="3649348" cy="1135669"/>
          </a:xfrm>
          <a:custGeom>
            <a:avLst/>
            <a:gdLst>
              <a:gd name="connsiteX0" fmla="*/ 685800 w 4218038"/>
              <a:gd name="connsiteY0" fmla="*/ 0 h 1091381"/>
              <a:gd name="connsiteX1" fmla="*/ 4218038 w 4218038"/>
              <a:gd name="connsiteY1" fmla="*/ 0 h 1091381"/>
              <a:gd name="connsiteX2" fmla="*/ 3539613 w 4218038"/>
              <a:gd name="connsiteY2" fmla="*/ 1091381 h 1091381"/>
              <a:gd name="connsiteX3" fmla="*/ 0 w 4218038"/>
              <a:gd name="connsiteY3" fmla="*/ 1076632 h 1091381"/>
              <a:gd name="connsiteX4" fmla="*/ 685800 w 4218038"/>
              <a:gd name="connsiteY4" fmla="*/ 0 h 1091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8038" h="1091381">
                <a:moveTo>
                  <a:pt x="685800" y="0"/>
                </a:moveTo>
                <a:lnTo>
                  <a:pt x="4218038" y="0"/>
                </a:lnTo>
                <a:lnTo>
                  <a:pt x="3539613" y="1091381"/>
                </a:lnTo>
                <a:lnTo>
                  <a:pt x="0" y="1076632"/>
                </a:lnTo>
                <a:lnTo>
                  <a:pt x="685800" y="0"/>
                </a:lnTo>
                <a:close/>
              </a:path>
            </a:pathLst>
          </a:custGeom>
          <a:solidFill>
            <a:sysClr val="window" lastClr="FFFFFF">
              <a:lumMod val="65000"/>
            </a:sysClr>
          </a:solidFill>
          <a:ln w="12700" cap="flat" cmpd="sng" algn="ctr">
            <a:solidFill>
              <a:sysClr val="windowText" lastClr="000000">
                <a:lumMod val="50000"/>
                <a:lumOff val="50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6" name="Freeform: Shape 5">
            <a:extLst>
              <a:ext uri="{FF2B5EF4-FFF2-40B4-BE49-F238E27FC236}">
                <a16:creationId xmlns:a16="http://schemas.microsoft.com/office/drawing/2014/main" id="{893A51F9-CD3C-6D9B-A43F-0813C9764E59}"/>
              </a:ext>
            </a:extLst>
          </p:cNvPr>
          <p:cNvSpPr/>
          <p:nvPr/>
        </p:nvSpPr>
        <p:spPr>
          <a:xfrm>
            <a:off x="7995800" y="1932260"/>
            <a:ext cx="3791031" cy="1091381"/>
          </a:xfrm>
          <a:custGeom>
            <a:avLst/>
            <a:gdLst>
              <a:gd name="connsiteX0" fmla="*/ 685800 w 4218038"/>
              <a:gd name="connsiteY0" fmla="*/ 0 h 1091381"/>
              <a:gd name="connsiteX1" fmla="*/ 4218038 w 4218038"/>
              <a:gd name="connsiteY1" fmla="*/ 0 h 1091381"/>
              <a:gd name="connsiteX2" fmla="*/ 3539613 w 4218038"/>
              <a:gd name="connsiteY2" fmla="*/ 1091381 h 1091381"/>
              <a:gd name="connsiteX3" fmla="*/ 0 w 4218038"/>
              <a:gd name="connsiteY3" fmla="*/ 1076632 h 1091381"/>
              <a:gd name="connsiteX4" fmla="*/ 685800 w 4218038"/>
              <a:gd name="connsiteY4" fmla="*/ 0 h 1091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8038" h="1091381">
                <a:moveTo>
                  <a:pt x="685800" y="0"/>
                </a:moveTo>
                <a:lnTo>
                  <a:pt x="4218038" y="0"/>
                </a:lnTo>
                <a:lnTo>
                  <a:pt x="3539613" y="1091381"/>
                </a:lnTo>
                <a:lnTo>
                  <a:pt x="0" y="1076632"/>
                </a:lnTo>
                <a:lnTo>
                  <a:pt x="685800" y="0"/>
                </a:lnTo>
                <a:close/>
              </a:path>
            </a:pathLst>
          </a:custGeom>
          <a:solidFill>
            <a:sysClr val="windowText" lastClr="000000">
              <a:lumMod val="65000"/>
              <a:lumOff val="35000"/>
            </a:sysClr>
          </a:solidFill>
          <a:ln w="12700" cap="flat" cmpd="sng" algn="ctr">
            <a:solidFill>
              <a:srgbClr val="84D0A2">
                <a:lumMod val="40000"/>
                <a:lumOff val="6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0" name="Rectangle: Rounded Corners 9">
            <a:extLst>
              <a:ext uri="{FF2B5EF4-FFF2-40B4-BE49-F238E27FC236}">
                <a16:creationId xmlns:a16="http://schemas.microsoft.com/office/drawing/2014/main" id="{83367E87-934A-9255-7786-23B0DBB41CAA}"/>
              </a:ext>
            </a:extLst>
          </p:cNvPr>
          <p:cNvSpPr/>
          <p:nvPr/>
        </p:nvSpPr>
        <p:spPr>
          <a:xfrm>
            <a:off x="7043215" y="3437818"/>
            <a:ext cx="662953" cy="521178"/>
          </a:xfrm>
          <a:prstGeom prst="roundRect">
            <a:avLst/>
          </a:prstGeom>
          <a:solidFill>
            <a:sysClr val="window" lastClr="FFFFFF"/>
          </a:solidFill>
          <a:ln w="12700" cap="flat" cmpd="sng" algn="ctr">
            <a:solidFill>
              <a:sysClr val="window" lastClr="FFFFFF">
                <a:lumMod val="75000"/>
              </a:sysClr>
            </a:solidFill>
            <a:prstDash val="solid"/>
            <a:miter lim="800000"/>
          </a:ln>
          <a:effectLst>
            <a:outerShdw blurRad="50800" dist="38100" dir="8100000" algn="tr" rotWithShape="0">
              <a:prstClr val="black">
                <a:alpha val="40000"/>
              </a:prstClr>
            </a:outerShdw>
          </a:effectLst>
        </p:spPr>
        <p:txBody>
          <a:bodyPr rtlCol="0" anchor="ctr"/>
          <a:lstStyle/>
          <a:p>
            <a:pPr algn="ctr">
              <a:defRPr/>
            </a:pPr>
            <a:endParaRPr lang="en-US" sz="1400" kern="0" dirty="0">
              <a:solidFill>
                <a:prstClr val="white"/>
              </a:solidFill>
              <a:latin typeface="Calibri" panose="020F0502020204030204"/>
            </a:endParaRPr>
          </a:p>
        </p:txBody>
      </p:sp>
      <p:sp>
        <p:nvSpPr>
          <p:cNvPr id="14" name="TextBox 13">
            <a:extLst>
              <a:ext uri="{FF2B5EF4-FFF2-40B4-BE49-F238E27FC236}">
                <a16:creationId xmlns:a16="http://schemas.microsoft.com/office/drawing/2014/main" id="{08221501-42B1-D710-CC95-D28A30B484D6}"/>
              </a:ext>
            </a:extLst>
          </p:cNvPr>
          <p:cNvSpPr txBox="1"/>
          <p:nvPr/>
        </p:nvSpPr>
        <p:spPr>
          <a:xfrm>
            <a:off x="7037025" y="3533841"/>
            <a:ext cx="636713" cy="261610"/>
          </a:xfrm>
          <a:prstGeom prst="rect">
            <a:avLst/>
          </a:prstGeom>
          <a:noFill/>
        </p:spPr>
        <p:txBody>
          <a:bodyPr wrap="none" rtlCol="0">
            <a:spAutoFit/>
          </a:bodyPr>
          <a:lstStyle/>
          <a:p>
            <a:r>
              <a:rPr lang="en-US" sz="1050" b="1" dirty="0">
                <a:solidFill>
                  <a:prstClr val="black">
                    <a:lumMod val="65000"/>
                    <a:lumOff val="35000"/>
                  </a:prstClr>
                </a:solidFill>
                <a:latin typeface="Calibri" panose="020F0502020204030204"/>
              </a:rPr>
              <a:t>6G RAN</a:t>
            </a:r>
            <a:endParaRPr lang="en-US" sz="1100" b="1" dirty="0">
              <a:solidFill>
                <a:prstClr val="black">
                  <a:lumMod val="65000"/>
                  <a:lumOff val="35000"/>
                </a:prstClr>
              </a:solidFill>
              <a:latin typeface="Calibri" panose="020F0502020204030204"/>
            </a:endParaRPr>
          </a:p>
        </p:txBody>
      </p:sp>
      <p:pic>
        <p:nvPicPr>
          <p:cNvPr id="15" name="Graphic 14" descr="Smart Phone outline">
            <a:extLst>
              <a:ext uri="{FF2B5EF4-FFF2-40B4-BE49-F238E27FC236}">
                <a16:creationId xmlns:a16="http://schemas.microsoft.com/office/drawing/2014/main" id="{05831A46-20E1-3F9E-6B5F-43A92555C25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066760" y="3450974"/>
            <a:ext cx="384561" cy="446200"/>
          </a:xfrm>
          <a:prstGeom prst="rect">
            <a:avLst/>
          </a:prstGeom>
        </p:spPr>
      </p:pic>
      <p:grpSp>
        <p:nvGrpSpPr>
          <p:cNvPr id="16" name="Group 15">
            <a:extLst>
              <a:ext uri="{FF2B5EF4-FFF2-40B4-BE49-F238E27FC236}">
                <a16:creationId xmlns:a16="http://schemas.microsoft.com/office/drawing/2014/main" id="{B867C62B-FDDB-50DE-D793-809E189C35CA}"/>
              </a:ext>
            </a:extLst>
          </p:cNvPr>
          <p:cNvGrpSpPr/>
          <p:nvPr/>
        </p:nvGrpSpPr>
        <p:grpSpPr>
          <a:xfrm>
            <a:off x="11354767" y="3376010"/>
            <a:ext cx="432064" cy="319805"/>
            <a:chOff x="6469908" y="754811"/>
            <a:chExt cx="576340" cy="319805"/>
          </a:xfrm>
          <a:solidFill>
            <a:sysClr val="window" lastClr="FFFFFF"/>
          </a:solidFill>
        </p:grpSpPr>
        <p:sp>
          <p:nvSpPr>
            <p:cNvPr id="17" name="Rectangle: Rounded Corners 16">
              <a:extLst>
                <a:ext uri="{FF2B5EF4-FFF2-40B4-BE49-F238E27FC236}">
                  <a16:creationId xmlns:a16="http://schemas.microsoft.com/office/drawing/2014/main" id="{F51CCD23-0639-3F02-2142-FFCB4F9D809C}"/>
                </a:ext>
              </a:extLst>
            </p:cNvPr>
            <p:cNvSpPr/>
            <p:nvPr/>
          </p:nvSpPr>
          <p:spPr>
            <a:xfrm>
              <a:off x="6469908" y="754811"/>
              <a:ext cx="576340" cy="319805"/>
            </a:xfrm>
            <a:prstGeom prst="roundRect">
              <a:avLst/>
            </a:prstGeom>
            <a:grpFill/>
            <a:ln w="12700" cap="flat" cmpd="sng" algn="ctr">
              <a:solidFill>
                <a:sysClr val="windowText" lastClr="000000"/>
              </a:solidFill>
              <a:prstDash val="solid"/>
              <a:miter lim="800000"/>
            </a:ln>
            <a:effectLst>
              <a:outerShdw blurRad="50800" dist="381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black"/>
                </a:solidFill>
                <a:effectLst/>
                <a:uLnTx/>
                <a:uFillTx/>
                <a:latin typeface="Calibri" panose="020F0502020204030204"/>
              </a:endParaRPr>
            </a:p>
          </p:txBody>
        </p:sp>
        <p:sp>
          <p:nvSpPr>
            <p:cNvPr id="18" name="TextBox 17">
              <a:extLst>
                <a:ext uri="{FF2B5EF4-FFF2-40B4-BE49-F238E27FC236}">
                  <a16:creationId xmlns:a16="http://schemas.microsoft.com/office/drawing/2014/main" id="{E2AA1A9C-AE29-C600-2E5F-A003DF045BCC}"/>
                </a:ext>
              </a:extLst>
            </p:cNvPr>
            <p:cNvSpPr txBox="1"/>
            <p:nvPr/>
          </p:nvSpPr>
          <p:spPr>
            <a:xfrm>
              <a:off x="6538429" y="770465"/>
              <a:ext cx="336952" cy="261610"/>
            </a:xfrm>
            <a:prstGeom prst="rect">
              <a:avLst/>
            </a:prstGeom>
            <a:grpFill/>
            <a:ln>
              <a:noFill/>
            </a:ln>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a:ln>
                    <a:noFill/>
                  </a:ln>
                  <a:solidFill>
                    <a:prstClr val="black"/>
                  </a:solidFill>
                  <a:effectLst/>
                  <a:uLnTx/>
                  <a:uFillTx/>
                  <a:latin typeface="Calibri" panose="020F0502020204030204"/>
                </a:rPr>
                <a:t>AS</a:t>
              </a:r>
              <a:endParaRPr kumimoji="0" lang="en-US" sz="1100" b="1" i="0" u="none" strike="noStrike" kern="0" cap="none" spc="0" normalizeH="0" baseline="0" noProof="0" dirty="0">
                <a:ln>
                  <a:noFill/>
                </a:ln>
                <a:solidFill>
                  <a:prstClr val="black"/>
                </a:solidFill>
                <a:effectLst/>
                <a:uLnTx/>
                <a:uFillTx/>
                <a:latin typeface="Calibri" panose="020F0502020204030204"/>
              </a:endParaRPr>
            </a:p>
          </p:txBody>
        </p:sp>
      </p:grpSp>
      <p:sp>
        <p:nvSpPr>
          <p:cNvPr id="19" name="TextBox 18">
            <a:extLst>
              <a:ext uri="{FF2B5EF4-FFF2-40B4-BE49-F238E27FC236}">
                <a16:creationId xmlns:a16="http://schemas.microsoft.com/office/drawing/2014/main" id="{AD92C11A-7B1D-D948-5BA8-31CE0AEA6A18}"/>
              </a:ext>
            </a:extLst>
          </p:cNvPr>
          <p:cNvSpPr txBox="1"/>
          <p:nvPr/>
        </p:nvSpPr>
        <p:spPr>
          <a:xfrm>
            <a:off x="6108421" y="3862298"/>
            <a:ext cx="332143" cy="246221"/>
          </a:xfrm>
          <a:prstGeom prst="rect">
            <a:avLst/>
          </a:prstGeom>
          <a:noFill/>
        </p:spPr>
        <p:txBody>
          <a:bodyPr wrap="square" rtlCol="0">
            <a:spAutoFit/>
          </a:bodyPr>
          <a:lstStyle/>
          <a:p>
            <a:pPr algn="ctr"/>
            <a:r>
              <a:rPr lang="en-US" sz="1000" dirty="0">
                <a:solidFill>
                  <a:prstClr val="black"/>
                </a:solidFill>
                <a:latin typeface="Calibri" panose="020F0502020204030204"/>
              </a:rPr>
              <a:t>UE</a:t>
            </a:r>
          </a:p>
        </p:txBody>
      </p:sp>
      <p:grpSp>
        <p:nvGrpSpPr>
          <p:cNvPr id="20" name="Group 19">
            <a:extLst>
              <a:ext uri="{FF2B5EF4-FFF2-40B4-BE49-F238E27FC236}">
                <a16:creationId xmlns:a16="http://schemas.microsoft.com/office/drawing/2014/main" id="{7BF7158F-0B1B-6F04-C255-221119CB23BB}"/>
              </a:ext>
            </a:extLst>
          </p:cNvPr>
          <p:cNvGrpSpPr/>
          <p:nvPr/>
        </p:nvGrpSpPr>
        <p:grpSpPr>
          <a:xfrm>
            <a:off x="10069413" y="2078016"/>
            <a:ext cx="576340" cy="319805"/>
            <a:chOff x="6469908" y="744545"/>
            <a:chExt cx="576340" cy="319805"/>
          </a:xfrm>
        </p:grpSpPr>
        <p:sp>
          <p:nvSpPr>
            <p:cNvPr id="21" name="Rectangle: Rounded Corners 20">
              <a:extLst>
                <a:ext uri="{FF2B5EF4-FFF2-40B4-BE49-F238E27FC236}">
                  <a16:creationId xmlns:a16="http://schemas.microsoft.com/office/drawing/2014/main" id="{D1882A21-7538-C420-39DF-C649A2CBBF36}"/>
                </a:ext>
              </a:extLst>
            </p:cNvPr>
            <p:cNvSpPr/>
            <p:nvPr/>
          </p:nvSpPr>
          <p:spPr>
            <a:xfrm>
              <a:off x="6469908" y="744545"/>
              <a:ext cx="576340" cy="319805"/>
            </a:xfrm>
            <a:prstGeom prst="roundRect">
              <a:avLst/>
            </a:prstGeom>
            <a:solidFill>
              <a:srgbClr val="15B0E8">
                <a:lumMod val="75000"/>
              </a:srgbClr>
            </a:solidFill>
            <a:ln w="12700" cap="flat" cmpd="sng" algn="ctr">
              <a:noFill/>
              <a:prstDash val="solid"/>
              <a:miter lim="800000"/>
            </a:ln>
            <a:effectLst>
              <a:outerShdw blurRad="50800" dist="381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white"/>
                </a:solidFill>
                <a:effectLst/>
                <a:uLnTx/>
                <a:uFillTx/>
                <a:latin typeface="Calibri" panose="020F0502020204030204"/>
              </a:endParaRPr>
            </a:p>
          </p:txBody>
        </p:sp>
        <p:sp>
          <p:nvSpPr>
            <p:cNvPr id="22" name="TextBox 21">
              <a:extLst>
                <a:ext uri="{FF2B5EF4-FFF2-40B4-BE49-F238E27FC236}">
                  <a16:creationId xmlns:a16="http://schemas.microsoft.com/office/drawing/2014/main" id="{5E419782-5185-D8C6-D3BC-0CD8C56E4D95}"/>
                </a:ext>
              </a:extLst>
            </p:cNvPr>
            <p:cNvSpPr txBox="1"/>
            <p:nvPr/>
          </p:nvSpPr>
          <p:spPr>
            <a:xfrm>
              <a:off x="6536423" y="777000"/>
              <a:ext cx="421910" cy="2616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a:ln>
                    <a:noFill/>
                  </a:ln>
                  <a:solidFill>
                    <a:prstClr val="white"/>
                  </a:solidFill>
                  <a:effectLst/>
                  <a:uLnTx/>
                  <a:uFillTx/>
                  <a:latin typeface="Calibri" panose="020F0502020204030204"/>
                </a:rPr>
                <a:t>NRF</a:t>
              </a:r>
              <a:endParaRPr kumimoji="0" lang="en-US" sz="1100" b="1" i="0" u="none" strike="noStrike" kern="0" cap="none" spc="0" normalizeH="0" baseline="0" noProof="0" dirty="0">
                <a:ln>
                  <a:noFill/>
                </a:ln>
                <a:solidFill>
                  <a:prstClr val="white"/>
                </a:solidFill>
                <a:effectLst/>
                <a:uLnTx/>
                <a:uFillTx/>
                <a:latin typeface="Calibri" panose="020F0502020204030204"/>
              </a:endParaRPr>
            </a:p>
          </p:txBody>
        </p:sp>
      </p:grpSp>
      <p:grpSp>
        <p:nvGrpSpPr>
          <p:cNvPr id="23" name="Group 22">
            <a:extLst>
              <a:ext uri="{FF2B5EF4-FFF2-40B4-BE49-F238E27FC236}">
                <a16:creationId xmlns:a16="http://schemas.microsoft.com/office/drawing/2014/main" id="{3123B861-873A-549E-E3D2-3F92C259FB76}"/>
              </a:ext>
            </a:extLst>
          </p:cNvPr>
          <p:cNvGrpSpPr/>
          <p:nvPr/>
        </p:nvGrpSpPr>
        <p:grpSpPr>
          <a:xfrm>
            <a:off x="9410016" y="2080425"/>
            <a:ext cx="576340" cy="319805"/>
            <a:chOff x="7287030" y="746712"/>
            <a:chExt cx="576340" cy="319805"/>
          </a:xfrm>
        </p:grpSpPr>
        <p:sp>
          <p:nvSpPr>
            <p:cNvPr id="24" name="Rectangle: Rounded Corners 23">
              <a:extLst>
                <a:ext uri="{FF2B5EF4-FFF2-40B4-BE49-F238E27FC236}">
                  <a16:creationId xmlns:a16="http://schemas.microsoft.com/office/drawing/2014/main" id="{FC6F9AA2-18DE-C97A-0BFE-1C88E9C6C349}"/>
                </a:ext>
              </a:extLst>
            </p:cNvPr>
            <p:cNvSpPr/>
            <p:nvPr/>
          </p:nvSpPr>
          <p:spPr>
            <a:xfrm>
              <a:off x="7287030" y="746712"/>
              <a:ext cx="576340" cy="319805"/>
            </a:xfrm>
            <a:prstGeom prst="roundRect">
              <a:avLst/>
            </a:prstGeom>
            <a:solidFill>
              <a:srgbClr val="15B0E8">
                <a:lumMod val="75000"/>
              </a:srgbClr>
            </a:solidFill>
            <a:ln w="12700" cap="flat" cmpd="sng" algn="ctr">
              <a:noFill/>
              <a:prstDash val="solid"/>
              <a:miter lim="800000"/>
            </a:ln>
            <a:effectLst>
              <a:outerShdw blurRad="50800" dist="381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white"/>
                </a:solidFill>
                <a:effectLst/>
                <a:uLnTx/>
                <a:uFillTx/>
                <a:latin typeface="Calibri" panose="020F0502020204030204"/>
              </a:endParaRPr>
            </a:p>
          </p:txBody>
        </p:sp>
        <p:sp>
          <p:nvSpPr>
            <p:cNvPr id="25" name="TextBox 24">
              <a:extLst>
                <a:ext uri="{FF2B5EF4-FFF2-40B4-BE49-F238E27FC236}">
                  <a16:creationId xmlns:a16="http://schemas.microsoft.com/office/drawing/2014/main" id="{47917389-E64C-15AF-975D-25E99AC2D55D}"/>
                </a:ext>
              </a:extLst>
            </p:cNvPr>
            <p:cNvSpPr txBox="1"/>
            <p:nvPr/>
          </p:nvSpPr>
          <p:spPr>
            <a:xfrm>
              <a:off x="7303726" y="771650"/>
              <a:ext cx="487634" cy="2616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a:ln>
                    <a:noFill/>
                  </a:ln>
                  <a:solidFill>
                    <a:prstClr val="white"/>
                  </a:solidFill>
                  <a:effectLst/>
                  <a:uLnTx/>
                  <a:uFillTx/>
                  <a:latin typeface="Calibri" panose="020F0502020204030204"/>
                </a:rPr>
                <a:t>UDM</a:t>
              </a:r>
              <a:endParaRPr kumimoji="0" lang="en-US" sz="1100" b="1" i="0" u="none" strike="noStrike" kern="0" cap="none" spc="0" normalizeH="0" baseline="0" noProof="0" dirty="0">
                <a:ln>
                  <a:noFill/>
                </a:ln>
                <a:solidFill>
                  <a:prstClr val="white"/>
                </a:solidFill>
                <a:effectLst/>
                <a:uLnTx/>
                <a:uFillTx/>
                <a:latin typeface="Calibri" panose="020F0502020204030204"/>
              </a:endParaRPr>
            </a:p>
          </p:txBody>
        </p:sp>
      </p:grpSp>
      <p:grpSp>
        <p:nvGrpSpPr>
          <p:cNvPr id="26" name="Group 25">
            <a:extLst>
              <a:ext uri="{FF2B5EF4-FFF2-40B4-BE49-F238E27FC236}">
                <a16:creationId xmlns:a16="http://schemas.microsoft.com/office/drawing/2014/main" id="{F5F76D6A-3F9B-B839-C153-5A9CB2EE753A}"/>
              </a:ext>
            </a:extLst>
          </p:cNvPr>
          <p:cNvGrpSpPr/>
          <p:nvPr/>
        </p:nvGrpSpPr>
        <p:grpSpPr>
          <a:xfrm>
            <a:off x="10736314" y="2086752"/>
            <a:ext cx="576340" cy="319805"/>
            <a:chOff x="8083070" y="746673"/>
            <a:chExt cx="576340" cy="319805"/>
          </a:xfrm>
        </p:grpSpPr>
        <p:sp>
          <p:nvSpPr>
            <p:cNvPr id="27" name="Rectangle: Rounded Corners 26">
              <a:extLst>
                <a:ext uri="{FF2B5EF4-FFF2-40B4-BE49-F238E27FC236}">
                  <a16:creationId xmlns:a16="http://schemas.microsoft.com/office/drawing/2014/main" id="{8CD79741-1A48-859F-8BCD-AC964E9DBB38}"/>
                </a:ext>
              </a:extLst>
            </p:cNvPr>
            <p:cNvSpPr/>
            <p:nvPr/>
          </p:nvSpPr>
          <p:spPr>
            <a:xfrm>
              <a:off x="8083070" y="746673"/>
              <a:ext cx="576340" cy="319805"/>
            </a:xfrm>
            <a:prstGeom prst="roundRect">
              <a:avLst/>
            </a:prstGeom>
            <a:solidFill>
              <a:srgbClr val="15B0E8">
                <a:lumMod val="75000"/>
              </a:srgbClr>
            </a:solidFill>
            <a:ln w="12700" cap="flat" cmpd="sng" algn="ctr">
              <a:noFill/>
              <a:prstDash val="solid"/>
              <a:miter lim="800000"/>
            </a:ln>
            <a:effectLst>
              <a:outerShdw blurRad="50800" dist="381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white"/>
                </a:solidFill>
                <a:effectLst/>
                <a:uLnTx/>
                <a:uFillTx/>
                <a:latin typeface="Calibri" panose="020F0502020204030204"/>
              </a:endParaRPr>
            </a:p>
          </p:txBody>
        </p:sp>
        <p:sp>
          <p:nvSpPr>
            <p:cNvPr id="28" name="TextBox 27">
              <a:extLst>
                <a:ext uri="{FF2B5EF4-FFF2-40B4-BE49-F238E27FC236}">
                  <a16:creationId xmlns:a16="http://schemas.microsoft.com/office/drawing/2014/main" id="{738CEC49-4094-8CA2-11BE-EAB8CD5A675F}"/>
                </a:ext>
              </a:extLst>
            </p:cNvPr>
            <p:cNvSpPr txBox="1"/>
            <p:nvPr/>
          </p:nvSpPr>
          <p:spPr>
            <a:xfrm>
              <a:off x="8174728" y="765599"/>
              <a:ext cx="410690" cy="2616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a:ln>
                    <a:noFill/>
                  </a:ln>
                  <a:solidFill>
                    <a:prstClr val="white"/>
                  </a:solidFill>
                  <a:effectLst/>
                  <a:uLnTx/>
                  <a:uFillTx/>
                  <a:latin typeface="Calibri" panose="020F0502020204030204"/>
                </a:rPr>
                <a:t>NEF</a:t>
              </a:r>
              <a:endParaRPr kumimoji="0" lang="en-US" sz="1100" b="1" i="0" u="none" strike="noStrike" kern="0" cap="none" spc="0" normalizeH="0" baseline="0" noProof="0" dirty="0">
                <a:ln>
                  <a:noFill/>
                </a:ln>
                <a:solidFill>
                  <a:prstClr val="white"/>
                </a:solidFill>
                <a:effectLst/>
                <a:uLnTx/>
                <a:uFillTx/>
                <a:latin typeface="Calibri" panose="020F0502020204030204"/>
              </a:endParaRPr>
            </a:p>
          </p:txBody>
        </p:sp>
      </p:grpSp>
      <p:grpSp>
        <p:nvGrpSpPr>
          <p:cNvPr id="29" name="Group 28">
            <a:extLst>
              <a:ext uri="{FF2B5EF4-FFF2-40B4-BE49-F238E27FC236}">
                <a16:creationId xmlns:a16="http://schemas.microsoft.com/office/drawing/2014/main" id="{1F55114A-EF9C-F1C5-0AA7-6442593B61AB}"/>
              </a:ext>
            </a:extLst>
          </p:cNvPr>
          <p:cNvGrpSpPr/>
          <p:nvPr/>
        </p:nvGrpSpPr>
        <p:grpSpPr>
          <a:xfrm>
            <a:off x="8742234" y="2620768"/>
            <a:ext cx="424523" cy="310122"/>
            <a:chOff x="5371212" y="5646620"/>
            <a:chExt cx="424523" cy="310122"/>
          </a:xfrm>
        </p:grpSpPr>
        <p:sp>
          <p:nvSpPr>
            <p:cNvPr id="30" name="Rectangle: Rounded Corners 29">
              <a:extLst>
                <a:ext uri="{FF2B5EF4-FFF2-40B4-BE49-F238E27FC236}">
                  <a16:creationId xmlns:a16="http://schemas.microsoft.com/office/drawing/2014/main" id="{0C324F2A-5BE6-CCF9-2CF8-6945068CD05A}"/>
                </a:ext>
              </a:extLst>
            </p:cNvPr>
            <p:cNvSpPr/>
            <p:nvPr/>
          </p:nvSpPr>
          <p:spPr>
            <a:xfrm>
              <a:off x="5383443" y="5646620"/>
              <a:ext cx="412292" cy="310122"/>
            </a:xfrm>
            <a:prstGeom prst="roundRect">
              <a:avLst/>
            </a:prstGeom>
            <a:solidFill>
              <a:srgbClr val="15B0E8">
                <a:lumMod val="75000"/>
              </a:srgbClr>
            </a:solidFill>
            <a:ln w="12700" cap="flat" cmpd="sng" algn="ctr">
              <a:noFill/>
              <a:prstDash val="solid"/>
              <a:miter lim="800000"/>
            </a:ln>
            <a:effectLst>
              <a:outerShdw blurRad="50800" dist="38100" dir="8100000" algn="tr" rotWithShape="0">
                <a:prstClr val="black">
                  <a:alpha val="40000"/>
                </a:prstClr>
              </a:outerShdw>
            </a:effectLst>
          </p:spPr>
          <p:txBody>
            <a:bodyPr rtlCol="0" anchor="ctr"/>
            <a:lstStyle/>
            <a:p>
              <a:pPr algn="ctr">
                <a:defRPr/>
              </a:pPr>
              <a:endParaRPr lang="en-US" sz="1400" kern="0" dirty="0">
                <a:solidFill>
                  <a:prstClr val="white"/>
                </a:solidFill>
                <a:latin typeface="Calibri" panose="020F0502020204030204"/>
              </a:endParaRPr>
            </a:p>
          </p:txBody>
        </p:sp>
        <p:sp>
          <p:nvSpPr>
            <p:cNvPr id="31" name="TextBox 30">
              <a:extLst>
                <a:ext uri="{FF2B5EF4-FFF2-40B4-BE49-F238E27FC236}">
                  <a16:creationId xmlns:a16="http://schemas.microsoft.com/office/drawing/2014/main" id="{3CA5E700-3501-7291-44EC-435BA7BF71C1}"/>
                </a:ext>
              </a:extLst>
            </p:cNvPr>
            <p:cNvSpPr txBox="1"/>
            <p:nvPr/>
          </p:nvSpPr>
          <p:spPr>
            <a:xfrm>
              <a:off x="5371212" y="5656557"/>
              <a:ext cx="412292" cy="261610"/>
            </a:xfrm>
            <a:prstGeom prst="rect">
              <a:avLst/>
            </a:prstGeom>
            <a:noFill/>
          </p:spPr>
          <p:txBody>
            <a:bodyPr wrap="square" rtlCol="0">
              <a:spAutoFit/>
            </a:bodyPr>
            <a:lstStyle/>
            <a:p>
              <a:pPr>
                <a:defRPr/>
              </a:pPr>
              <a:r>
                <a:rPr lang="en-US" sz="1050" b="1" kern="0" dirty="0">
                  <a:solidFill>
                    <a:prstClr val="white"/>
                  </a:solidFill>
                  <a:latin typeface="Calibri" panose="020F0502020204030204"/>
                </a:rPr>
                <a:t>AM</a:t>
              </a:r>
              <a:endParaRPr lang="en-US" sz="1100" b="1" kern="0" dirty="0">
                <a:solidFill>
                  <a:prstClr val="white"/>
                </a:solidFill>
                <a:latin typeface="Calibri" panose="020F0502020204030204"/>
              </a:endParaRPr>
            </a:p>
          </p:txBody>
        </p:sp>
      </p:grpSp>
      <p:grpSp>
        <p:nvGrpSpPr>
          <p:cNvPr id="32" name="Group 31">
            <a:extLst>
              <a:ext uri="{FF2B5EF4-FFF2-40B4-BE49-F238E27FC236}">
                <a16:creationId xmlns:a16="http://schemas.microsoft.com/office/drawing/2014/main" id="{10E2CD24-4FC2-1955-FEB2-EBA82FA3ABF2}"/>
              </a:ext>
            </a:extLst>
          </p:cNvPr>
          <p:cNvGrpSpPr/>
          <p:nvPr/>
        </p:nvGrpSpPr>
        <p:grpSpPr>
          <a:xfrm>
            <a:off x="8730408" y="2081416"/>
            <a:ext cx="576340" cy="319805"/>
            <a:chOff x="6239372" y="1340673"/>
            <a:chExt cx="576340" cy="319805"/>
          </a:xfrm>
          <a:solidFill>
            <a:srgbClr val="15B0E8">
              <a:lumMod val="75000"/>
            </a:srgbClr>
          </a:solidFill>
        </p:grpSpPr>
        <p:sp>
          <p:nvSpPr>
            <p:cNvPr id="33" name="Rectangle: Rounded Corners 32">
              <a:extLst>
                <a:ext uri="{FF2B5EF4-FFF2-40B4-BE49-F238E27FC236}">
                  <a16:creationId xmlns:a16="http://schemas.microsoft.com/office/drawing/2014/main" id="{A8E9A719-E1DC-584E-938F-337034B3B52F}"/>
                </a:ext>
              </a:extLst>
            </p:cNvPr>
            <p:cNvSpPr/>
            <p:nvPr/>
          </p:nvSpPr>
          <p:spPr>
            <a:xfrm>
              <a:off x="6239372" y="1340673"/>
              <a:ext cx="576340" cy="319805"/>
            </a:xfrm>
            <a:prstGeom prst="roundRect">
              <a:avLst/>
            </a:prstGeom>
            <a:grpFill/>
            <a:ln w="12700" cap="flat" cmpd="sng" algn="ctr">
              <a:noFill/>
              <a:prstDash val="solid"/>
              <a:miter lim="800000"/>
            </a:ln>
            <a:effectLst>
              <a:outerShdw blurRad="50800" dist="38100" dir="8100000" algn="tr" rotWithShape="0">
                <a:prstClr val="black">
                  <a:alpha val="40000"/>
                </a:prstClr>
              </a:outerShdw>
            </a:effectLst>
          </p:spPr>
          <p:txBody>
            <a:bodyPr rtlCol="0" anchor="ctr"/>
            <a:lstStyle/>
            <a:p>
              <a:pPr algn="ctr">
                <a:defRPr/>
              </a:pPr>
              <a:endParaRPr lang="en-US" sz="1400" kern="0" dirty="0">
                <a:solidFill>
                  <a:prstClr val="white"/>
                </a:solidFill>
                <a:latin typeface="Calibri" panose="020F0502020204030204"/>
              </a:endParaRPr>
            </a:p>
          </p:txBody>
        </p:sp>
        <p:sp>
          <p:nvSpPr>
            <p:cNvPr id="34" name="TextBox 33">
              <a:extLst>
                <a:ext uri="{FF2B5EF4-FFF2-40B4-BE49-F238E27FC236}">
                  <a16:creationId xmlns:a16="http://schemas.microsoft.com/office/drawing/2014/main" id="{BDAE569D-1A9E-47B8-A1C8-08BAD54CAE78}"/>
                </a:ext>
              </a:extLst>
            </p:cNvPr>
            <p:cNvSpPr txBox="1"/>
            <p:nvPr/>
          </p:nvSpPr>
          <p:spPr>
            <a:xfrm>
              <a:off x="6309938" y="1369728"/>
              <a:ext cx="399468" cy="261610"/>
            </a:xfrm>
            <a:prstGeom prst="rect">
              <a:avLst/>
            </a:prstGeom>
            <a:grpFill/>
          </p:spPr>
          <p:txBody>
            <a:bodyPr wrap="none" rtlCol="0">
              <a:spAutoFit/>
            </a:bodyPr>
            <a:lstStyle/>
            <a:p>
              <a:pPr>
                <a:defRPr/>
              </a:pPr>
              <a:r>
                <a:rPr lang="en-US" sz="1050" b="1" kern="0" dirty="0">
                  <a:solidFill>
                    <a:prstClr val="white"/>
                  </a:solidFill>
                  <a:latin typeface="Calibri" panose="020F0502020204030204"/>
                </a:rPr>
                <a:t>PCF</a:t>
              </a:r>
              <a:endParaRPr lang="en-US" sz="1100" b="1" kern="0" dirty="0">
                <a:solidFill>
                  <a:prstClr val="white"/>
                </a:solidFill>
                <a:latin typeface="Calibri" panose="020F0502020204030204"/>
              </a:endParaRPr>
            </a:p>
          </p:txBody>
        </p:sp>
      </p:grpSp>
      <p:cxnSp>
        <p:nvCxnSpPr>
          <p:cNvPr id="35" name="Straight Connector 34">
            <a:extLst>
              <a:ext uri="{FF2B5EF4-FFF2-40B4-BE49-F238E27FC236}">
                <a16:creationId xmlns:a16="http://schemas.microsoft.com/office/drawing/2014/main" id="{508F38A0-05C2-63F3-DCB9-B4CCE171B58D}"/>
              </a:ext>
            </a:extLst>
          </p:cNvPr>
          <p:cNvCxnSpPr>
            <a:cxnSpLocks/>
          </p:cNvCxnSpPr>
          <p:nvPr/>
        </p:nvCxnSpPr>
        <p:spPr>
          <a:xfrm>
            <a:off x="8375010" y="2505746"/>
            <a:ext cx="3022745" cy="0"/>
          </a:xfrm>
          <a:prstGeom prst="line">
            <a:avLst/>
          </a:prstGeom>
          <a:noFill/>
          <a:ln w="12700" cap="flat" cmpd="sng" algn="ctr">
            <a:solidFill>
              <a:sysClr val="window" lastClr="FFFFFF">
                <a:lumMod val="65000"/>
              </a:sysClr>
            </a:solidFill>
            <a:prstDash val="solid"/>
            <a:miter lim="800000"/>
          </a:ln>
          <a:effectLst/>
        </p:spPr>
      </p:cxnSp>
      <p:cxnSp>
        <p:nvCxnSpPr>
          <p:cNvPr id="36" name="Straight Connector 35">
            <a:extLst>
              <a:ext uri="{FF2B5EF4-FFF2-40B4-BE49-F238E27FC236}">
                <a16:creationId xmlns:a16="http://schemas.microsoft.com/office/drawing/2014/main" id="{14FE4958-9428-A271-6C41-9CD86C1EC50A}"/>
              </a:ext>
            </a:extLst>
          </p:cNvPr>
          <p:cNvCxnSpPr/>
          <p:nvPr/>
        </p:nvCxnSpPr>
        <p:spPr>
          <a:xfrm>
            <a:off x="9033803" y="2404954"/>
            <a:ext cx="0" cy="98625"/>
          </a:xfrm>
          <a:prstGeom prst="line">
            <a:avLst/>
          </a:prstGeom>
          <a:noFill/>
          <a:ln w="12700" cap="flat" cmpd="sng" algn="ctr">
            <a:solidFill>
              <a:sysClr val="window" lastClr="FFFFFF">
                <a:lumMod val="65000"/>
              </a:sysClr>
            </a:solidFill>
            <a:prstDash val="solid"/>
            <a:miter lim="800000"/>
          </a:ln>
          <a:effectLst/>
        </p:spPr>
      </p:cxnSp>
      <p:cxnSp>
        <p:nvCxnSpPr>
          <p:cNvPr id="37" name="Straight Connector 36">
            <a:extLst>
              <a:ext uri="{FF2B5EF4-FFF2-40B4-BE49-F238E27FC236}">
                <a16:creationId xmlns:a16="http://schemas.microsoft.com/office/drawing/2014/main" id="{E0EFAB58-1236-54EE-EC09-C111769E07F6}"/>
              </a:ext>
            </a:extLst>
          </p:cNvPr>
          <p:cNvCxnSpPr/>
          <p:nvPr/>
        </p:nvCxnSpPr>
        <p:spPr>
          <a:xfrm>
            <a:off x="9695057" y="2417931"/>
            <a:ext cx="0" cy="98625"/>
          </a:xfrm>
          <a:prstGeom prst="line">
            <a:avLst/>
          </a:prstGeom>
          <a:noFill/>
          <a:ln w="12700" cap="flat" cmpd="sng" algn="ctr">
            <a:solidFill>
              <a:sysClr val="window" lastClr="FFFFFF">
                <a:lumMod val="65000"/>
              </a:sysClr>
            </a:solidFill>
            <a:prstDash val="solid"/>
            <a:miter lim="800000"/>
          </a:ln>
          <a:effectLst/>
        </p:spPr>
      </p:cxnSp>
      <p:cxnSp>
        <p:nvCxnSpPr>
          <p:cNvPr id="38" name="Straight Connector 37">
            <a:extLst>
              <a:ext uri="{FF2B5EF4-FFF2-40B4-BE49-F238E27FC236}">
                <a16:creationId xmlns:a16="http://schemas.microsoft.com/office/drawing/2014/main" id="{932A317E-5022-B42F-11F3-E8E04F9C38C1}"/>
              </a:ext>
            </a:extLst>
          </p:cNvPr>
          <p:cNvCxnSpPr/>
          <p:nvPr/>
        </p:nvCxnSpPr>
        <p:spPr>
          <a:xfrm>
            <a:off x="11031693" y="2415016"/>
            <a:ext cx="0" cy="98625"/>
          </a:xfrm>
          <a:prstGeom prst="line">
            <a:avLst/>
          </a:prstGeom>
          <a:noFill/>
          <a:ln w="12700" cap="flat" cmpd="sng" algn="ctr">
            <a:solidFill>
              <a:sysClr val="window" lastClr="FFFFFF">
                <a:lumMod val="65000"/>
              </a:sysClr>
            </a:solidFill>
            <a:prstDash val="solid"/>
            <a:miter lim="800000"/>
          </a:ln>
          <a:effectLst/>
        </p:spPr>
      </p:cxnSp>
      <p:cxnSp>
        <p:nvCxnSpPr>
          <p:cNvPr id="39" name="Straight Connector 38">
            <a:extLst>
              <a:ext uri="{FF2B5EF4-FFF2-40B4-BE49-F238E27FC236}">
                <a16:creationId xmlns:a16="http://schemas.microsoft.com/office/drawing/2014/main" id="{F6322314-C59D-5840-E440-E974CA22A391}"/>
              </a:ext>
            </a:extLst>
          </p:cNvPr>
          <p:cNvCxnSpPr/>
          <p:nvPr/>
        </p:nvCxnSpPr>
        <p:spPr>
          <a:xfrm>
            <a:off x="8976970" y="2509623"/>
            <a:ext cx="0" cy="98625"/>
          </a:xfrm>
          <a:prstGeom prst="line">
            <a:avLst/>
          </a:prstGeom>
          <a:noFill/>
          <a:ln w="12700" cap="flat" cmpd="sng" algn="ctr">
            <a:solidFill>
              <a:sysClr val="window" lastClr="FFFFFF">
                <a:lumMod val="65000"/>
              </a:sysClr>
            </a:solidFill>
            <a:prstDash val="solid"/>
            <a:miter lim="800000"/>
          </a:ln>
          <a:effectLst/>
        </p:spPr>
      </p:cxnSp>
      <p:cxnSp>
        <p:nvCxnSpPr>
          <p:cNvPr id="40" name="Straight Connector 39">
            <a:extLst>
              <a:ext uri="{FF2B5EF4-FFF2-40B4-BE49-F238E27FC236}">
                <a16:creationId xmlns:a16="http://schemas.microsoft.com/office/drawing/2014/main" id="{F4E3B31E-6126-96BF-A8D6-AB34B62EE665}"/>
              </a:ext>
            </a:extLst>
          </p:cNvPr>
          <p:cNvCxnSpPr/>
          <p:nvPr/>
        </p:nvCxnSpPr>
        <p:spPr>
          <a:xfrm>
            <a:off x="10031425" y="2513581"/>
            <a:ext cx="0" cy="98625"/>
          </a:xfrm>
          <a:prstGeom prst="line">
            <a:avLst/>
          </a:prstGeom>
          <a:noFill/>
          <a:ln w="12700" cap="flat" cmpd="sng" algn="ctr">
            <a:solidFill>
              <a:sysClr val="window" lastClr="FFFFFF">
                <a:lumMod val="65000"/>
              </a:sysClr>
            </a:solidFill>
            <a:prstDash val="solid"/>
            <a:miter lim="800000"/>
          </a:ln>
          <a:effectLst/>
        </p:spPr>
      </p:cxnSp>
      <p:sp>
        <p:nvSpPr>
          <p:cNvPr id="41" name="Rectangle: Rounded Corners 40">
            <a:extLst>
              <a:ext uri="{FF2B5EF4-FFF2-40B4-BE49-F238E27FC236}">
                <a16:creationId xmlns:a16="http://schemas.microsoft.com/office/drawing/2014/main" id="{294C75AA-82E8-8A22-7C85-F413CCFA9C1F}"/>
              </a:ext>
            </a:extLst>
          </p:cNvPr>
          <p:cNvSpPr/>
          <p:nvPr/>
        </p:nvSpPr>
        <p:spPr>
          <a:xfrm>
            <a:off x="8264400" y="2613102"/>
            <a:ext cx="412292" cy="310122"/>
          </a:xfrm>
          <a:prstGeom prst="roundRect">
            <a:avLst/>
          </a:prstGeom>
          <a:solidFill>
            <a:srgbClr val="15B0E8">
              <a:lumMod val="75000"/>
            </a:srgbClr>
          </a:solidFill>
          <a:ln w="12700" cap="flat" cmpd="sng" algn="ctr">
            <a:noFill/>
            <a:prstDash val="solid"/>
            <a:miter lim="800000"/>
          </a:ln>
          <a:effectLst>
            <a:outerShdw blurRad="50800" dist="381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white"/>
              </a:solidFill>
              <a:effectLst/>
              <a:uLnTx/>
              <a:uFillTx/>
              <a:latin typeface="Calibri" panose="020F0502020204030204"/>
            </a:endParaRPr>
          </a:p>
        </p:txBody>
      </p:sp>
      <p:sp>
        <p:nvSpPr>
          <p:cNvPr id="42" name="TextBox 41">
            <a:extLst>
              <a:ext uri="{FF2B5EF4-FFF2-40B4-BE49-F238E27FC236}">
                <a16:creationId xmlns:a16="http://schemas.microsoft.com/office/drawing/2014/main" id="{709C2519-DC45-61F0-EC08-C3E6E4D4BE55}"/>
              </a:ext>
            </a:extLst>
          </p:cNvPr>
          <p:cNvSpPr txBox="1"/>
          <p:nvPr/>
        </p:nvSpPr>
        <p:spPr>
          <a:xfrm>
            <a:off x="8275569" y="2625117"/>
            <a:ext cx="412292" cy="261610"/>
          </a:xfrm>
          <a:prstGeom prst="rect">
            <a:avLst/>
          </a:prstGeom>
          <a:noFill/>
        </p:spPr>
        <p:txBody>
          <a:bodyPr wrap="square" rtlCol="0">
            <a:spAutoFit/>
          </a:bodyPr>
          <a:lstStyle/>
          <a:p>
            <a:r>
              <a:rPr lang="en-US" sz="1050" b="1" dirty="0">
                <a:solidFill>
                  <a:prstClr val="white"/>
                </a:solidFill>
                <a:latin typeface="Calibri" panose="020F0502020204030204"/>
              </a:rPr>
              <a:t>CM</a:t>
            </a:r>
            <a:endParaRPr lang="en-US" sz="1100" b="1" dirty="0">
              <a:solidFill>
                <a:prstClr val="white"/>
              </a:solidFill>
              <a:latin typeface="Calibri" panose="020F0502020204030204"/>
            </a:endParaRPr>
          </a:p>
        </p:txBody>
      </p:sp>
      <p:grpSp>
        <p:nvGrpSpPr>
          <p:cNvPr id="43" name="Group 42">
            <a:extLst>
              <a:ext uri="{FF2B5EF4-FFF2-40B4-BE49-F238E27FC236}">
                <a16:creationId xmlns:a16="http://schemas.microsoft.com/office/drawing/2014/main" id="{E1C83B8B-6B0E-D0A7-AE8A-84A87B262261}"/>
              </a:ext>
            </a:extLst>
          </p:cNvPr>
          <p:cNvGrpSpPr/>
          <p:nvPr/>
        </p:nvGrpSpPr>
        <p:grpSpPr>
          <a:xfrm>
            <a:off x="9257080" y="2619200"/>
            <a:ext cx="420232" cy="310122"/>
            <a:chOff x="5383443" y="5646620"/>
            <a:chExt cx="420232" cy="310122"/>
          </a:xfrm>
        </p:grpSpPr>
        <p:sp>
          <p:nvSpPr>
            <p:cNvPr id="44" name="Rectangle: Rounded Corners 43">
              <a:extLst>
                <a:ext uri="{FF2B5EF4-FFF2-40B4-BE49-F238E27FC236}">
                  <a16:creationId xmlns:a16="http://schemas.microsoft.com/office/drawing/2014/main" id="{71FAB2C3-2422-8888-9908-7D80BA9FDFD1}"/>
                </a:ext>
              </a:extLst>
            </p:cNvPr>
            <p:cNvSpPr/>
            <p:nvPr/>
          </p:nvSpPr>
          <p:spPr>
            <a:xfrm>
              <a:off x="5383443" y="5646620"/>
              <a:ext cx="412292" cy="310122"/>
            </a:xfrm>
            <a:prstGeom prst="roundRect">
              <a:avLst/>
            </a:prstGeom>
            <a:solidFill>
              <a:srgbClr val="15B0E8">
                <a:lumMod val="75000"/>
              </a:srgbClr>
            </a:solidFill>
            <a:ln w="12700" cap="flat" cmpd="sng" algn="ctr">
              <a:noFill/>
              <a:prstDash val="solid"/>
              <a:miter lim="800000"/>
            </a:ln>
            <a:effectLst>
              <a:outerShdw blurRad="50800" dist="38100" dir="8100000" algn="tr" rotWithShape="0">
                <a:prstClr val="black">
                  <a:alpha val="40000"/>
                </a:prstClr>
              </a:outerShdw>
            </a:effectLst>
          </p:spPr>
          <p:txBody>
            <a:bodyPr rtlCol="0" anchor="ctr"/>
            <a:lstStyle/>
            <a:p>
              <a:pPr algn="ctr">
                <a:defRPr/>
              </a:pPr>
              <a:endParaRPr lang="en-US" sz="1400" kern="0" dirty="0">
                <a:solidFill>
                  <a:prstClr val="white"/>
                </a:solidFill>
                <a:latin typeface="Calibri" panose="020F0502020204030204"/>
              </a:endParaRPr>
            </a:p>
          </p:txBody>
        </p:sp>
        <p:sp>
          <p:nvSpPr>
            <p:cNvPr id="45" name="TextBox 44">
              <a:extLst>
                <a:ext uri="{FF2B5EF4-FFF2-40B4-BE49-F238E27FC236}">
                  <a16:creationId xmlns:a16="http://schemas.microsoft.com/office/drawing/2014/main" id="{4C36458B-F327-A578-E79A-7AD45A1C2406}"/>
                </a:ext>
              </a:extLst>
            </p:cNvPr>
            <p:cNvSpPr txBox="1"/>
            <p:nvPr/>
          </p:nvSpPr>
          <p:spPr>
            <a:xfrm>
              <a:off x="5391383" y="5657721"/>
              <a:ext cx="412292" cy="261610"/>
            </a:xfrm>
            <a:prstGeom prst="rect">
              <a:avLst/>
            </a:prstGeom>
            <a:noFill/>
          </p:spPr>
          <p:txBody>
            <a:bodyPr wrap="square" rtlCol="0">
              <a:spAutoFit/>
            </a:bodyPr>
            <a:lstStyle/>
            <a:p>
              <a:pPr>
                <a:defRPr/>
              </a:pPr>
              <a:r>
                <a:rPr lang="en-US" sz="1050" b="1" kern="0" dirty="0">
                  <a:solidFill>
                    <a:prstClr val="white"/>
                  </a:solidFill>
                  <a:latin typeface="Calibri" panose="020F0502020204030204"/>
                </a:rPr>
                <a:t>SM</a:t>
              </a:r>
              <a:endParaRPr lang="en-US" sz="1100" b="1" kern="0" dirty="0">
                <a:solidFill>
                  <a:prstClr val="white"/>
                </a:solidFill>
                <a:latin typeface="Calibri" panose="020F0502020204030204"/>
              </a:endParaRPr>
            </a:p>
          </p:txBody>
        </p:sp>
      </p:grpSp>
      <p:cxnSp>
        <p:nvCxnSpPr>
          <p:cNvPr id="46" name="Straight Connector 45">
            <a:extLst>
              <a:ext uri="{FF2B5EF4-FFF2-40B4-BE49-F238E27FC236}">
                <a16:creationId xmlns:a16="http://schemas.microsoft.com/office/drawing/2014/main" id="{D99CF1B5-C6DC-2AB7-DFD0-BDB3F00E305C}"/>
              </a:ext>
            </a:extLst>
          </p:cNvPr>
          <p:cNvCxnSpPr/>
          <p:nvPr/>
        </p:nvCxnSpPr>
        <p:spPr>
          <a:xfrm>
            <a:off x="10357303" y="2402349"/>
            <a:ext cx="0" cy="98625"/>
          </a:xfrm>
          <a:prstGeom prst="line">
            <a:avLst/>
          </a:prstGeom>
          <a:noFill/>
          <a:ln w="12700" cap="flat" cmpd="sng" algn="ctr">
            <a:solidFill>
              <a:sysClr val="window" lastClr="FFFFFF">
                <a:lumMod val="65000"/>
              </a:sysClr>
            </a:solidFill>
            <a:prstDash val="solid"/>
            <a:miter lim="800000"/>
          </a:ln>
          <a:effectLst/>
        </p:spPr>
      </p:cxnSp>
      <p:grpSp>
        <p:nvGrpSpPr>
          <p:cNvPr id="47" name="Group 46">
            <a:extLst>
              <a:ext uri="{FF2B5EF4-FFF2-40B4-BE49-F238E27FC236}">
                <a16:creationId xmlns:a16="http://schemas.microsoft.com/office/drawing/2014/main" id="{6DD278A4-F711-0C16-951E-5E6AEC986952}"/>
              </a:ext>
            </a:extLst>
          </p:cNvPr>
          <p:cNvGrpSpPr/>
          <p:nvPr/>
        </p:nvGrpSpPr>
        <p:grpSpPr>
          <a:xfrm>
            <a:off x="9738106" y="2627216"/>
            <a:ext cx="576750" cy="319805"/>
            <a:chOff x="5810127" y="1627673"/>
            <a:chExt cx="576750" cy="319805"/>
          </a:xfrm>
          <a:solidFill>
            <a:srgbClr val="15B0E8">
              <a:lumMod val="50000"/>
            </a:srgbClr>
          </a:solidFill>
        </p:grpSpPr>
        <p:sp>
          <p:nvSpPr>
            <p:cNvPr id="48" name="Rectangle: Rounded Corners 47">
              <a:extLst>
                <a:ext uri="{FF2B5EF4-FFF2-40B4-BE49-F238E27FC236}">
                  <a16:creationId xmlns:a16="http://schemas.microsoft.com/office/drawing/2014/main" id="{C227475B-B46C-D456-DC8A-0A3D1103B549}"/>
                </a:ext>
              </a:extLst>
            </p:cNvPr>
            <p:cNvSpPr/>
            <p:nvPr/>
          </p:nvSpPr>
          <p:spPr>
            <a:xfrm>
              <a:off x="5810537" y="1627673"/>
              <a:ext cx="576340" cy="319805"/>
            </a:xfrm>
            <a:prstGeom prst="roundRect">
              <a:avLst/>
            </a:prstGeom>
            <a:grpFill/>
            <a:ln w="12700" cap="flat" cmpd="sng" algn="ctr">
              <a:noFill/>
              <a:prstDash val="solid"/>
              <a:miter lim="800000"/>
            </a:ln>
            <a:effectLst>
              <a:outerShdw blurRad="50800" dist="38100" dir="8100000" algn="tr" rotWithShape="0">
                <a:prstClr val="black">
                  <a:alpha val="40000"/>
                </a:prstClr>
              </a:outerShdw>
            </a:effectLst>
          </p:spPr>
          <p:txBody>
            <a:bodyPr rtlCol="0" anchor="ctr"/>
            <a:lstStyle/>
            <a:p>
              <a:pPr algn="ctr">
                <a:defRPr/>
              </a:pPr>
              <a:endParaRPr lang="en-US" sz="1400" kern="0" dirty="0">
                <a:solidFill>
                  <a:prstClr val="white"/>
                </a:solidFill>
                <a:latin typeface="Calibri" panose="020F0502020204030204"/>
              </a:endParaRPr>
            </a:p>
          </p:txBody>
        </p:sp>
        <p:sp>
          <p:nvSpPr>
            <p:cNvPr id="49" name="TextBox 48">
              <a:extLst>
                <a:ext uri="{FF2B5EF4-FFF2-40B4-BE49-F238E27FC236}">
                  <a16:creationId xmlns:a16="http://schemas.microsoft.com/office/drawing/2014/main" id="{F3510A75-2EA9-E7BD-49D3-921CEC7719AE}"/>
                </a:ext>
              </a:extLst>
            </p:cNvPr>
            <p:cNvSpPr txBox="1"/>
            <p:nvPr/>
          </p:nvSpPr>
          <p:spPr>
            <a:xfrm>
              <a:off x="5810127" y="1632445"/>
              <a:ext cx="503664" cy="261610"/>
            </a:xfrm>
            <a:prstGeom prst="rect">
              <a:avLst/>
            </a:prstGeom>
            <a:noFill/>
          </p:spPr>
          <p:txBody>
            <a:bodyPr wrap="none" rtlCol="0">
              <a:spAutoFit/>
            </a:bodyPr>
            <a:lstStyle/>
            <a:p>
              <a:pPr>
                <a:defRPr/>
              </a:pPr>
              <a:r>
                <a:rPr lang="en-US" sz="1100" b="1" kern="0" dirty="0">
                  <a:solidFill>
                    <a:prstClr val="white"/>
                  </a:solidFill>
                  <a:latin typeface="Calibri" panose="020F0502020204030204"/>
                </a:rPr>
                <a:t>6GNF</a:t>
              </a:r>
            </a:p>
          </p:txBody>
        </p:sp>
      </p:grpSp>
      <p:cxnSp>
        <p:nvCxnSpPr>
          <p:cNvPr id="50" name="Straight Connector 49">
            <a:extLst>
              <a:ext uri="{FF2B5EF4-FFF2-40B4-BE49-F238E27FC236}">
                <a16:creationId xmlns:a16="http://schemas.microsoft.com/office/drawing/2014/main" id="{B7D9F349-9F19-8B52-AE24-5D10FBB988FD}"/>
              </a:ext>
            </a:extLst>
          </p:cNvPr>
          <p:cNvCxnSpPr>
            <a:cxnSpLocks/>
          </p:cNvCxnSpPr>
          <p:nvPr/>
        </p:nvCxnSpPr>
        <p:spPr>
          <a:xfrm>
            <a:off x="10693269" y="2523694"/>
            <a:ext cx="0" cy="293492"/>
          </a:xfrm>
          <a:prstGeom prst="line">
            <a:avLst/>
          </a:prstGeom>
          <a:noFill/>
          <a:ln w="12700" cap="flat" cmpd="sng" algn="ctr">
            <a:solidFill>
              <a:sysClr val="window" lastClr="FFFFFF">
                <a:lumMod val="65000"/>
              </a:sysClr>
            </a:solidFill>
            <a:prstDash val="solid"/>
            <a:miter lim="800000"/>
          </a:ln>
          <a:effectLst/>
        </p:spPr>
      </p:cxnSp>
      <p:sp>
        <p:nvSpPr>
          <p:cNvPr id="51" name="Rectangle: Rounded Corners 50">
            <a:extLst>
              <a:ext uri="{FF2B5EF4-FFF2-40B4-BE49-F238E27FC236}">
                <a16:creationId xmlns:a16="http://schemas.microsoft.com/office/drawing/2014/main" id="{CEF195EE-BF50-B138-79CB-E752AEDCD119}"/>
              </a:ext>
            </a:extLst>
          </p:cNvPr>
          <p:cNvSpPr/>
          <p:nvPr/>
        </p:nvSpPr>
        <p:spPr>
          <a:xfrm>
            <a:off x="10399676" y="2695581"/>
            <a:ext cx="663848" cy="465565"/>
          </a:xfrm>
          <a:prstGeom prst="roundRect">
            <a:avLst/>
          </a:prstGeom>
          <a:solidFill>
            <a:schemeClr val="accent3">
              <a:lumMod val="75000"/>
            </a:schemeClr>
          </a:solidFill>
          <a:ln w="12700" cap="flat" cmpd="sng" algn="ctr">
            <a:noFill/>
            <a:prstDash val="solid"/>
            <a:miter lim="800000"/>
          </a:ln>
          <a:effectLst>
            <a:outerShdw blurRad="50800" dist="381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white"/>
              </a:solidFill>
              <a:effectLst/>
              <a:uLnTx/>
              <a:uFillTx/>
              <a:latin typeface="Calibri" panose="020F0502020204030204"/>
            </a:endParaRPr>
          </a:p>
        </p:txBody>
      </p:sp>
      <p:cxnSp>
        <p:nvCxnSpPr>
          <p:cNvPr id="52" name="Straight Connector 51">
            <a:extLst>
              <a:ext uri="{FF2B5EF4-FFF2-40B4-BE49-F238E27FC236}">
                <a16:creationId xmlns:a16="http://schemas.microsoft.com/office/drawing/2014/main" id="{152F3E70-B556-F6C0-49C5-AA17197CEAB4}"/>
              </a:ext>
            </a:extLst>
          </p:cNvPr>
          <p:cNvCxnSpPr/>
          <p:nvPr/>
        </p:nvCxnSpPr>
        <p:spPr>
          <a:xfrm>
            <a:off x="9474410" y="2513972"/>
            <a:ext cx="0" cy="98625"/>
          </a:xfrm>
          <a:prstGeom prst="line">
            <a:avLst/>
          </a:prstGeom>
          <a:noFill/>
          <a:ln w="12700" cap="flat" cmpd="sng" algn="ctr">
            <a:solidFill>
              <a:sysClr val="window" lastClr="FFFFFF">
                <a:lumMod val="65000"/>
              </a:sysClr>
            </a:solidFill>
            <a:prstDash val="solid"/>
            <a:miter lim="800000"/>
          </a:ln>
          <a:effectLst/>
        </p:spPr>
      </p:cxnSp>
      <p:cxnSp>
        <p:nvCxnSpPr>
          <p:cNvPr id="53" name="Straight Connector 52">
            <a:extLst>
              <a:ext uri="{FF2B5EF4-FFF2-40B4-BE49-F238E27FC236}">
                <a16:creationId xmlns:a16="http://schemas.microsoft.com/office/drawing/2014/main" id="{28EF2F5D-FF30-17B0-1A05-DD889F01BEE1}"/>
              </a:ext>
            </a:extLst>
          </p:cNvPr>
          <p:cNvCxnSpPr/>
          <p:nvPr/>
        </p:nvCxnSpPr>
        <p:spPr>
          <a:xfrm>
            <a:off x="8472008" y="2504584"/>
            <a:ext cx="0" cy="98625"/>
          </a:xfrm>
          <a:prstGeom prst="line">
            <a:avLst/>
          </a:prstGeom>
          <a:noFill/>
          <a:ln w="12700" cap="flat" cmpd="sng" algn="ctr">
            <a:solidFill>
              <a:sysClr val="window" lastClr="FFFFFF">
                <a:lumMod val="65000"/>
              </a:sysClr>
            </a:solidFill>
            <a:prstDash val="solid"/>
            <a:miter lim="800000"/>
          </a:ln>
          <a:effectLst/>
        </p:spPr>
      </p:cxnSp>
      <p:grpSp>
        <p:nvGrpSpPr>
          <p:cNvPr id="54" name="Group 53">
            <a:extLst>
              <a:ext uri="{FF2B5EF4-FFF2-40B4-BE49-F238E27FC236}">
                <a16:creationId xmlns:a16="http://schemas.microsoft.com/office/drawing/2014/main" id="{E3068297-9EC2-567F-15FF-816C6365B338}"/>
              </a:ext>
            </a:extLst>
          </p:cNvPr>
          <p:cNvGrpSpPr/>
          <p:nvPr/>
        </p:nvGrpSpPr>
        <p:grpSpPr>
          <a:xfrm>
            <a:off x="9484024" y="3263540"/>
            <a:ext cx="576340" cy="319805"/>
            <a:chOff x="5679452" y="1678231"/>
            <a:chExt cx="576340" cy="319805"/>
          </a:xfrm>
        </p:grpSpPr>
        <p:sp>
          <p:nvSpPr>
            <p:cNvPr id="55" name="Rectangle: Rounded Corners 54">
              <a:extLst>
                <a:ext uri="{FF2B5EF4-FFF2-40B4-BE49-F238E27FC236}">
                  <a16:creationId xmlns:a16="http://schemas.microsoft.com/office/drawing/2014/main" id="{A1E138DD-E007-EC7F-632D-3C7FADB4EC4B}"/>
                </a:ext>
              </a:extLst>
            </p:cNvPr>
            <p:cNvSpPr/>
            <p:nvPr/>
          </p:nvSpPr>
          <p:spPr>
            <a:xfrm>
              <a:off x="5679452" y="1678231"/>
              <a:ext cx="576340" cy="319805"/>
            </a:xfrm>
            <a:prstGeom prst="roundRect">
              <a:avLst/>
            </a:prstGeom>
            <a:gradFill>
              <a:gsLst>
                <a:gs pos="6000">
                  <a:sysClr val="windowText" lastClr="000000"/>
                </a:gs>
                <a:gs pos="41000">
                  <a:sysClr val="window" lastClr="FFFFFF">
                    <a:lumMod val="65000"/>
                  </a:sysClr>
                </a:gs>
                <a:gs pos="100000">
                  <a:sysClr val="window" lastClr="FFFFFF"/>
                </a:gs>
              </a:gsLst>
              <a:lin ang="10800000" scaled="1"/>
            </a:gradFill>
            <a:ln w="12700" cap="flat" cmpd="sng" algn="ctr">
              <a:noFill/>
              <a:prstDash val="solid"/>
              <a:miter lim="800000"/>
            </a:ln>
            <a:effectLst>
              <a:outerShdw blurRad="50800" dist="381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white"/>
                </a:solidFill>
                <a:effectLst/>
                <a:uLnTx/>
                <a:uFillTx/>
                <a:latin typeface="Calibri" panose="020F0502020204030204"/>
              </a:endParaRPr>
            </a:p>
          </p:txBody>
        </p:sp>
        <p:sp>
          <p:nvSpPr>
            <p:cNvPr id="56" name="TextBox 55">
              <a:extLst>
                <a:ext uri="{FF2B5EF4-FFF2-40B4-BE49-F238E27FC236}">
                  <a16:creationId xmlns:a16="http://schemas.microsoft.com/office/drawing/2014/main" id="{5E781652-68C2-0D8D-5645-FD1DCBD604CA}"/>
                </a:ext>
              </a:extLst>
            </p:cNvPr>
            <p:cNvSpPr txBox="1"/>
            <p:nvPr/>
          </p:nvSpPr>
          <p:spPr>
            <a:xfrm>
              <a:off x="5721321" y="1696143"/>
              <a:ext cx="415498" cy="261610"/>
            </a:xfrm>
            <a:prstGeom prst="rect">
              <a:avLst/>
            </a:prstGeom>
            <a:noFill/>
            <a:ln>
              <a:noFill/>
            </a:ln>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a:ln>
                    <a:noFill/>
                  </a:ln>
                  <a:solidFill>
                    <a:prstClr val="black"/>
                  </a:solidFill>
                  <a:effectLst/>
                  <a:uLnTx/>
                  <a:uFillTx/>
                  <a:latin typeface="Calibri" panose="020F0502020204030204"/>
                </a:rPr>
                <a:t>UPF</a:t>
              </a:r>
              <a:endParaRPr kumimoji="0" lang="en-US" sz="1100" b="1" i="0" u="none" strike="noStrike" kern="0" cap="none" spc="0" normalizeH="0" baseline="0" noProof="0" dirty="0">
                <a:ln>
                  <a:noFill/>
                </a:ln>
                <a:solidFill>
                  <a:prstClr val="black"/>
                </a:solidFill>
                <a:effectLst/>
                <a:uLnTx/>
                <a:uFillTx/>
                <a:latin typeface="Calibri" panose="020F0502020204030204"/>
              </a:endParaRPr>
            </a:p>
          </p:txBody>
        </p:sp>
      </p:grpSp>
      <p:sp>
        <p:nvSpPr>
          <p:cNvPr id="57" name="Rectangle: Rounded Corners 56">
            <a:extLst>
              <a:ext uri="{FF2B5EF4-FFF2-40B4-BE49-F238E27FC236}">
                <a16:creationId xmlns:a16="http://schemas.microsoft.com/office/drawing/2014/main" id="{883BCEDE-D7A4-43F4-ED1B-8D65672159B7}"/>
              </a:ext>
            </a:extLst>
          </p:cNvPr>
          <p:cNvSpPr/>
          <p:nvPr/>
        </p:nvSpPr>
        <p:spPr>
          <a:xfrm>
            <a:off x="8210027" y="2580041"/>
            <a:ext cx="1513095" cy="408828"/>
          </a:xfrm>
          <a:prstGeom prst="roundRect">
            <a:avLst/>
          </a:prstGeom>
          <a:noFill/>
          <a:ln w="12700" cap="flat" cmpd="sng" algn="ctr">
            <a:solidFill>
              <a:sysClr val="windowText" lastClr="000000">
                <a:lumMod val="50000"/>
                <a:lumOff val="50000"/>
              </a:sysClr>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58" name="Freeform: Shape 57">
            <a:extLst>
              <a:ext uri="{FF2B5EF4-FFF2-40B4-BE49-F238E27FC236}">
                <a16:creationId xmlns:a16="http://schemas.microsoft.com/office/drawing/2014/main" id="{F6927AFE-9EBE-FBE7-F159-75C8EF524A80}"/>
              </a:ext>
            </a:extLst>
          </p:cNvPr>
          <p:cNvSpPr/>
          <p:nvPr/>
        </p:nvSpPr>
        <p:spPr>
          <a:xfrm>
            <a:off x="6393656" y="2894576"/>
            <a:ext cx="1805201" cy="677662"/>
          </a:xfrm>
          <a:custGeom>
            <a:avLst/>
            <a:gdLst>
              <a:gd name="connsiteX0" fmla="*/ 0 w 2199992"/>
              <a:gd name="connsiteY0" fmla="*/ 552262 h 552262"/>
              <a:gd name="connsiteX1" fmla="*/ 1276538 w 2199992"/>
              <a:gd name="connsiteY1" fmla="*/ 552262 h 552262"/>
              <a:gd name="connsiteX2" fmla="*/ 2199992 w 2199992"/>
              <a:gd name="connsiteY2" fmla="*/ 0 h 552262"/>
            </a:gdLst>
            <a:ahLst/>
            <a:cxnLst>
              <a:cxn ang="0">
                <a:pos x="connsiteX0" y="connsiteY0"/>
              </a:cxn>
              <a:cxn ang="0">
                <a:pos x="connsiteX1" y="connsiteY1"/>
              </a:cxn>
              <a:cxn ang="0">
                <a:pos x="connsiteX2" y="connsiteY2"/>
              </a:cxn>
            </a:cxnLst>
            <a:rect l="l" t="t" r="r" b="b"/>
            <a:pathLst>
              <a:path w="2199992" h="552262">
                <a:moveTo>
                  <a:pt x="0" y="552262"/>
                </a:moveTo>
                <a:lnTo>
                  <a:pt x="1276538" y="552262"/>
                </a:lnTo>
                <a:lnTo>
                  <a:pt x="2199992" y="0"/>
                </a:lnTo>
              </a:path>
            </a:pathLst>
          </a:custGeom>
          <a:noFill/>
          <a:ln w="28575" cap="flat" cmpd="sng" algn="ctr">
            <a:solidFill>
              <a:srgbClr val="59C8D5">
                <a:lumMod val="75000"/>
              </a:srgbClr>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black"/>
              </a:solidFill>
              <a:effectLst/>
              <a:uLnTx/>
              <a:uFillTx/>
              <a:latin typeface="Calibri" panose="020F0502020204030204"/>
            </a:endParaRPr>
          </a:p>
        </p:txBody>
      </p:sp>
      <p:cxnSp>
        <p:nvCxnSpPr>
          <p:cNvPr id="59" name="Straight Connector 58">
            <a:extLst>
              <a:ext uri="{FF2B5EF4-FFF2-40B4-BE49-F238E27FC236}">
                <a16:creationId xmlns:a16="http://schemas.microsoft.com/office/drawing/2014/main" id="{0313C2AC-60A3-4EE9-34E4-242B0454976C}"/>
              </a:ext>
            </a:extLst>
          </p:cNvPr>
          <p:cNvCxnSpPr>
            <a:cxnSpLocks/>
            <a:endCxn id="17" idx="1"/>
          </p:cNvCxnSpPr>
          <p:nvPr/>
        </p:nvCxnSpPr>
        <p:spPr>
          <a:xfrm>
            <a:off x="10060364" y="3535913"/>
            <a:ext cx="1294403" cy="0"/>
          </a:xfrm>
          <a:prstGeom prst="line">
            <a:avLst/>
          </a:prstGeom>
          <a:noFill/>
          <a:ln w="12700" cap="flat" cmpd="sng" algn="ctr">
            <a:solidFill>
              <a:sysClr val="windowText" lastClr="000000">
                <a:lumMod val="65000"/>
                <a:lumOff val="35000"/>
              </a:sysClr>
            </a:solidFill>
            <a:prstDash val="solid"/>
            <a:miter lim="800000"/>
          </a:ln>
          <a:effectLst/>
        </p:spPr>
      </p:cxnSp>
      <p:cxnSp>
        <p:nvCxnSpPr>
          <p:cNvPr id="60" name="Straight Connector 59">
            <a:extLst>
              <a:ext uri="{FF2B5EF4-FFF2-40B4-BE49-F238E27FC236}">
                <a16:creationId xmlns:a16="http://schemas.microsoft.com/office/drawing/2014/main" id="{F92AD099-592D-C21F-770F-192323ACE408}"/>
              </a:ext>
            </a:extLst>
          </p:cNvPr>
          <p:cNvCxnSpPr>
            <a:stCxn id="44" idx="2"/>
            <a:endCxn id="56" idx="0"/>
          </p:cNvCxnSpPr>
          <p:nvPr/>
        </p:nvCxnSpPr>
        <p:spPr>
          <a:xfrm>
            <a:off x="9463226" y="2929322"/>
            <a:ext cx="270416" cy="352130"/>
          </a:xfrm>
          <a:prstGeom prst="line">
            <a:avLst/>
          </a:prstGeom>
          <a:noFill/>
          <a:ln w="28575" cap="flat" cmpd="sng" algn="ctr">
            <a:solidFill>
              <a:srgbClr val="59C8D5">
                <a:lumMod val="75000"/>
              </a:srgbClr>
            </a:solidFill>
            <a:prstDash val="sysDot"/>
            <a:miter lim="800000"/>
          </a:ln>
          <a:effectLst/>
        </p:spPr>
      </p:cxnSp>
      <p:sp>
        <p:nvSpPr>
          <p:cNvPr id="61" name="TextBox 60">
            <a:extLst>
              <a:ext uri="{FF2B5EF4-FFF2-40B4-BE49-F238E27FC236}">
                <a16:creationId xmlns:a16="http://schemas.microsoft.com/office/drawing/2014/main" id="{24C2633E-00F0-D2D8-0C43-4DD17700D371}"/>
              </a:ext>
            </a:extLst>
          </p:cNvPr>
          <p:cNvSpPr txBox="1"/>
          <p:nvPr/>
        </p:nvSpPr>
        <p:spPr>
          <a:xfrm>
            <a:off x="9762954" y="1899231"/>
            <a:ext cx="880369" cy="215444"/>
          </a:xfrm>
          <a:prstGeom prst="rect">
            <a:avLst/>
          </a:prstGeom>
          <a:noFill/>
        </p:spPr>
        <p:txBody>
          <a:bodyPr wrap="none" rtlCol="0">
            <a:spAutoFit/>
          </a:bodyPr>
          <a:lstStyle/>
          <a:p>
            <a:r>
              <a:rPr lang="en-US" sz="800" i="1" dirty="0">
                <a:solidFill>
                  <a:prstClr val="white"/>
                </a:solidFill>
                <a:latin typeface="Calibri" panose="020F0502020204030204"/>
              </a:rPr>
              <a:t>CONTROL PLANE</a:t>
            </a:r>
          </a:p>
        </p:txBody>
      </p:sp>
      <p:sp>
        <p:nvSpPr>
          <p:cNvPr id="62" name="TextBox 61">
            <a:extLst>
              <a:ext uri="{FF2B5EF4-FFF2-40B4-BE49-F238E27FC236}">
                <a16:creationId xmlns:a16="http://schemas.microsoft.com/office/drawing/2014/main" id="{E7B33CA5-0C85-0795-3AD9-3C51241EF234}"/>
              </a:ext>
            </a:extLst>
          </p:cNvPr>
          <p:cNvSpPr txBox="1"/>
          <p:nvPr/>
        </p:nvSpPr>
        <p:spPr>
          <a:xfrm>
            <a:off x="9144375" y="3697440"/>
            <a:ext cx="696024" cy="215444"/>
          </a:xfrm>
          <a:prstGeom prst="rect">
            <a:avLst/>
          </a:prstGeom>
          <a:noFill/>
        </p:spPr>
        <p:txBody>
          <a:bodyPr wrap="none" rtlCol="0">
            <a:spAutoFit/>
          </a:bodyPr>
          <a:lstStyle/>
          <a:p>
            <a:r>
              <a:rPr lang="en-US" sz="800" i="1" dirty="0">
                <a:solidFill>
                  <a:prstClr val="white"/>
                </a:solidFill>
                <a:latin typeface="Calibri" panose="020F0502020204030204"/>
              </a:rPr>
              <a:t>USER PLANE</a:t>
            </a:r>
          </a:p>
        </p:txBody>
      </p:sp>
      <p:sp>
        <p:nvSpPr>
          <p:cNvPr id="63" name="TextBox 62">
            <a:extLst>
              <a:ext uri="{FF2B5EF4-FFF2-40B4-BE49-F238E27FC236}">
                <a16:creationId xmlns:a16="http://schemas.microsoft.com/office/drawing/2014/main" id="{2D03C0E6-6FFB-5EB5-909B-E2A2A435C4B8}"/>
              </a:ext>
            </a:extLst>
          </p:cNvPr>
          <p:cNvSpPr txBox="1"/>
          <p:nvPr/>
        </p:nvSpPr>
        <p:spPr>
          <a:xfrm>
            <a:off x="10857642" y="3393795"/>
            <a:ext cx="301686" cy="215444"/>
          </a:xfrm>
          <a:prstGeom prst="rect">
            <a:avLst/>
          </a:prstGeom>
          <a:noFill/>
        </p:spPr>
        <p:txBody>
          <a:bodyPr wrap="none" rtlCol="0">
            <a:spAutoFit/>
          </a:bodyPr>
          <a:lstStyle/>
          <a:p>
            <a:r>
              <a:rPr lang="en-US" sz="800" i="1" dirty="0">
                <a:solidFill>
                  <a:prstClr val="black">
                    <a:lumMod val="75000"/>
                    <a:lumOff val="25000"/>
                  </a:prstClr>
                </a:solidFill>
                <a:latin typeface="Calibri" panose="020F0502020204030204"/>
              </a:rPr>
              <a:t>N6</a:t>
            </a:r>
          </a:p>
        </p:txBody>
      </p:sp>
      <p:grpSp>
        <p:nvGrpSpPr>
          <p:cNvPr id="64" name="Group 63">
            <a:extLst>
              <a:ext uri="{FF2B5EF4-FFF2-40B4-BE49-F238E27FC236}">
                <a16:creationId xmlns:a16="http://schemas.microsoft.com/office/drawing/2014/main" id="{7058ACE1-58D4-E86C-98EF-1269B156FA8F}"/>
              </a:ext>
            </a:extLst>
          </p:cNvPr>
          <p:cNvGrpSpPr/>
          <p:nvPr/>
        </p:nvGrpSpPr>
        <p:grpSpPr>
          <a:xfrm>
            <a:off x="7376293" y="3709122"/>
            <a:ext cx="332142" cy="246221"/>
            <a:chOff x="3038807" y="3274893"/>
            <a:chExt cx="332142" cy="246221"/>
          </a:xfrm>
        </p:grpSpPr>
        <p:sp>
          <p:nvSpPr>
            <p:cNvPr id="65" name="Rectangle: Rounded Corners 64">
              <a:extLst>
                <a:ext uri="{FF2B5EF4-FFF2-40B4-BE49-F238E27FC236}">
                  <a16:creationId xmlns:a16="http://schemas.microsoft.com/office/drawing/2014/main" id="{6A80FA22-68D1-3F77-1178-B902A7073B2A}"/>
                </a:ext>
              </a:extLst>
            </p:cNvPr>
            <p:cNvSpPr/>
            <p:nvPr/>
          </p:nvSpPr>
          <p:spPr>
            <a:xfrm>
              <a:off x="3061873" y="3308821"/>
              <a:ext cx="286011" cy="204321"/>
            </a:xfrm>
            <a:prstGeom prst="roundRect">
              <a:avLst/>
            </a:prstGeom>
            <a:solidFill>
              <a:srgbClr val="FFDF4F">
                <a:lumMod val="75000"/>
              </a:srgbClr>
            </a:solidFill>
            <a:ln w="12700" cap="flat" cmpd="sng" algn="ctr">
              <a:noFill/>
              <a:prstDash val="solid"/>
              <a:miter lim="800000"/>
            </a:ln>
            <a:effectLst>
              <a:outerShdw blurRad="50800" dist="381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white"/>
                </a:solidFill>
                <a:effectLst/>
                <a:uLnTx/>
                <a:uFillTx/>
                <a:latin typeface="Calibri" panose="020F0502020204030204"/>
              </a:endParaRPr>
            </a:p>
          </p:txBody>
        </p:sp>
        <p:sp>
          <p:nvSpPr>
            <p:cNvPr id="66" name="TextBox 65">
              <a:extLst>
                <a:ext uri="{FF2B5EF4-FFF2-40B4-BE49-F238E27FC236}">
                  <a16:creationId xmlns:a16="http://schemas.microsoft.com/office/drawing/2014/main" id="{56BB4A27-087F-46B5-5AD7-8CC02C79F752}"/>
                </a:ext>
              </a:extLst>
            </p:cNvPr>
            <p:cNvSpPr txBox="1"/>
            <p:nvPr/>
          </p:nvSpPr>
          <p:spPr>
            <a:xfrm>
              <a:off x="3038807" y="3274893"/>
              <a:ext cx="332142" cy="246221"/>
            </a:xfrm>
            <a:prstGeom prst="rect">
              <a:avLst/>
            </a:prstGeom>
            <a:noFill/>
            <a:ln>
              <a:noFill/>
            </a:ln>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prstClr val="black"/>
                  </a:solidFill>
                  <a:effectLst/>
                  <a:uLnTx/>
                  <a:uFillTx/>
                  <a:latin typeface="Calibri" panose="020F0502020204030204"/>
                </a:rPr>
                <a:t>DC</a:t>
              </a:r>
              <a:endParaRPr kumimoji="0" lang="en-US" sz="1050" b="0" i="0" u="none" strike="noStrike" kern="0" cap="none" spc="0" normalizeH="0" baseline="0" noProof="0" dirty="0">
                <a:ln>
                  <a:noFill/>
                </a:ln>
                <a:solidFill>
                  <a:prstClr val="black"/>
                </a:solidFill>
                <a:effectLst/>
                <a:uLnTx/>
                <a:uFillTx/>
                <a:latin typeface="Calibri" panose="020F0502020204030204"/>
              </a:endParaRPr>
            </a:p>
          </p:txBody>
        </p:sp>
      </p:grpSp>
      <p:grpSp>
        <p:nvGrpSpPr>
          <p:cNvPr id="67" name="Group 66">
            <a:extLst>
              <a:ext uri="{FF2B5EF4-FFF2-40B4-BE49-F238E27FC236}">
                <a16:creationId xmlns:a16="http://schemas.microsoft.com/office/drawing/2014/main" id="{6937CBAA-992E-E716-29CB-8BE64A571A56}"/>
              </a:ext>
            </a:extLst>
          </p:cNvPr>
          <p:cNvGrpSpPr/>
          <p:nvPr/>
        </p:nvGrpSpPr>
        <p:grpSpPr>
          <a:xfrm>
            <a:off x="6115139" y="3726982"/>
            <a:ext cx="287258" cy="200055"/>
            <a:chOff x="3033747" y="3263965"/>
            <a:chExt cx="287258" cy="200055"/>
          </a:xfrm>
        </p:grpSpPr>
        <p:sp>
          <p:nvSpPr>
            <p:cNvPr id="68" name="Rectangle: Rounded Corners 67">
              <a:extLst>
                <a:ext uri="{FF2B5EF4-FFF2-40B4-BE49-F238E27FC236}">
                  <a16:creationId xmlns:a16="http://schemas.microsoft.com/office/drawing/2014/main" id="{A5B9589C-435F-94AA-3BA9-31853EC4684F}"/>
                </a:ext>
              </a:extLst>
            </p:cNvPr>
            <p:cNvSpPr/>
            <p:nvPr/>
          </p:nvSpPr>
          <p:spPr>
            <a:xfrm>
              <a:off x="3061873" y="3330943"/>
              <a:ext cx="244453" cy="96877"/>
            </a:xfrm>
            <a:prstGeom prst="roundRect">
              <a:avLst/>
            </a:prstGeom>
            <a:solidFill>
              <a:srgbClr val="FFDF4F">
                <a:lumMod val="75000"/>
              </a:srgbClr>
            </a:solidFill>
            <a:ln w="12700" cap="flat" cmpd="sng" algn="ctr">
              <a:noFill/>
              <a:prstDash val="solid"/>
              <a:miter lim="800000"/>
            </a:ln>
            <a:effectLst>
              <a:outerShdw blurRad="50800" dist="381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dirty="0">
                <a:ln>
                  <a:noFill/>
                </a:ln>
                <a:solidFill>
                  <a:prstClr val="white"/>
                </a:solidFill>
                <a:effectLst/>
                <a:uLnTx/>
                <a:uFillTx/>
                <a:latin typeface="Calibri" panose="020F0502020204030204"/>
              </a:endParaRPr>
            </a:p>
          </p:txBody>
        </p:sp>
        <p:sp>
          <p:nvSpPr>
            <p:cNvPr id="69" name="TextBox 68">
              <a:extLst>
                <a:ext uri="{FF2B5EF4-FFF2-40B4-BE49-F238E27FC236}">
                  <a16:creationId xmlns:a16="http://schemas.microsoft.com/office/drawing/2014/main" id="{F322D73C-4BF7-25CA-C90C-EA3F51CCF8CD}"/>
                </a:ext>
              </a:extLst>
            </p:cNvPr>
            <p:cNvSpPr txBox="1"/>
            <p:nvPr/>
          </p:nvSpPr>
          <p:spPr>
            <a:xfrm>
              <a:off x="3033747" y="3263965"/>
              <a:ext cx="287258" cy="200055"/>
            </a:xfrm>
            <a:prstGeom prst="rect">
              <a:avLst/>
            </a:prstGeom>
            <a:noFill/>
            <a:ln>
              <a:noFill/>
            </a:ln>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prstClr val="black"/>
                  </a:solidFill>
                  <a:effectLst/>
                  <a:uLnTx/>
                  <a:uFillTx/>
                  <a:latin typeface="Calibri" panose="020F0502020204030204"/>
                </a:rPr>
                <a:t>DC</a:t>
              </a:r>
              <a:endParaRPr kumimoji="0" lang="en-US" sz="800" b="0" i="0" u="none" strike="noStrike" kern="0" cap="none" spc="0" normalizeH="0" baseline="0" noProof="0" dirty="0">
                <a:ln>
                  <a:noFill/>
                </a:ln>
                <a:solidFill>
                  <a:prstClr val="black"/>
                </a:solidFill>
                <a:effectLst/>
                <a:uLnTx/>
                <a:uFillTx/>
                <a:latin typeface="Calibri" panose="020F0502020204030204"/>
              </a:endParaRPr>
            </a:p>
          </p:txBody>
        </p:sp>
      </p:grpSp>
      <p:sp>
        <p:nvSpPr>
          <p:cNvPr id="70" name="TextBox 69">
            <a:extLst>
              <a:ext uri="{FF2B5EF4-FFF2-40B4-BE49-F238E27FC236}">
                <a16:creationId xmlns:a16="http://schemas.microsoft.com/office/drawing/2014/main" id="{84AF653F-D6D6-D687-D8E8-8DDD68F34D76}"/>
              </a:ext>
            </a:extLst>
          </p:cNvPr>
          <p:cNvSpPr txBox="1"/>
          <p:nvPr/>
        </p:nvSpPr>
        <p:spPr>
          <a:xfrm rot="19044643">
            <a:off x="7506231" y="3043594"/>
            <a:ext cx="442750" cy="230832"/>
          </a:xfrm>
          <a:prstGeom prst="rect">
            <a:avLst/>
          </a:prstGeom>
          <a:noFill/>
        </p:spPr>
        <p:txBody>
          <a:bodyPr wrap="none" rtlCol="0">
            <a:spAutoFit/>
          </a:bodyPr>
          <a:lstStyle/>
          <a:p>
            <a:r>
              <a:rPr lang="en-US" sz="900" b="1" dirty="0">
                <a:solidFill>
                  <a:srgbClr val="59C8D5">
                    <a:lumMod val="75000"/>
                  </a:srgbClr>
                </a:solidFill>
                <a:latin typeface="Calibri" panose="020F0502020204030204"/>
              </a:rPr>
              <a:t>NAS+</a:t>
            </a:r>
          </a:p>
        </p:txBody>
      </p:sp>
      <p:grpSp>
        <p:nvGrpSpPr>
          <p:cNvPr id="71" name="Group 70">
            <a:extLst>
              <a:ext uri="{FF2B5EF4-FFF2-40B4-BE49-F238E27FC236}">
                <a16:creationId xmlns:a16="http://schemas.microsoft.com/office/drawing/2014/main" id="{C35887BA-F3BD-6977-F523-0BC5B5C780D8}"/>
              </a:ext>
            </a:extLst>
          </p:cNvPr>
          <p:cNvGrpSpPr/>
          <p:nvPr/>
        </p:nvGrpSpPr>
        <p:grpSpPr>
          <a:xfrm>
            <a:off x="9943152" y="2819514"/>
            <a:ext cx="287258" cy="200055"/>
            <a:chOff x="3040469" y="3263965"/>
            <a:chExt cx="287258" cy="200055"/>
          </a:xfrm>
        </p:grpSpPr>
        <p:sp>
          <p:nvSpPr>
            <p:cNvPr id="72" name="Rectangle: Rounded Corners 71">
              <a:extLst>
                <a:ext uri="{FF2B5EF4-FFF2-40B4-BE49-F238E27FC236}">
                  <a16:creationId xmlns:a16="http://schemas.microsoft.com/office/drawing/2014/main" id="{36CBE10E-0319-2E8D-C572-99ECDAC3E0BE}"/>
                </a:ext>
              </a:extLst>
            </p:cNvPr>
            <p:cNvSpPr/>
            <p:nvPr/>
          </p:nvSpPr>
          <p:spPr>
            <a:xfrm>
              <a:off x="3061873" y="3330943"/>
              <a:ext cx="244453" cy="96877"/>
            </a:xfrm>
            <a:prstGeom prst="roundRect">
              <a:avLst/>
            </a:prstGeom>
            <a:solidFill>
              <a:srgbClr val="FFDF4F">
                <a:lumMod val="75000"/>
              </a:srgbClr>
            </a:solidFill>
            <a:ln w="12700" cap="flat" cmpd="sng" algn="ctr">
              <a:noFill/>
              <a:prstDash val="solid"/>
              <a:miter lim="800000"/>
            </a:ln>
            <a:effectLst>
              <a:outerShdw blurRad="50800" dist="381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dirty="0">
                <a:ln>
                  <a:noFill/>
                </a:ln>
                <a:solidFill>
                  <a:prstClr val="white"/>
                </a:solidFill>
                <a:effectLst/>
                <a:uLnTx/>
                <a:uFillTx/>
                <a:latin typeface="Calibri" panose="020F0502020204030204"/>
              </a:endParaRPr>
            </a:p>
          </p:txBody>
        </p:sp>
        <p:sp>
          <p:nvSpPr>
            <p:cNvPr id="73" name="TextBox 72">
              <a:extLst>
                <a:ext uri="{FF2B5EF4-FFF2-40B4-BE49-F238E27FC236}">
                  <a16:creationId xmlns:a16="http://schemas.microsoft.com/office/drawing/2014/main" id="{C46AAA6E-B931-6547-53AA-FA6527BFF27F}"/>
                </a:ext>
              </a:extLst>
            </p:cNvPr>
            <p:cNvSpPr txBox="1"/>
            <p:nvPr/>
          </p:nvSpPr>
          <p:spPr>
            <a:xfrm>
              <a:off x="3040469" y="3263965"/>
              <a:ext cx="287258" cy="200055"/>
            </a:xfrm>
            <a:prstGeom prst="rect">
              <a:avLst/>
            </a:prstGeom>
            <a:noFill/>
            <a:ln>
              <a:noFill/>
            </a:ln>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prstClr val="black"/>
                  </a:solidFill>
                  <a:effectLst/>
                  <a:uLnTx/>
                  <a:uFillTx/>
                  <a:latin typeface="Calibri" panose="020F0502020204030204"/>
                </a:rPr>
                <a:t>DC</a:t>
              </a:r>
              <a:endParaRPr kumimoji="0" lang="en-US" sz="800" b="0" i="0" u="none" strike="noStrike" kern="0" cap="none" spc="0" normalizeH="0" baseline="0" noProof="0" dirty="0">
                <a:ln>
                  <a:noFill/>
                </a:ln>
                <a:solidFill>
                  <a:prstClr val="black"/>
                </a:solidFill>
                <a:effectLst/>
                <a:uLnTx/>
                <a:uFillTx/>
                <a:latin typeface="Calibri" panose="020F0502020204030204"/>
              </a:endParaRPr>
            </a:p>
          </p:txBody>
        </p:sp>
      </p:grpSp>
      <p:sp>
        <p:nvSpPr>
          <p:cNvPr id="74" name="TextBox 73">
            <a:extLst>
              <a:ext uri="{FF2B5EF4-FFF2-40B4-BE49-F238E27FC236}">
                <a16:creationId xmlns:a16="http://schemas.microsoft.com/office/drawing/2014/main" id="{5578148F-B95A-760D-332E-C494D420CCF3}"/>
              </a:ext>
            </a:extLst>
          </p:cNvPr>
          <p:cNvSpPr txBox="1"/>
          <p:nvPr/>
        </p:nvSpPr>
        <p:spPr>
          <a:xfrm>
            <a:off x="10428823" y="2717594"/>
            <a:ext cx="297517" cy="160044"/>
          </a:xfrm>
          <a:prstGeom prst="rect">
            <a:avLst/>
          </a:prstGeom>
          <a:solidFill>
            <a:schemeClr val="accent3">
              <a:lumMod val="50000"/>
            </a:schemeClr>
          </a:solidFill>
        </p:spPr>
        <p:txBody>
          <a:bodyPr wrap="none" lIns="45720" tIns="18288" rIns="45720" bIns="18288" rtlCol="0">
            <a:spAutoFit/>
          </a:bodyPr>
          <a:lstStyle/>
          <a:p>
            <a:r>
              <a:rPr lang="en-US" sz="800" b="1" dirty="0">
                <a:solidFill>
                  <a:schemeClr val="bg1"/>
                </a:solidFill>
              </a:rPr>
              <a:t>DPF</a:t>
            </a:r>
          </a:p>
        </p:txBody>
      </p:sp>
      <p:sp>
        <p:nvSpPr>
          <p:cNvPr id="75" name="TextBox 74">
            <a:extLst>
              <a:ext uri="{FF2B5EF4-FFF2-40B4-BE49-F238E27FC236}">
                <a16:creationId xmlns:a16="http://schemas.microsoft.com/office/drawing/2014/main" id="{EDDE982C-3691-3216-E565-E677141CD650}"/>
              </a:ext>
            </a:extLst>
          </p:cNvPr>
          <p:cNvSpPr txBox="1"/>
          <p:nvPr/>
        </p:nvSpPr>
        <p:spPr>
          <a:xfrm>
            <a:off x="10743494" y="2717594"/>
            <a:ext cx="302327" cy="160044"/>
          </a:xfrm>
          <a:prstGeom prst="rect">
            <a:avLst/>
          </a:prstGeom>
          <a:solidFill>
            <a:schemeClr val="accent3">
              <a:lumMod val="50000"/>
            </a:schemeClr>
          </a:solidFill>
        </p:spPr>
        <p:txBody>
          <a:bodyPr wrap="none" lIns="45720" tIns="18288" rIns="45720" bIns="18288" rtlCol="0">
            <a:spAutoFit/>
          </a:bodyPr>
          <a:lstStyle/>
          <a:p>
            <a:r>
              <a:rPr lang="en-US" sz="800" b="1" dirty="0">
                <a:solidFill>
                  <a:schemeClr val="bg1"/>
                </a:solidFill>
              </a:rPr>
              <a:t>DCF</a:t>
            </a:r>
          </a:p>
        </p:txBody>
      </p:sp>
      <p:sp>
        <p:nvSpPr>
          <p:cNvPr id="76" name="TextBox 75">
            <a:extLst>
              <a:ext uri="{FF2B5EF4-FFF2-40B4-BE49-F238E27FC236}">
                <a16:creationId xmlns:a16="http://schemas.microsoft.com/office/drawing/2014/main" id="{930CE9C4-AF1D-59DE-9092-6E093CC98352}"/>
              </a:ext>
            </a:extLst>
          </p:cNvPr>
          <p:cNvSpPr txBox="1"/>
          <p:nvPr/>
        </p:nvSpPr>
        <p:spPr>
          <a:xfrm>
            <a:off x="10418894" y="2888934"/>
            <a:ext cx="297517" cy="160044"/>
          </a:xfrm>
          <a:prstGeom prst="rect">
            <a:avLst/>
          </a:prstGeom>
          <a:solidFill>
            <a:schemeClr val="accent3">
              <a:lumMod val="50000"/>
            </a:schemeClr>
          </a:solidFill>
        </p:spPr>
        <p:txBody>
          <a:bodyPr wrap="none" lIns="45720" tIns="18288" rIns="45720" bIns="18288" rtlCol="0">
            <a:spAutoFit/>
          </a:bodyPr>
          <a:lstStyle/>
          <a:p>
            <a:r>
              <a:rPr lang="en-US" sz="800" b="1" dirty="0">
                <a:solidFill>
                  <a:schemeClr val="bg1"/>
                </a:solidFill>
              </a:rPr>
              <a:t>DSF</a:t>
            </a:r>
          </a:p>
        </p:txBody>
      </p:sp>
      <p:sp>
        <p:nvSpPr>
          <p:cNvPr id="77" name="TextBox 76">
            <a:extLst>
              <a:ext uri="{FF2B5EF4-FFF2-40B4-BE49-F238E27FC236}">
                <a16:creationId xmlns:a16="http://schemas.microsoft.com/office/drawing/2014/main" id="{FD882F8A-4320-9000-F056-7AAE14D48619}"/>
              </a:ext>
            </a:extLst>
          </p:cNvPr>
          <p:cNvSpPr txBox="1"/>
          <p:nvPr/>
        </p:nvSpPr>
        <p:spPr>
          <a:xfrm>
            <a:off x="10733565" y="2888934"/>
            <a:ext cx="313547" cy="160044"/>
          </a:xfrm>
          <a:prstGeom prst="rect">
            <a:avLst/>
          </a:prstGeom>
          <a:solidFill>
            <a:schemeClr val="accent3">
              <a:lumMod val="50000"/>
            </a:schemeClr>
          </a:solidFill>
        </p:spPr>
        <p:txBody>
          <a:bodyPr wrap="none" lIns="45720" tIns="18288" rIns="45720" bIns="18288" rtlCol="0">
            <a:spAutoFit/>
          </a:bodyPr>
          <a:lstStyle/>
          <a:p>
            <a:r>
              <a:rPr lang="en-US" sz="800" b="1" dirty="0">
                <a:solidFill>
                  <a:schemeClr val="bg1"/>
                </a:solidFill>
              </a:rPr>
              <a:t>DMF</a:t>
            </a:r>
          </a:p>
        </p:txBody>
      </p:sp>
      <p:sp>
        <p:nvSpPr>
          <p:cNvPr id="78" name="TextBox 77">
            <a:extLst>
              <a:ext uri="{FF2B5EF4-FFF2-40B4-BE49-F238E27FC236}">
                <a16:creationId xmlns:a16="http://schemas.microsoft.com/office/drawing/2014/main" id="{5CA4C6A1-12B9-5C2A-A5B8-B8BBF4F19917}"/>
              </a:ext>
            </a:extLst>
          </p:cNvPr>
          <p:cNvSpPr txBox="1"/>
          <p:nvPr/>
        </p:nvSpPr>
        <p:spPr>
          <a:xfrm>
            <a:off x="10353007" y="2980390"/>
            <a:ext cx="803425" cy="338554"/>
          </a:xfrm>
          <a:prstGeom prst="rect">
            <a:avLst/>
          </a:prstGeom>
          <a:noFill/>
        </p:spPr>
        <p:txBody>
          <a:bodyPr wrap="none" rtlCol="0">
            <a:spAutoFit/>
          </a:bodyPr>
          <a:lstStyle/>
          <a:p>
            <a:r>
              <a:rPr lang="en-US" sz="800" dirty="0"/>
              <a:t>Data Service </a:t>
            </a:r>
          </a:p>
          <a:p>
            <a:pPr algn="ctr"/>
            <a:r>
              <a:rPr lang="en-US" sz="800" dirty="0"/>
              <a:t>Function</a:t>
            </a:r>
          </a:p>
        </p:txBody>
      </p:sp>
      <p:cxnSp>
        <p:nvCxnSpPr>
          <p:cNvPr id="79" name="Straight Connector 78">
            <a:extLst>
              <a:ext uri="{FF2B5EF4-FFF2-40B4-BE49-F238E27FC236}">
                <a16:creationId xmlns:a16="http://schemas.microsoft.com/office/drawing/2014/main" id="{DE93BA70-A780-7D4A-5C1E-467646DC1483}"/>
              </a:ext>
            </a:extLst>
          </p:cNvPr>
          <p:cNvCxnSpPr>
            <a:stCxn id="55" idx="1"/>
            <a:endCxn id="10" idx="3"/>
          </p:cNvCxnSpPr>
          <p:nvPr/>
        </p:nvCxnSpPr>
        <p:spPr>
          <a:xfrm flipH="1">
            <a:off x="7706168" y="3423443"/>
            <a:ext cx="1777856" cy="274964"/>
          </a:xfrm>
          <a:prstGeom prst="line">
            <a:avLst/>
          </a:prstGeom>
          <a:ln w="190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180A55A9-DEEB-1956-F05C-DC22BB1AC49D}"/>
              </a:ext>
            </a:extLst>
          </p:cNvPr>
          <p:cNvCxnSpPr>
            <a:cxnSpLocks/>
          </p:cNvCxnSpPr>
          <p:nvPr/>
        </p:nvCxnSpPr>
        <p:spPr>
          <a:xfrm flipH="1">
            <a:off x="6370061" y="3733525"/>
            <a:ext cx="657857" cy="0"/>
          </a:xfrm>
          <a:prstGeom prst="line">
            <a:avLst/>
          </a:prstGeom>
          <a:ln w="190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sp>
        <p:nvSpPr>
          <p:cNvPr id="81" name="Freeform: Shape 80">
            <a:extLst>
              <a:ext uri="{FF2B5EF4-FFF2-40B4-BE49-F238E27FC236}">
                <a16:creationId xmlns:a16="http://schemas.microsoft.com/office/drawing/2014/main" id="{651E0FB6-581A-2086-179A-A24D4AB7B261}"/>
              </a:ext>
            </a:extLst>
          </p:cNvPr>
          <p:cNvSpPr/>
          <p:nvPr/>
        </p:nvSpPr>
        <p:spPr>
          <a:xfrm>
            <a:off x="10064550" y="3169370"/>
            <a:ext cx="381000" cy="180975"/>
          </a:xfrm>
          <a:custGeom>
            <a:avLst/>
            <a:gdLst>
              <a:gd name="connsiteX0" fmla="*/ 0 w 381000"/>
              <a:gd name="connsiteY0" fmla="*/ 180975 h 180975"/>
              <a:gd name="connsiteX1" fmla="*/ 238125 w 381000"/>
              <a:gd name="connsiteY1" fmla="*/ 180975 h 180975"/>
              <a:gd name="connsiteX2" fmla="*/ 381000 w 381000"/>
              <a:gd name="connsiteY2" fmla="*/ 0 h 180975"/>
            </a:gdLst>
            <a:ahLst/>
            <a:cxnLst>
              <a:cxn ang="0">
                <a:pos x="connsiteX0" y="connsiteY0"/>
              </a:cxn>
              <a:cxn ang="0">
                <a:pos x="connsiteX1" y="connsiteY1"/>
              </a:cxn>
              <a:cxn ang="0">
                <a:pos x="connsiteX2" y="connsiteY2"/>
              </a:cxn>
            </a:cxnLst>
            <a:rect l="l" t="t" r="r" b="b"/>
            <a:pathLst>
              <a:path w="381000" h="180975">
                <a:moveTo>
                  <a:pt x="0" y="180975"/>
                </a:moveTo>
                <a:lnTo>
                  <a:pt x="238125" y="180975"/>
                </a:lnTo>
                <a:lnTo>
                  <a:pt x="381000" y="0"/>
                </a:lnTo>
              </a:path>
            </a:pathLst>
          </a:custGeom>
          <a:noFill/>
          <a:ln w="19050">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2" name="Freeform: Shape 81">
            <a:extLst>
              <a:ext uri="{FF2B5EF4-FFF2-40B4-BE49-F238E27FC236}">
                <a16:creationId xmlns:a16="http://schemas.microsoft.com/office/drawing/2014/main" id="{744AA173-B735-F289-FD2F-811591158B53}"/>
              </a:ext>
            </a:extLst>
          </p:cNvPr>
          <p:cNvSpPr/>
          <p:nvPr/>
        </p:nvSpPr>
        <p:spPr>
          <a:xfrm>
            <a:off x="1380345" y="3204382"/>
            <a:ext cx="3649348" cy="1135669"/>
          </a:xfrm>
          <a:custGeom>
            <a:avLst/>
            <a:gdLst>
              <a:gd name="connsiteX0" fmla="*/ 685800 w 4218038"/>
              <a:gd name="connsiteY0" fmla="*/ 0 h 1091381"/>
              <a:gd name="connsiteX1" fmla="*/ 4218038 w 4218038"/>
              <a:gd name="connsiteY1" fmla="*/ 0 h 1091381"/>
              <a:gd name="connsiteX2" fmla="*/ 3539613 w 4218038"/>
              <a:gd name="connsiteY2" fmla="*/ 1091381 h 1091381"/>
              <a:gd name="connsiteX3" fmla="*/ 0 w 4218038"/>
              <a:gd name="connsiteY3" fmla="*/ 1076632 h 1091381"/>
              <a:gd name="connsiteX4" fmla="*/ 685800 w 4218038"/>
              <a:gd name="connsiteY4" fmla="*/ 0 h 1091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8038" h="1091381">
                <a:moveTo>
                  <a:pt x="685800" y="0"/>
                </a:moveTo>
                <a:lnTo>
                  <a:pt x="4218038" y="0"/>
                </a:lnTo>
                <a:lnTo>
                  <a:pt x="3539613" y="1091381"/>
                </a:lnTo>
                <a:lnTo>
                  <a:pt x="0" y="1076632"/>
                </a:lnTo>
                <a:lnTo>
                  <a:pt x="685800" y="0"/>
                </a:lnTo>
                <a:close/>
              </a:path>
            </a:pathLst>
          </a:custGeom>
          <a:solidFill>
            <a:schemeClr val="bg1">
              <a:lumMod val="85000"/>
            </a:schemeClr>
          </a:solidFill>
          <a:ln w="12700" cap="flat" cmpd="sng" algn="ctr">
            <a:solidFill>
              <a:schemeClr val="accent3">
                <a:lumMod val="7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83" name="Freeform: Shape 82">
            <a:extLst>
              <a:ext uri="{FF2B5EF4-FFF2-40B4-BE49-F238E27FC236}">
                <a16:creationId xmlns:a16="http://schemas.microsoft.com/office/drawing/2014/main" id="{3E7CE377-F489-1A30-DE32-35EEAB472045}"/>
              </a:ext>
            </a:extLst>
          </p:cNvPr>
          <p:cNvSpPr/>
          <p:nvPr/>
        </p:nvSpPr>
        <p:spPr>
          <a:xfrm>
            <a:off x="1888486" y="2511930"/>
            <a:ext cx="3649348" cy="1135669"/>
          </a:xfrm>
          <a:custGeom>
            <a:avLst/>
            <a:gdLst>
              <a:gd name="connsiteX0" fmla="*/ 685800 w 4218038"/>
              <a:gd name="connsiteY0" fmla="*/ 0 h 1091381"/>
              <a:gd name="connsiteX1" fmla="*/ 4218038 w 4218038"/>
              <a:gd name="connsiteY1" fmla="*/ 0 h 1091381"/>
              <a:gd name="connsiteX2" fmla="*/ 3539613 w 4218038"/>
              <a:gd name="connsiteY2" fmla="*/ 1091381 h 1091381"/>
              <a:gd name="connsiteX3" fmla="*/ 0 w 4218038"/>
              <a:gd name="connsiteY3" fmla="*/ 1076632 h 1091381"/>
              <a:gd name="connsiteX4" fmla="*/ 685800 w 4218038"/>
              <a:gd name="connsiteY4" fmla="*/ 0 h 1091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8038" h="1091381">
                <a:moveTo>
                  <a:pt x="685800" y="0"/>
                </a:moveTo>
                <a:lnTo>
                  <a:pt x="4218038" y="0"/>
                </a:lnTo>
                <a:lnTo>
                  <a:pt x="3539613" y="1091381"/>
                </a:lnTo>
                <a:lnTo>
                  <a:pt x="0" y="1076632"/>
                </a:lnTo>
                <a:lnTo>
                  <a:pt x="685800" y="0"/>
                </a:lnTo>
                <a:close/>
              </a:path>
            </a:pathLst>
          </a:custGeom>
          <a:solidFill>
            <a:sysClr val="window" lastClr="FFFFFF">
              <a:lumMod val="65000"/>
            </a:sysClr>
          </a:solidFill>
          <a:ln w="12700" cap="flat" cmpd="sng" algn="ctr">
            <a:solidFill>
              <a:sysClr val="windowText" lastClr="000000">
                <a:lumMod val="50000"/>
                <a:lumOff val="50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84" name="Freeform: Shape 83">
            <a:extLst>
              <a:ext uri="{FF2B5EF4-FFF2-40B4-BE49-F238E27FC236}">
                <a16:creationId xmlns:a16="http://schemas.microsoft.com/office/drawing/2014/main" id="{9FDE7B2D-3FD4-5CC0-87C8-8E3B00D8277F}"/>
              </a:ext>
            </a:extLst>
          </p:cNvPr>
          <p:cNvSpPr/>
          <p:nvPr/>
        </p:nvSpPr>
        <p:spPr>
          <a:xfrm>
            <a:off x="1929040" y="1705062"/>
            <a:ext cx="3963222" cy="1091381"/>
          </a:xfrm>
          <a:custGeom>
            <a:avLst/>
            <a:gdLst>
              <a:gd name="connsiteX0" fmla="*/ 685800 w 4218038"/>
              <a:gd name="connsiteY0" fmla="*/ 0 h 1091381"/>
              <a:gd name="connsiteX1" fmla="*/ 4218038 w 4218038"/>
              <a:gd name="connsiteY1" fmla="*/ 0 h 1091381"/>
              <a:gd name="connsiteX2" fmla="*/ 3539613 w 4218038"/>
              <a:gd name="connsiteY2" fmla="*/ 1091381 h 1091381"/>
              <a:gd name="connsiteX3" fmla="*/ 0 w 4218038"/>
              <a:gd name="connsiteY3" fmla="*/ 1076632 h 1091381"/>
              <a:gd name="connsiteX4" fmla="*/ 685800 w 4218038"/>
              <a:gd name="connsiteY4" fmla="*/ 0 h 1091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8038" h="1091381">
                <a:moveTo>
                  <a:pt x="685800" y="0"/>
                </a:moveTo>
                <a:lnTo>
                  <a:pt x="4218038" y="0"/>
                </a:lnTo>
                <a:lnTo>
                  <a:pt x="3539613" y="1091381"/>
                </a:lnTo>
                <a:lnTo>
                  <a:pt x="0" y="1076632"/>
                </a:lnTo>
                <a:lnTo>
                  <a:pt x="685800" y="0"/>
                </a:lnTo>
                <a:close/>
              </a:path>
            </a:pathLst>
          </a:custGeom>
          <a:solidFill>
            <a:sysClr val="windowText" lastClr="000000">
              <a:lumMod val="65000"/>
              <a:lumOff val="35000"/>
            </a:sysClr>
          </a:solidFill>
          <a:ln w="12700" cap="flat" cmpd="sng" algn="ctr">
            <a:solidFill>
              <a:srgbClr val="84D0A2">
                <a:lumMod val="40000"/>
                <a:lumOff val="6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85" name="Rectangle: Rounded Corners 84">
            <a:extLst>
              <a:ext uri="{FF2B5EF4-FFF2-40B4-BE49-F238E27FC236}">
                <a16:creationId xmlns:a16="http://schemas.microsoft.com/office/drawing/2014/main" id="{51AB0EA8-C53F-A1B8-0488-5D363A3E0BE6}"/>
              </a:ext>
            </a:extLst>
          </p:cNvPr>
          <p:cNvSpPr/>
          <p:nvPr/>
        </p:nvSpPr>
        <p:spPr>
          <a:xfrm>
            <a:off x="938355" y="3210620"/>
            <a:ext cx="630523" cy="521178"/>
          </a:xfrm>
          <a:prstGeom prst="roundRect">
            <a:avLst/>
          </a:prstGeom>
          <a:solidFill>
            <a:sysClr val="window" lastClr="FFFFFF"/>
          </a:solidFill>
          <a:ln w="12700" cap="flat" cmpd="sng" algn="ctr">
            <a:solidFill>
              <a:sysClr val="window" lastClr="FFFFFF">
                <a:lumMod val="75000"/>
              </a:sysClr>
            </a:solidFill>
            <a:prstDash val="solid"/>
            <a:miter lim="800000"/>
          </a:ln>
          <a:effectLst>
            <a:outerShdw blurRad="50800" dist="38100" dir="8100000" algn="tr" rotWithShape="0">
              <a:prstClr val="black">
                <a:alpha val="40000"/>
              </a:prstClr>
            </a:outerShdw>
          </a:effectLst>
        </p:spPr>
        <p:txBody>
          <a:bodyPr rtlCol="0" anchor="ctr"/>
          <a:lstStyle/>
          <a:p>
            <a:pPr algn="ctr">
              <a:defRPr/>
            </a:pPr>
            <a:endParaRPr lang="en-US" sz="1400" kern="0" dirty="0">
              <a:solidFill>
                <a:prstClr val="white"/>
              </a:solidFill>
              <a:latin typeface="Calibri" panose="020F0502020204030204"/>
            </a:endParaRPr>
          </a:p>
        </p:txBody>
      </p:sp>
      <p:sp>
        <p:nvSpPr>
          <p:cNvPr id="86" name="TextBox 85">
            <a:extLst>
              <a:ext uri="{FF2B5EF4-FFF2-40B4-BE49-F238E27FC236}">
                <a16:creationId xmlns:a16="http://schemas.microsoft.com/office/drawing/2014/main" id="{0201A81C-2B0F-CEC5-B310-3E040B303345}"/>
              </a:ext>
            </a:extLst>
          </p:cNvPr>
          <p:cNvSpPr txBox="1"/>
          <p:nvPr/>
        </p:nvSpPr>
        <p:spPr>
          <a:xfrm>
            <a:off x="932165" y="3306643"/>
            <a:ext cx="636713" cy="261610"/>
          </a:xfrm>
          <a:prstGeom prst="rect">
            <a:avLst/>
          </a:prstGeom>
          <a:noFill/>
        </p:spPr>
        <p:txBody>
          <a:bodyPr wrap="none" rtlCol="0">
            <a:spAutoFit/>
          </a:bodyPr>
          <a:lstStyle/>
          <a:p>
            <a:r>
              <a:rPr lang="en-US" sz="1050" b="1" dirty="0">
                <a:solidFill>
                  <a:prstClr val="black">
                    <a:lumMod val="65000"/>
                    <a:lumOff val="35000"/>
                  </a:prstClr>
                </a:solidFill>
                <a:latin typeface="Calibri" panose="020F0502020204030204"/>
              </a:rPr>
              <a:t>6G RAN</a:t>
            </a:r>
            <a:endParaRPr lang="en-US" sz="1100" b="1" dirty="0">
              <a:solidFill>
                <a:prstClr val="black">
                  <a:lumMod val="65000"/>
                  <a:lumOff val="35000"/>
                </a:prstClr>
              </a:solidFill>
              <a:latin typeface="Calibri" panose="020F0502020204030204"/>
            </a:endParaRPr>
          </a:p>
        </p:txBody>
      </p:sp>
      <p:pic>
        <p:nvPicPr>
          <p:cNvPr id="87" name="Graphic 86" descr="Smart Phone outline">
            <a:extLst>
              <a:ext uri="{FF2B5EF4-FFF2-40B4-BE49-F238E27FC236}">
                <a16:creationId xmlns:a16="http://schemas.microsoft.com/office/drawing/2014/main" id="{C7078CFF-7139-E733-30A8-854337715C8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3223776"/>
            <a:ext cx="384561" cy="446200"/>
          </a:xfrm>
          <a:prstGeom prst="rect">
            <a:avLst/>
          </a:prstGeom>
        </p:spPr>
      </p:pic>
      <p:grpSp>
        <p:nvGrpSpPr>
          <p:cNvPr id="88" name="Group 87">
            <a:extLst>
              <a:ext uri="{FF2B5EF4-FFF2-40B4-BE49-F238E27FC236}">
                <a16:creationId xmlns:a16="http://schemas.microsoft.com/office/drawing/2014/main" id="{EC2A62F9-BD36-E570-C625-A5EB97A57462}"/>
              </a:ext>
            </a:extLst>
          </p:cNvPr>
          <p:cNvGrpSpPr/>
          <p:nvPr/>
        </p:nvGrpSpPr>
        <p:grpSpPr>
          <a:xfrm>
            <a:off x="5288007" y="3036342"/>
            <a:ext cx="432064" cy="319805"/>
            <a:chOff x="6469908" y="754811"/>
            <a:chExt cx="576340" cy="319805"/>
          </a:xfrm>
          <a:solidFill>
            <a:sysClr val="window" lastClr="FFFFFF"/>
          </a:solidFill>
        </p:grpSpPr>
        <p:sp>
          <p:nvSpPr>
            <p:cNvPr id="89" name="Rectangle: Rounded Corners 88">
              <a:extLst>
                <a:ext uri="{FF2B5EF4-FFF2-40B4-BE49-F238E27FC236}">
                  <a16:creationId xmlns:a16="http://schemas.microsoft.com/office/drawing/2014/main" id="{31E37A3A-6876-5A49-A125-1E024A51555D}"/>
                </a:ext>
              </a:extLst>
            </p:cNvPr>
            <p:cNvSpPr/>
            <p:nvPr/>
          </p:nvSpPr>
          <p:spPr>
            <a:xfrm>
              <a:off x="6469908" y="754811"/>
              <a:ext cx="576340" cy="319805"/>
            </a:xfrm>
            <a:prstGeom prst="roundRect">
              <a:avLst/>
            </a:prstGeom>
            <a:grpFill/>
            <a:ln w="12700" cap="flat" cmpd="sng" algn="ctr">
              <a:solidFill>
                <a:sysClr val="windowText" lastClr="000000"/>
              </a:solidFill>
              <a:prstDash val="solid"/>
              <a:miter lim="800000"/>
            </a:ln>
            <a:effectLst>
              <a:outerShdw blurRad="50800" dist="381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black"/>
                </a:solidFill>
                <a:effectLst/>
                <a:uLnTx/>
                <a:uFillTx/>
                <a:latin typeface="Calibri" panose="020F0502020204030204"/>
              </a:endParaRPr>
            </a:p>
          </p:txBody>
        </p:sp>
        <p:sp>
          <p:nvSpPr>
            <p:cNvPr id="90" name="TextBox 89">
              <a:extLst>
                <a:ext uri="{FF2B5EF4-FFF2-40B4-BE49-F238E27FC236}">
                  <a16:creationId xmlns:a16="http://schemas.microsoft.com/office/drawing/2014/main" id="{84236C2A-409F-A6BA-1B59-AE22D10ABF68}"/>
                </a:ext>
              </a:extLst>
            </p:cNvPr>
            <p:cNvSpPr txBox="1"/>
            <p:nvPr/>
          </p:nvSpPr>
          <p:spPr>
            <a:xfrm>
              <a:off x="6538429" y="770465"/>
              <a:ext cx="336952" cy="261610"/>
            </a:xfrm>
            <a:prstGeom prst="rect">
              <a:avLst/>
            </a:prstGeom>
            <a:grpFill/>
            <a:ln>
              <a:noFill/>
            </a:ln>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a:ln>
                    <a:noFill/>
                  </a:ln>
                  <a:solidFill>
                    <a:prstClr val="black"/>
                  </a:solidFill>
                  <a:effectLst/>
                  <a:uLnTx/>
                  <a:uFillTx/>
                  <a:latin typeface="Calibri" panose="020F0502020204030204"/>
                </a:rPr>
                <a:t>AS</a:t>
              </a:r>
              <a:endParaRPr kumimoji="0" lang="en-US" sz="1100" b="1" i="0" u="none" strike="noStrike" kern="0" cap="none" spc="0" normalizeH="0" baseline="0" noProof="0" dirty="0">
                <a:ln>
                  <a:noFill/>
                </a:ln>
                <a:solidFill>
                  <a:prstClr val="black"/>
                </a:solidFill>
                <a:effectLst/>
                <a:uLnTx/>
                <a:uFillTx/>
                <a:latin typeface="Calibri" panose="020F0502020204030204"/>
              </a:endParaRPr>
            </a:p>
          </p:txBody>
        </p:sp>
      </p:grpSp>
      <p:sp>
        <p:nvSpPr>
          <p:cNvPr id="91" name="TextBox 90">
            <a:extLst>
              <a:ext uri="{FF2B5EF4-FFF2-40B4-BE49-F238E27FC236}">
                <a16:creationId xmlns:a16="http://schemas.microsoft.com/office/drawing/2014/main" id="{270FD05C-AA29-B60B-598A-4C5690402B7D}"/>
              </a:ext>
            </a:extLst>
          </p:cNvPr>
          <p:cNvSpPr txBox="1"/>
          <p:nvPr/>
        </p:nvSpPr>
        <p:spPr>
          <a:xfrm>
            <a:off x="41661" y="3654150"/>
            <a:ext cx="332143" cy="246221"/>
          </a:xfrm>
          <a:prstGeom prst="rect">
            <a:avLst/>
          </a:prstGeom>
          <a:noFill/>
        </p:spPr>
        <p:txBody>
          <a:bodyPr wrap="square" rtlCol="0">
            <a:spAutoFit/>
          </a:bodyPr>
          <a:lstStyle/>
          <a:p>
            <a:pPr algn="ctr"/>
            <a:r>
              <a:rPr lang="en-US" sz="1000" dirty="0">
                <a:solidFill>
                  <a:prstClr val="black"/>
                </a:solidFill>
                <a:latin typeface="Calibri" panose="020F0502020204030204"/>
              </a:rPr>
              <a:t>UE</a:t>
            </a:r>
          </a:p>
        </p:txBody>
      </p:sp>
      <p:grpSp>
        <p:nvGrpSpPr>
          <p:cNvPr id="92" name="Group 91">
            <a:extLst>
              <a:ext uri="{FF2B5EF4-FFF2-40B4-BE49-F238E27FC236}">
                <a16:creationId xmlns:a16="http://schemas.microsoft.com/office/drawing/2014/main" id="{1D845EE9-D06F-C774-E649-7802C2651901}"/>
              </a:ext>
            </a:extLst>
          </p:cNvPr>
          <p:cNvGrpSpPr/>
          <p:nvPr/>
        </p:nvGrpSpPr>
        <p:grpSpPr>
          <a:xfrm>
            <a:off x="4002653" y="1850818"/>
            <a:ext cx="576340" cy="319805"/>
            <a:chOff x="6469908" y="744545"/>
            <a:chExt cx="576340" cy="319805"/>
          </a:xfrm>
        </p:grpSpPr>
        <p:sp>
          <p:nvSpPr>
            <p:cNvPr id="93" name="Rectangle: Rounded Corners 92">
              <a:extLst>
                <a:ext uri="{FF2B5EF4-FFF2-40B4-BE49-F238E27FC236}">
                  <a16:creationId xmlns:a16="http://schemas.microsoft.com/office/drawing/2014/main" id="{F88D54F1-CAA7-32DC-ED56-76EFFF38FDF6}"/>
                </a:ext>
              </a:extLst>
            </p:cNvPr>
            <p:cNvSpPr/>
            <p:nvPr/>
          </p:nvSpPr>
          <p:spPr>
            <a:xfrm>
              <a:off x="6469908" y="744545"/>
              <a:ext cx="576340" cy="319805"/>
            </a:xfrm>
            <a:prstGeom prst="roundRect">
              <a:avLst/>
            </a:prstGeom>
            <a:solidFill>
              <a:srgbClr val="15B0E8">
                <a:lumMod val="75000"/>
              </a:srgbClr>
            </a:solidFill>
            <a:ln w="12700" cap="flat" cmpd="sng" algn="ctr">
              <a:noFill/>
              <a:prstDash val="solid"/>
              <a:miter lim="800000"/>
            </a:ln>
            <a:effectLst>
              <a:outerShdw blurRad="50800" dist="381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white"/>
                </a:solidFill>
                <a:effectLst/>
                <a:uLnTx/>
                <a:uFillTx/>
                <a:latin typeface="Calibri" panose="020F0502020204030204"/>
              </a:endParaRPr>
            </a:p>
          </p:txBody>
        </p:sp>
        <p:sp>
          <p:nvSpPr>
            <p:cNvPr id="94" name="TextBox 93">
              <a:extLst>
                <a:ext uri="{FF2B5EF4-FFF2-40B4-BE49-F238E27FC236}">
                  <a16:creationId xmlns:a16="http://schemas.microsoft.com/office/drawing/2014/main" id="{35F52DA6-80AC-0FC7-1FB4-F7FE00AABAE0}"/>
                </a:ext>
              </a:extLst>
            </p:cNvPr>
            <p:cNvSpPr txBox="1"/>
            <p:nvPr/>
          </p:nvSpPr>
          <p:spPr>
            <a:xfrm>
              <a:off x="6536423" y="777000"/>
              <a:ext cx="421910" cy="2616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a:ln>
                    <a:noFill/>
                  </a:ln>
                  <a:solidFill>
                    <a:prstClr val="white"/>
                  </a:solidFill>
                  <a:effectLst/>
                  <a:uLnTx/>
                  <a:uFillTx/>
                  <a:latin typeface="Calibri" panose="020F0502020204030204"/>
                </a:rPr>
                <a:t>NRF</a:t>
              </a:r>
              <a:endParaRPr kumimoji="0" lang="en-US" sz="1100" b="1" i="0" u="none" strike="noStrike" kern="0" cap="none" spc="0" normalizeH="0" baseline="0" noProof="0" dirty="0">
                <a:ln>
                  <a:noFill/>
                </a:ln>
                <a:solidFill>
                  <a:prstClr val="white"/>
                </a:solidFill>
                <a:effectLst/>
                <a:uLnTx/>
                <a:uFillTx/>
                <a:latin typeface="Calibri" panose="020F0502020204030204"/>
              </a:endParaRPr>
            </a:p>
          </p:txBody>
        </p:sp>
      </p:grpSp>
      <p:grpSp>
        <p:nvGrpSpPr>
          <p:cNvPr id="95" name="Group 94">
            <a:extLst>
              <a:ext uri="{FF2B5EF4-FFF2-40B4-BE49-F238E27FC236}">
                <a16:creationId xmlns:a16="http://schemas.microsoft.com/office/drawing/2014/main" id="{8576E80A-3E0D-EBD4-FBB9-76ACBD6B98E3}"/>
              </a:ext>
            </a:extLst>
          </p:cNvPr>
          <p:cNvGrpSpPr/>
          <p:nvPr/>
        </p:nvGrpSpPr>
        <p:grpSpPr>
          <a:xfrm>
            <a:off x="3343256" y="1853227"/>
            <a:ext cx="576340" cy="319805"/>
            <a:chOff x="7287030" y="746712"/>
            <a:chExt cx="576340" cy="319805"/>
          </a:xfrm>
        </p:grpSpPr>
        <p:sp>
          <p:nvSpPr>
            <p:cNvPr id="96" name="Rectangle: Rounded Corners 95">
              <a:extLst>
                <a:ext uri="{FF2B5EF4-FFF2-40B4-BE49-F238E27FC236}">
                  <a16:creationId xmlns:a16="http://schemas.microsoft.com/office/drawing/2014/main" id="{4B38A38A-A513-B0F7-336E-FA09D41A9625}"/>
                </a:ext>
              </a:extLst>
            </p:cNvPr>
            <p:cNvSpPr/>
            <p:nvPr/>
          </p:nvSpPr>
          <p:spPr>
            <a:xfrm>
              <a:off x="7287030" y="746712"/>
              <a:ext cx="576340" cy="319805"/>
            </a:xfrm>
            <a:prstGeom prst="roundRect">
              <a:avLst/>
            </a:prstGeom>
            <a:solidFill>
              <a:srgbClr val="15B0E8">
                <a:lumMod val="75000"/>
              </a:srgbClr>
            </a:solidFill>
            <a:ln w="12700" cap="flat" cmpd="sng" algn="ctr">
              <a:noFill/>
              <a:prstDash val="solid"/>
              <a:miter lim="800000"/>
            </a:ln>
            <a:effectLst>
              <a:outerShdw blurRad="50800" dist="381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white"/>
                </a:solidFill>
                <a:effectLst/>
                <a:uLnTx/>
                <a:uFillTx/>
                <a:latin typeface="Calibri" panose="020F0502020204030204"/>
              </a:endParaRPr>
            </a:p>
          </p:txBody>
        </p:sp>
        <p:sp>
          <p:nvSpPr>
            <p:cNvPr id="97" name="TextBox 96">
              <a:extLst>
                <a:ext uri="{FF2B5EF4-FFF2-40B4-BE49-F238E27FC236}">
                  <a16:creationId xmlns:a16="http://schemas.microsoft.com/office/drawing/2014/main" id="{3BBEA522-3462-5EBA-10B7-A3CC66254AE3}"/>
                </a:ext>
              </a:extLst>
            </p:cNvPr>
            <p:cNvSpPr txBox="1"/>
            <p:nvPr/>
          </p:nvSpPr>
          <p:spPr>
            <a:xfrm>
              <a:off x="7303726" y="771650"/>
              <a:ext cx="487634" cy="2616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a:ln>
                    <a:noFill/>
                  </a:ln>
                  <a:solidFill>
                    <a:prstClr val="white"/>
                  </a:solidFill>
                  <a:effectLst/>
                  <a:uLnTx/>
                  <a:uFillTx/>
                  <a:latin typeface="Calibri" panose="020F0502020204030204"/>
                </a:rPr>
                <a:t>UDM</a:t>
              </a:r>
              <a:endParaRPr kumimoji="0" lang="en-US" sz="1100" b="1" i="0" u="none" strike="noStrike" kern="0" cap="none" spc="0" normalizeH="0" baseline="0" noProof="0" dirty="0">
                <a:ln>
                  <a:noFill/>
                </a:ln>
                <a:solidFill>
                  <a:prstClr val="white"/>
                </a:solidFill>
                <a:effectLst/>
                <a:uLnTx/>
                <a:uFillTx/>
                <a:latin typeface="Calibri" panose="020F0502020204030204"/>
              </a:endParaRPr>
            </a:p>
          </p:txBody>
        </p:sp>
      </p:grpSp>
      <p:grpSp>
        <p:nvGrpSpPr>
          <p:cNvPr id="98" name="Group 97">
            <a:extLst>
              <a:ext uri="{FF2B5EF4-FFF2-40B4-BE49-F238E27FC236}">
                <a16:creationId xmlns:a16="http://schemas.microsoft.com/office/drawing/2014/main" id="{E86B8C0D-8F76-FE9F-65B9-E6422C8E4352}"/>
              </a:ext>
            </a:extLst>
          </p:cNvPr>
          <p:cNvGrpSpPr/>
          <p:nvPr/>
        </p:nvGrpSpPr>
        <p:grpSpPr>
          <a:xfrm>
            <a:off x="4669554" y="1859554"/>
            <a:ext cx="576340" cy="319805"/>
            <a:chOff x="8083070" y="746673"/>
            <a:chExt cx="576340" cy="319805"/>
          </a:xfrm>
        </p:grpSpPr>
        <p:sp>
          <p:nvSpPr>
            <p:cNvPr id="99" name="Rectangle: Rounded Corners 98">
              <a:extLst>
                <a:ext uri="{FF2B5EF4-FFF2-40B4-BE49-F238E27FC236}">
                  <a16:creationId xmlns:a16="http://schemas.microsoft.com/office/drawing/2014/main" id="{4FF7123E-9D77-5862-7FFD-2B51D19D018A}"/>
                </a:ext>
              </a:extLst>
            </p:cNvPr>
            <p:cNvSpPr/>
            <p:nvPr/>
          </p:nvSpPr>
          <p:spPr>
            <a:xfrm>
              <a:off x="8083070" y="746673"/>
              <a:ext cx="576340" cy="319805"/>
            </a:xfrm>
            <a:prstGeom prst="roundRect">
              <a:avLst/>
            </a:prstGeom>
            <a:solidFill>
              <a:srgbClr val="15B0E8">
                <a:lumMod val="75000"/>
              </a:srgbClr>
            </a:solidFill>
            <a:ln w="12700" cap="flat" cmpd="sng" algn="ctr">
              <a:noFill/>
              <a:prstDash val="solid"/>
              <a:miter lim="800000"/>
            </a:ln>
            <a:effectLst>
              <a:outerShdw blurRad="50800" dist="381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white"/>
                </a:solidFill>
                <a:effectLst/>
                <a:uLnTx/>
                <a:uFillTx/>
                <a:latin typeface="Calibri" panose="020F0502020204030204"/>
              </a:endParaRPr>
            </a:p>
          </p:txBody>
        </p:sp>
        <p:sp>
          <p:nvSpPr>
            <p:cNvPr id="100" name="TextBox 99">
              <a:extLst>
                <a:ext uri="{FF2B5EF4-FFF2-40B4-BE49-F238E27FC236}">
                  <a16:creationId xmlns:a16="http://schemas.microsoft.com/office/drawing/2014/main" id="{4B347D4D-1483-39A8-27E4-5028CCD16B85}"/>
                </a:ext>
              </a:extLst>
            </p:cNvPr>
            <p:cNvSpPr txBox="1"/>
            <p:nvPr/>
          </p:nvSpPr>
          <p:spPr>
            <a:xfrm>
              <a:off x="8174728" y="765599"/>
              <a:ext cx="410690" cy="2616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a:ln>
                    <a:noFill/>
                  </a:ln>
                  <a:solidFill>
                    <a:prstClr val="white"/>
                  </a:solidFill>
                  <a:effectLst/>
                  <a:uLnTx/>
                  <a:uFillTx/>
                  <a:latin typeface="Calibri" panose="020F0502020204030204"/>
                </a:rPr>
                <a:t>NEF</a:t>
              </a:r>
              <a:endParaRPr kumimoji="0" lang="en-US" sz="1100" b="1" i="0" u="none" strike="noStrike" kern="0" cap="none" spc="0" normalizeH="0" baseline="0" noProof="0" dirty="0">
                <a:ln>
                  <a:noFill/>
                </a:ln>
                <a:solidFill>
                  <a:prstClr val="white"/>
                </a:solidFill>
                <a:effectLst/>
                <a:uLnTx/>
                <a:uFillTx/>
                <a:latin typeface="Calibri" panose="020F0502020204030204"/>
              </a:endParaRPr>
            </a:p>
          </p:txBody>
        </p:sp>
      </p:grpSp>
      <p:grpSp>
        <p:nvGrpSpPr>
          <p:cNvPr id="101" name="Group 100">
            <a:extLst>
              <a:ext uri="{FF2B5EF4-FFF2-40B4-BE49-F238E27FC236}">
                <a16:creationId xmlns:a16="http://schemas.microsoft.com/office/drawing/2014/main" id="{B989D025-B43C-43B2-6106-014606EC4219}"/>
              </a:ext>
            </a:extLst>
          </p:cNvPr>
          <p:cNvGrpSpPr/>
          <p:nvPr/>
        </p:nvGrpSpPr>
        <p:grpSpPr>
          <a:xfrm>
            <a:off x="2675474" y="2393570"/>
            <a:ext cx="424523" cy="310122"/>
            <a:chOff x="5371212" y="5646620"/>
            <a:chExt cx="424523" cy="310122"/>
          </a:xfrm>
        </p:grpSpPr>
        <p:sp>
          <p:nvSpPr>
            <p:cNvPr id="102" name="Rectangle: Rounded Corners 101">
              <a:extLst>
                <a:ext uri="{FF2B5EF4-FFF2-40B4-BE49-F238E27FC236}">
                  <a16:creationId xmlns:a16="http://schemas.microsoft.com/office/drawing/2014/main" id="{2CE41005-FBB7-86B5-FD6B-9B97ABBA2066}"/>
                </a:ext>
              </a:extLst>
            </p:cNvPr>
            <p:cNvSpPr/>
            <p:nvPr/>
          </p:nvSpPr>
          <p:spPr>
            <a:xfrm>
              <a:off x="5383443" y="5646620"/>
              <a:ext cx="412292" cy="310122"/>
            </a:xfrm>
            <a:prstGeom prst="roundRect">
              <a:avLst/>
            </a:prstGeom>
            <a:solidFill>
              <a:srgbClr val="15B0E8">
                <a:lumMod val="75000"/>
              </a:srgbClr>
            </a:solidFill>
            <a:ln w="12700" cap="flat" cmpd="sng" algn="ctr">
              <a:noFill/>
              <a:prstDash val="solid"/>
              <a:miter lim="800000"/>
            </a:ln>
            <a:effectLst>
              <a:outerShdw blurRad="50800" dist="38100" dir="8100000" algn="tr" rotWithShape="0">
                <a:prstClr val="black">
                  <a:alpha val="40000"/>
                </a:prstClr>
              </a:outerShdw>
            </a:effectLst>
          </p:spPr>
          <p:txBody>
            <a:bodyPr rtlCol="0" anchor="ctr"/>
            <a:lstStyle/>
            <a:p>
              <a:pPr algn="ctr">
                <a:defRPr/>
              </a:pPr>
              <a:endParaRPr lang="en-US" sz="1400" kern="0" dirty="0">
                <a:solidFill>
                  <a:prstClr val="white"/>
                </a:solidFill>
                <a:latin typeface="Calibri" panose="020F0502020204030204"/>
              </a:endParaRPr>
            </a:p>
          </p:txBody>
        </p:sp>
        <p:sp>
          <p:nvSpPr>
            <p:cNvPr id="103" name="TextBox 102">
              <a:extLst>
                <a:ext uri="{FF2B5EF4-FFF2-40B4-BE49-F238E27FC236}">
                  <a16:creationId xmlns:a16="http://schemas.microsoft.com/office/drawing/2014/main" id="{9B7C026D-462A-7611-23BD-FFA9C604BFC0}"/>
                </a:ext>
              </a:extLst>
            </p:cNvPr>
            <p:cNvSpPr txBox="1"/>
            <p:nvPr/>
          </p:nvSpPr>
          <p:spPr>
            <a:xfrm>
              <a:off x="5371212" y="5656557"/>
              <a:ext cx="412292" cy="261610"/>
            </a:xfrm>
            <a:prstGeom prst="rect">
              <a:avLst/>
            </a:prstGeom>
            <a:noFill/>
          </p:spPr>
          <p:txBody>
            <a:bodyPr wrap="square" rtlCol="0">
              <a:spAutoFit/>
            </a:bodyPr>
            <a:lstStyle/>
            <a:p>
              <a:pPr>
                <a:defRPr/>
              </a:pPr>
              <a:r>
                <a:rPr lang="en-US" sz="1050" b="1" kern="0" dirty="0">
                  <a:solidFill>
                    <a:prstClr val="white"/>
                  </a:solidFill>
                  <a:latin typeface="Calibri" panose="020F0502020204030204"/>
                </a:rPr>
                <a:t>AM</a:t>
              </a:r>
              <a:endParaRPr lang="en-US" sz="1100" b="1" kern="0" dirty="0">
                <a:solidFill>
                  <a:prstClr val="white"/>
                </a:solidFill>
                <a:latin typeface="Calibri" panose="020F0502020204030204"/>
              </a:endParaRPr>
            </a:p>
          </p:txBody>
        </p:sp>
      </p:grpSp>
      <p:grpSp>
        <p:nvGrpSpPr>
          <p:cNvPr id="104" name="Group 103">
            <a:extLst>
              <a:ext uri="{FF2B5EF4-FFF2-40B4-BE49-F238E27FC236}">
                <a16:creationId xmlns:a16="http://schemas.microsoft.com/office/drawing/2014/main" id="{FD74FCF8-AD44-827D-2B3E-5FEDFF515433}"/>
              </a:ext>
            </a:extLst>
          </p:cNvPr>
          <p:cNvGrpSpPr/>
          <p:nvPr/>
        </p:nvGrpSpPr>
        <p:grpSpPr>
          <a:xfrm>
            <a:off x="2663648" y="1854218"/>
            <a:ext cx="576340" cy="319805"/>
            <a:chOff x="6239372" y="1340673"/>
            <a:chExt cx="576340" cy="319805"/>
          </a:xfrm>
          <a:solidFill>
            <a:srgbClr val="15B0E8">
              <a:lumMod val="75000"/>
            </a:srgbClr>
          </a:solidFill>
        </p:grpSpPr>
        <p:sp>
          <p:nvSpPr>
            <p:cNvPr id="105" name="Rectangle: Rounded Corners 104">
              <a:extLst>
                <a:ext uri="{FF2B5EF4-FFF2-40B4-BE49-F238E27FC236}">
                  <a16:creationId xmlns:a16="http://schemas.microsoft.com/office/drawing/2014/main" id="{6F6DEA0A-098C-755A-32E8-5BD304D6076C}"/>
                </a:ext>
              </a:extLst>
            </p:cNvPr>
            <p:cNvSpPr/>
            <p:nvPr/>
          </p:nvSpPr>
          <p:spPr>
            <a:xfrm>
              <a:off x="6239372" y="1340673"/>
              <a:ext cx="576340" cy="319805"/>
            </a:xfrm>
            <a:prstGeom prst="roundRect">
              <a:avLst/>
            </a:prstGeom>
            <a:grpFill/>
            <a:ln w="12700" cap="flat" cmpd="sng" algn="ctr">
              <a:noFill/>
              <a:prstDash val="solid"/>
              <a:miter lim="800000"/>
            </a:ln>
            <a:effectLst>
              <a:outerShdw blurRad="50800" dist="38100" dir="8100000" algn="tr" rotWithShape="0">
                <a:prstClr val="black">
                  <a:alpha val="40000"/>
                </a:prstClr>
              </a:outerShdw>
            </a:effectLst>
          </p:spPr>
          <p:txBody>
            <a:bodyPr rtlCol="0" anchor="ctr"/>
            <a:lstStyle/>
            <a:p>
              <a:pPr algn="ctr">
                <a:defRPr/>
              </a:pPr>
              <a:endParaRPr lang="en-US" sz="1400" kern="0" dirty="0">
                <a:solidFill>
                  <a:prstClr val="white"/>
                </a:solidFill>
                <a:latin typeface="Calibri" panose="020F0502020204030204"/>
              </a:endParaRPr>
            </a:p>
          </p:txBody>
        </p:sp>
        <p:sp>
          <p:nvSpPr>
            <p:cNvPr id="106" name="TextBox 105">
              <a:extLst>
                <a:ext uri="{FF2B5EF4-FFF2-40B4-BE49-F238E27FC236}">
                  <a16:creationId xmlns:a16="http://schemas.microsoft.com/office/drawing/2014/main" id="{EE4ECDD1-14BD-3332-3797-5204C6C12A53}"/>
                </a:ext>
              </a:extLst>
            </p:cNvPr>
            <p:cNvSpPr txBox="1"/>
            <p:nvPr/>
          </p:nvSpPr>
          <p:spPr>
            <a:xfrm>
              <a:off x="6309938" y="1369728"/>
              <a:ext cx="399468" cy="261610"/>
            </a:xfrm>
            <a:prstGeom prst="rect">
              <a:avLst/>
            </a:prstGeom>
            <a:grpFill/>
          </p:spPr>
          <p:txBody>
            <a:bodyPr wrap="none" rtlCol="0">
              <a:spAutoFit/>
            </a:bodyPr>
            <a:lstStyle/>
            <a:p>
              <a:pPr>
                <a:defRPr/>
              </a:pPr>
              <a:r>
                <a:rPr lang="en-US" sz="1050" b="1" kern="0" dirty="0">
                  <a:solidFill>
                    <a:prstClr val="white"/>
                  </a:solidFill>
                  <a:latin typeface="Calibri" panose="020F0502020204030204"/>
                </a:rPr>
                <a:t>PCF</a:t>
              </a:r>
              <a:endParaRPr lang="en-US" sz="1100" b="1" kern="0" dirty="0">
                <a:solidFill>
                  <a:prstClr val="white"/>
                </a:solidFill>
                <a:latin typeface="Calibri" panose="020F0502020204030204"/>
              </a:endParaRPr>
            </a:p>
          </p:txBody>
        </p:sp>
      </p:grpSp>
      <p:cxnSp>
        <p:nvCxnSpPr>
          <p:cNvPr id="107" name="Straight Connector 106">
            <a:extLst>
              <a:ext uri="{FF2B5EF4-FFF2-40B4-BE49-F238E27FC236}">
                <a16:creationId xmlns:a16="http://schemas.microsoft.com/office/drawing/2014/main" id="{AA221531-8BC3-ED2E-B0BC-CAEB929EE059}"/>
              </a:ext>
            </a:extLst>
          </p:cNvPr>
          <p:cNvCxnSpPr>
            <a:cxnSpLocks/>
          </p:cNvCxnSpPr>
          <p:nvPr/>
        </p:nvCxnSpPr>
        <p:spPr>
          <a:xfrm>
            <a:off x="2308250" y="2278548"/>
            <a:ext cx="2880294" cy="0"/>
          </a:xfrm>
          <a:prstGeom prst="line">
            <a:avLst/>
          </a:prstGeom>
          <a:noFill/>
          <a:ln w="12700" cap="flat" cmpd="sng" algn="ctr">
            <a:solidFill>
              <a:sysClr val="window" lastClr="FFFFFF">
                <a:lumMod val="65000"/>
              </a:sysClr>
            </a:solidFill>
            <a:prstDash val="solid"/>
            <a:miter lim="800000"/>
          </a:ln>
          <a:effectLst/>
        </p:spPr>
      </p:cxnSp>
      <p:cxnSp>
        <p:nvCxnSpPr>
          <p:cNvPr id="108" name="Straight Connector 107">
            <a:extLst>
              <a:ext uri="{FF2B5EF4-FFF2-40B4-BE49-F238E27FC236}">
                <a16:creationId xmlns:a16="http://schemas.microsoft.com/office/drawing/2014/main" id="{9804B227-6013-7244-3133-D00648494F6C}"/>
              </a:ext>
            </a:extLst>
          </p:cNvPr>
          <p:cNvCxnSpPr/>
          <p:nvPr/>
        </p:nvCxnSpPr>
        <p:spPr>
          <a:xfrm>
            <a:off x="2967043" y="2177756"/>
            <a:ext cx="0" cy="98625"/>
          </a:xfrm>
          <a:prstGeom prst="line">
            <a:avLst/>
          </a:prstGeom>
          <a:noFill/>
          <a:ln w="12700" cap="flat" cmpd="sng" algn="ctr">
            <a:solidFill>
              <a:sysClr val="window" lastClr="FFFFFF">
                <a:lumMod val="65000"/>
              </a:sysClr>
            </a:solidFill>
            <a:prstDash val="solid"/>
            <a:miter lim="800000"/>
          </a:ln>
          <a:effectLst/>
        </p:spPr>
      </p:cxnSp>
      <p:cxnSp>
        <p:nvCxnSpPr>
          <p:cNvPr id="109" name="Straight Connector 108">
            <a:extLst>
              <a:ext uri="{FF2B5EF4-FFF2-40B4-BE49-F238E27FC236}">
                <a16:creationId xmlns:a16="http://schemas.microsoft.com/office/drawing/2014/main" id="{E11E2B2E-E72E-9288-3BFB-C63B2C9F2182}"/>
              </a:ext>
            </a:extLst>
          </p:cNvPr>
          <p:cNvCxnSpPr/>
          <p:nvPr/>
        </p:nvCxnSpPr>
        <p:spPr>
          <a:xfrm>
            <a:off x="3628297" y="2190733"/>
            <a:ext cx="0" cy="98625"/>
          </a:xfrm>
          <a:prstGeom prst="line">
            <a:avLst/>
          </a:prstGeom>
          <a:noFill/>
          <a:ln w="12700" cap="flat" cmpd="sng" algn="ctr">
            <a:solidFill>
              <a:sysClr val="window" lastClr="FFFFFF">
                <a:lumMod val="65000"/>
              </a:sysClr>
            </a:solidFill>
            <a:prstDash val="solid"/>
            <a:miter lim="800000"/>
          </a:ln>
          <a:effectLst/>
        </p:spPr>
      </p:cxnSp>
      <p:cxnSp>
        <p:nvCxnSpPr>
          <p:cNvPr id="110" name="Straight Connector 109">
            <a:extLst>
              <a:ext uri="{FF2B5EF4-FFF2-40B4-BE49-F238E27FC236}">
                <a16:creationId xmlns:a16="http://schemas.microsoft.com/office/drawing/2014/main" id="{3F84C0A4-7E12-AE74-6B06-EF8FC5E4EF15}"/>
              </a:ext>
            </a:extLst>
          </p:cNvPr>
          <p:cNvCxnSpPr/>
          <p:nvPr/>
        </p:nvCxnSpPr>
        <p:spPr>
          <a:xfrm>
            <a:off x="4964933" y="2187818"/>
            <a:ext cx="0" cy="98625"/>
          </a:xfrm>
          <a:prstGeom prst="line">
            <a:avLst/>
          </a:prstGeom>
          <a:noFill/>
          <a:ln w="12700" cap="flat" cmpd="sng" algn="ctr">
            <a:solidFill>
              <a:sysClr val="window" lastClr="FFFFFF">
                <a:lumMod val="65000"/>
              </a:sysClr>
            </a:solidFill>
            <a:prstDash val="solid"/>
            <a:miter lim="800000"/>
          </a:ln>
          <a:effectLst/>
        </p:spPr>
      </p:cxnSp>
      <p:cxnSp>
        <p:nvCxnSpPr>
          <p:cNvPr id="111" name="Straight Connector 110">
            <a:extLst>
              <a:ext uri="{FF2B5EF4-FFF2-40B4-BE49-F238E27FC236}">
                <a16:creationId xmlns:a16="http://schemas.microsoft.com/office/drawing/2014/main" id="{49967401-6103-6148-9776-59BA71E3C06D}"/>
              </a:ext>
            </a:extLst>
          </p:cNvPr>
          <p:cNvCxnSpPr/>
          <p:nvPr/>
        </p:nvCxnSpPr>
        <p:spPr>
          <a:xfrm>
            <a:off x="2910210" y="2282425"/>
            <a:ext cx="0" cy="98625"/>
          </a:xfrm>
          <a:prstGeom prst="line">
            <a:avLst/>
          </a:prstGeom>
          <a:noFill/>
          <a:ln w="12700" cap="flat" cmpd="sng" algn="ctr">
            <a:solidFill>
              <a:sysClr val="window" lastClr="FFFFFF">
                <a:lumMod val="65000"/>
              </a:sysClr>
            </a:solidFill>
            <a:prstDash val="solid"/>
            <a:miter lim="800000"/>
          </a:ln>
          <a:effectLst/>
        </p:spPr>
      </p:cxnSp>
      <p:cxnSp>
        <p:nvCxnSpPr>
          <p:cNvPr id="112" name="Straight Connector 111">
            <a:extLst>
              <a:ext uri="{FF2B5EF4-FFF2-40B4-BE49-F238E27FC236}">
                <a16:creationId xmlns:a16="http://schemas.microsoft.com/office/drawing/2014/main" id="{6397A71D-1ADB-3051-FF4F-D9CCE805F9F5}"/>
              </a:ext>
            </a:extLst>
          </p:cNvPr>
          <p:cNvCxnSpPr/>
          <p:nvPr/>
        </p:nvCxnSpPr>
        <p:spPr>
          <a:xfrm>
            <a:off x="3964665" y="2286383"/>
            <a:ext cx="0" cy="98625"/>
          </a:xfrm>
          <a:prstGeom prst="line">
            <a:avLst/>
          </a:prstGeom>
          <a:noFill/>
          <a:ln w="12700" cap="flat" cmpd="sng" algn="ctr">
            <a:solidFill>
              <a:sysClr val="window" lastClr="FFFFFF">
                <a:lumMod val="65000"/>
              </a:sysClr>
            </a:solidFill>
            <a:prstDash val="solid"/>
            <a:miter lim="800000"/>
          </a:ln>
          <a:effectLst/>
        </p:spPr>
      </p:cxnSp>
      <p:sp>
        <p:nvSpPr>
          <p:cNvPr id="113" name="Rectangle: Rounded Corners 112">
            <a:extLst>
              <a:ext uri="{FF2B5EF4-FFF2-40B4-BE49-F238E27FC236}">
                <a16:creationId xmlns:a16="http://schemas.microsoft.com/office/drawing/2014/main" id="{DDEF0417-158E-BF58-3D69-FDFEEEB80E1A}"/>
              </a:ext>
            </a:extLst>
          </p:cNvPr>
          <p:cNvSpPr/>
          <p:nvPr/>
        </p:nvSpPr>
        <p:spPr>
          <a:xfrm>
            <a:off x="2197640" y="2385904"/>
            <a:ext cx="412292" cy="310122"/>
          </a:xfrm>
          <a:prstGeom prst="roundRect">
            <a:avLst/>
          </a:prstGeom>
          <a:solidFill>
            <a:srgbClr val="15B0E8">
              <a:lumMod val="75000"/>
            </a:srgbClr>
          </a:solidFill>
          <a:ln w="12700" cap="flat" cmpd="sng" algn="ctr">
            <a:noFill/>
            <a:prstDash val="solid"/>
            <a:miter lim="800000"/>
          </a:ln>
          <a:effectLst>
            <a:outerShdw blurRad="50800" dist="381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white"/>
              </a:solidFill>
              <a:effectLst/>
              <a:uLnTx/>
              <a:uFillTx/>
              <a:latin typeface="Calibri" panose="020F0502020204030204"/>
            </a:endParaRPr>
          </a:p>
        </p:txBody>
      </p:sp>
      <p:sp>
        <p:nvSpPr>
          <p:cNvPr id="114" name="TextBox 113">
            <a:extLst>
              <a:ext uri="{FF2B5EF4-FFF2-40B4-BE49-F238E27FC236}">
                <a16:creationId xmlns:a16="http://schemas.microsoft.com/office/drawing/2014/main" id="{942778A3-1891-DA50-2E72-BA9F2C18D7D2}"/>
              </a:ext>
            </a:extLst>
          </p:cNvPr>
          <p:cNvSpPr txBox="1"/>
          <p:nvPr/>
        </p:nvSpPr>
        <p:spPr>
          <a:xfrm>
            <a:off x="2208809" y="2397919"/>
            <a:ext cx="412292" cy="261610"/>
          </a:xfrm>
          <a:prstGeom prst="rect">
            <a:avLst/>
          </a:prstGeom>
          <a:noFill/>
        </p:spPr>
        <p:txBody>
          <a:bodyPr wrap="square" rtlCol="0">
            <a:spAutoFit/>
          </a:bodyPr>
          <a:lstStyle/>
          <a:p>
            <a:r>
              <a:rPr lang="en-US" sz="1050" b="1" dirty="0">
                <a:solidFill>
                  <a:prstClr val="white"/>
                </a:solidFill>
                <a:latin typeface="Calibri" panose="020F0502020204030204"/>
              </a:rPr>
              <a:t>CM</a:t>
            </a:r>
            <a:endParaRPr lang="en-US" sz="1100" b="1" dirty="0">
              <a:solidFill>
                <a:prstClr val="white"/>
              </a:solidFill>
              <a:latin typeface="Calibri" panose="020F0502020204030204"/>
            </a:endParaRPr>
          </a:p>
        </p:txBody>
      </p:sp>
      <p:grpSp>
        <p:nvGrpSpPr>
          <p:cNvPr id="115" name="Group 114">
            <a:extLst>
              <a:ext uri="{FF2B5EF4-FFF2-40B4-BE49-F238E27FC236}">
                <a16:creationId xmlns:a16="http://schemas.microsoft.com/office/drawing/2014/main" id="{273A32BD-660C-E5F4-4280-BD184FE6A7F1}"/>
              </a:ext>
            </a:extLst>
          </p:cNvPr>
          <p:cNvGrpSpPr/>
          <p:nvPr/>
        </p:nvGrpSpPr>
        <p:grpSpPr>
          <a:xfrm>
            <a:off x="3190320" y="2392002"/>
            <a:ext cx="420232" cy="310122"/>
            <a:chOff x="5383443" y="5646620"/>
            <a:chExt cx="420232" cy="310122"/>
          </a:xfrm>
        </p:grpSpPr>
        <p:sp>
          <p:nvSpPr>
            <p:cNvPr id="116" name="Rectangle: Rounded Corners 115">
              <a:extLst>
                <a:ext uri="{FF2B5EF4-FFF2-40B4-BE49-F238E27FC236}">
                  <a16:creationId xmlns:a16="http://schemas.microsoft.com/office/drawing/2014/main" id="{27B7BD77-82C6-C625-BE36-42199659BBD1}"/>
                </a:ext>
              </a:extLst>
            </p:cNvPr>
            <p:cNvSpPr/>
            <p:nvPr/>
          </p:nvSpPr>
          <p:spPr>
            <a:xfrm>
              <a:off x="5383443" y="5646620"/>
              <a:ext cx="412292" cy="310122"/>
            </a:xfrm>
            <a:prstGeom prst="roundRect">
              <a:avLst/>
            </a:prstGeom>
            <a:solidFill>
              <a:srgbClr val="15B0E8">
                <a:lumMod val="75000"/>
              </a:srgbClr>
            </a:solidFill>
            <a:ln w="12700" cap="flat" cmpd="sng" algn="ctr">
              <a:noFill/>
              <a:prstDash val="solid"/>
              <a:miter lim="800000"/>
            </a:ln>
            <a:effectLst>
              <a:outerShdw blurRad="50800" dist="38100" dir="8100000" algn="tr" rotWithShape="0">
                <a:prstClr val="black">
                  <a:alpha val="40000"/>
                </a:prstClr>
              </a:outerShdw>
            </a:effectLst>
          </p:spPr>
          <p:txBody>
            <a:bodyPr rtlCol="0" anchor="ctr"/>
            <a:lstStyle/>
            <a:p>
              <a:pPr algn="ctr">
                <a:defRPr/>
              </a:pPr>
              <a:endParaRPr lang="en-US" sz="1400" kern="0" dirty="0">
                <a:solidFill>
                  <a:prstClr val="white"/>
                </a:solidFill>
                <a:latin typeface="Calibri" panose="020F0502020204030204"/>
              </a:endParaRPr>
            </a:p>
          </p:txBody>
        </p:sp>
        <p:sp>
          <p:nvSpPr>
            <p:cNvPr id="117" name="TextBox 116">
              <a:extLst>
                <a:ext uri="{FF2B5EF4-FFF2-40B4-BE49-F238E27FC236}">
                  <a16:creationId xmlns:a16="http://schemas.microsoft.com/office/drawing/2014/main" id="{14349CAF-8025-FC62-3B3D-B491C940A6CC}"/>
                </a:ext>
              </a:extLst>
            </p:cNvPr>
            <p:cNvSpPr txBox="1"/>
            <p:nvPr/>
          </p:nvSpPr>
          <p:spPr>
            <a:xfrm>
              <a:off x="5391383" y="5657721"/>
              <a:ext cx="412292" cy="261610"/>
            </a:xfrm>
            <a:prstGeom prst="rect">
              <a:avLst/>
            </a:prstGeom>
            <a:noFill/>
          </p:spPr>
          <p:txBody>
            <a:bodyPr wrap="square" rtlCol="0">
              <a:spAutoFit/>
            </a:bodyPr>
            <a:lstStyle/>
            <a:p>
              <a:pPr>
                <a:defRPr/>
              </a:pPr>
              <a:r>
                <a:rPr lang="en-US" sz="1050" b="1" kern="0" dirty="0">
                  <a:solidFill>
                    <a:prstClr val="white"/>
                  </a:solidFill>
                  <a:latin typeface="Calibri" panose="020F0502020204030204"/>
                </a:rPr>
                <a:t>SM</a:t>
              </a:r>
              <a:endParaRPr lang="en-US" sz="1100" b="1" kern="0" dirty="0">
                <a:solidFill>
                  <a:prstClr val="white"/>
                </a:solidFill>
                <a:latin typeface="Calibri" panose="020F0502020204030204"/>
              </a:endParaRPr>
            </a:p>
          </p:txBody>
        </p:sp>
      </p:grpSp>
      <p:cxnSp>
        <p:nvCxnSpPr>
          <p:cNvPr id="118" name="Straight Connector 117">
            <a:extLst>
              <a:ext uri="{FF2B5EF4-FFF2-40B4-BE49-F238E27FC236}">
                <a16:creationId xmlns:a16="http://schemas.microsoft.com/office/drawing/2014/main" id="{12833C09-7373-8C97-8704-C6D6D16BCD6C}"/>
              </a:ext>
            </a:extLst>
          </p:cNvPr>
          <p:cNvCxnSpPr/>
          <p:nvPr/>
        </p:nvCxnSpPr>
        <p:spPr>
          <a:xfrm>
            <a:off x="4290543" y="2175151"/>
            <a:ext cx="0" cy="98625"/>
          </a:xfrm>
          <a:prstGeom prst="line">
            <a:avLst/>
          </a:prstGeom>
          <a:noFill/>
          <a:ln w="12700" cap="flat" cmpd="sng" algn="ctr">
            <a:solidFill>
              <a:sysClr val="window" lastClr="FFFFFF">
                <a:lumMod val="65000"/>
              </a:sysClr>
            </a:solidFill>
            <a:prstDash val="solid"/>
            <a:miter lim="800000"/>
          </a:ln>
          <a:effectLst/>
        </p:spPr>
      </p:cxnSp>
      <p:grpSp>
        <p:nvGrpSpPr>
          <p:cNvPr id="119" name="Group 118">
            <a:extLst>
              <a:ext uri="{FF2B5EF4-FFF2-40B4-BE49-F238E27FC236}">
                <a16:creationId xmlns:a16="http://schemas.microsoft.com/office/drawing/2014/main" id="{D5DBB6B1-81D7-F7B5-1368-6E87BD028C0F}"/>
              </a:ext>
            </a:extLst>
          </p:cNvPr>
          <p:cNvGrpSpPr/>
          <p:nvPr/>
        </p:nvGrpSpPr>
        <p:grpSpPr>
          <a:xfrm>
            <a:off x="3671346" y="2400018"/>
            <a:ext cx="576750" cy="319805"/>
            <a:chOff x="5810127" y="1627673"/>
            <a:chExt cx="576750" cy="319805"/>
          </a:xfrm>
          <a:solidFill>
            <a:srgbClr val="15B0E8">
              <a:lumMod val="50000"/>
            </a:srgbClr>
          </a:solidFill>
        </p:grpSpPr>
        <p:sp>
          <p:nvSpPr>
            <p:cNvPr id="120" name="Rectangle: Rounded Corners 119">
              <a:extLst>
                <a:ext uri="{FF2B5EF4-FFF2-40B4-BE49-F238E27FC236}">
                  <a16:creationId xmlns:a16="http://schemas.microsoft.com/office/drawing/2014/main" id="{01C3DAC6-7CF1-619B-484F-11C1752CA164}"/>
                </a:ext>
              </a:extLst>
            </p:cNvPr>
            <p:cNvSpPr/>
            <p:nvPr/>
          </p:nvSpPr>
          <p:spPr>
            <a:xfrm>
              <a:off x="5810537" y="1627673"/>
              <a:ext cx="576340" cy="319805"/>
            </a:xfrm>
            <a:prstGeom prst="roundRect">
              <a:avLst/>
            </a:prstGeom>
            <a:grpFill/>
            <a:ln w="12700" cap="flat" cmpd="sng" algn="ctr">
              <a:noFill/>
              <a:prstDash val="solid"/>
              <a:miter lim="800000"/>
            </a:ln>
            <a:effectLst>
              <a:outerShdw blurRad="50800" dist="38100" dir="8100000" algn="tr" rotWithShape="0">
                <a:prstClr val="black">
                  <a:alpha val="40000"/>
                </a:prstClr>
              </a:outerShdw>
            </a:effectLst>
          </p:spPr>
          <p:txBody>
            <a:bodyPr rtlCol="0" anchor="ctr"/>
            <a:lstStyle/>
            <a:p>
              <a:pPr algn="ctr">
                <a:defRPr/>
              </a:pPr>
              <a:endParaRPr lang="en-US" sz="1400" kern="0" dirty="0">
                <a:solidFill>
                  <a:prstClr val="white"/>
                </a:solidFill>
                <a:latin typeface="Calibri" panose="020F0502020204030204"/>
              </a:endParaRPr>
            </a:p>
          </p:txBody>
        </p:sp>
        <p:sp>
          <p:nvSpPr>
            <p:cNvPr id="121" name="TextBox 120">
              <a:extLst>
                <a:ext uri="{FF2B5EF4-FFF2-40B4-BE49-F238E27FC236}">
                  <a16:creationId xmlns:a16="http://schemas.microsoft.com/office/drawing/2014/main" id="{B06C55F7-C8B9-D0E2-44F8-AF223B3A9A57}"/>
                </a:ext>
              </a:extLst>
            </p:cNvPr>
            <p:cNvSpPr txBox="1"/>
            <p:nvPr/>
          </p:nvSpPr>
          <p:spPr>
            <a:xfrm>
              <a:off x="5810127" y="1632445"/>
              <a:ext cx="503664" cy="261610"/>
            </a:xfrm>
            <a:prstGeom prst="rect">
              <a:avLst/>
            </a:prstGeom>
            <a:noFill/>
          </p:spPr>
          <p:txBody>
            <a:bodyPr wrap="none" rtlCol="0">
              <a:spAutoFit/>
            </a:bodyPr>
            <a:lstStyle/>
            <a:p>
              <a:pPr>
                <a:defRPr/>
              </a:pPr>
              <a:r>
                <a:rPr lang="en-US" sz="1100" b="1" kern="0" dirty="0">
                  <a:solidFill>
                    <a:prstClr val="white"/>
                  </a:solidFill>
                  <a:latin typeface="Calibri" panose="020F0502020204030204"/>
                </a:rPr>
                <a:t>6GNF</a:t>
              </a:r>
            </a:p>
          </p:txBody>
        </p:sp>
      </p:grpSp>
      <p:cxnSp>
        <p:nvCxnSpPr>
          <p:cNvPr id="122" name="Straight Connector 121">
            <a:extLst>
              <a:ext uri="{FF2B5EF4-FFF2-40B4-BE49-F238E27FC236}">
                <a16:creationId xmlns:a16="http://schemas.microsoft.com/office/drawing/2014/main" id="{257C95A8-E31C-0D42-B8F7-83A8E64076F2}"/>
              </a:ext>
            </a:extLst>
          </p:cNvPr>
          <p:cNvCxnSpPr>
            <a:cxnSpLocks/>
          </p:cNvCxnSpPr>
          <p:nvPr/>
        </p:nvCxnSpPr>
        <p:spPr>
          <a:xfrm>
            <a:off x="4626509" y="2296496"/>
            <a:ext cx="0" cy="293492"/>
          </a:xfrm>
          <a:prstGeom prst="line">
            <a:avLst/>
          </a:prstGeom>
          <a:noFill/>
          <a:ln w="12700" cap="flat" cmpd="sng" algn="ctr">
            <a:solidFill>
              <a:sysClr val="window" lastClr="FFFFFF">
                <a:lumMod val="65000"/>
              </a:sysClr>
            </a:solidFill>
            <a:prstDash val="solid"/>
            <a:miter lim="800000"/>
          </a:ln>
          <a:effectLst/>
        </p:spPr>
      </p:cxnSp>
      <p:sp>
        <p:nvSpPr>
          <p:cNvPr id="123" name="Rectangle: Rounded Corners 122">
            <a:extLst>
              <a:ext uri="{FF2B5EF4-FFF2-40B4-BE49-F238E27FC236}">
                <a16:creationId xmlns:a16="http://schemas.microsoft.com/office/drawing/2014/main" id="{975BD351-DA94-CBFD-C206-809EE69FA12D}"/>
              </a:ext>
            </a:extLst>
          </p:cNvPr>
          <p:cNvSpPr/>
          <p:nvPr/>
        </p:nvSpPr>
        <p:spPr>
          <a:xfrm>
            <a:off x="3358697" y="3719261"/>
            <a:ext cx="663848" cy="465565"/>
          </a:xfrm>
          <a:prstGeom prst="roundRect">
            <a:avLst/>
          </a:prstGeom>
          <a:solidFill>
            <a:schemeClr val="accent3">
              <a:lumMod val="75000"/>
            </a:schemeClr>
          </a:solidFill>
          <a:ln w="12700" cap="flat" cmpd="sng" algn="ctr">
            <a:noFill/>
            <a:prstDash val="solid"/>
            <a:miter lim="800000"/>
          </a:ln>
          <a:effectLst>
            <a:outerShdw blurRad="50800" dist="381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white"/>
              </a:solidFill>
              <a:effectLst/>
              <a:uLnTx/>
              <a:uFillTx/>
              <a:latin typeface="Calibri" panose="020F0502020204030204"/>
            </a:endParaRPr>
          </a:p>
        </p:txBody>
      </p:sp>
      <p:cxnSp>
        <p:nvCxnSpPr>
          <p:cNvPr id="124" name="Straight Connector 123">
            <a:extLst>
              <a:ext uri="{FF2B5EF4-FFF2-40B4-BE49-F238E27FC236}">
                <a16:creationId xmlns:a16="http://schemas.microsoft.com/office/drawing/2014/main" id="{A4F32A7B-CCF8-2E59-E6DC-01C247957F2E}"/>
              </a:ext>
            </a:extLst>
          </p:cNvPr>
          <p:cNvCxnSpPr/>
          <p:nvPr/>
        </p:nvCxnSpPr>
        <p:spPr>
          <a:xfrm>
            <a:off x="3407650" y="2286774"/>
            <a:ext cx="0" cy="98625"/>
          </a:xfrm>
          <a:prstGeom prst="line">
            <a:avLst/>
          </a:prstGeom>
          <a:noFill/>
          <a:ln w="12700" cap="flat" cmpd="sng" algn="ctr">
            <a:solidFill>
              <a:sysClr val="window" lastClr="FFFFFF">
                <a:lumMod val="65000"/>
              </a:sysClr>
            </a:solidFill>
            <a:prstDash val="solid"/>
            <a:miter lim="800000"/>
          </a:ln>
          <a:effectLst/>
        </p:spPr>
      </p:cxnSp>
      <p:cxnSp>
        <p:nvCxnSpPr>
          <p:cNvPr id="125" name="Straight Connector 124">
            <a:extLst>
              <a:ext uri="{FF2B5EF4-FFF2-40B4-BE49-F238E27FC236}">
                <a16:creationId xmlns:a16="http://schemas.microsoft.com/office/drawing/2014/main" id="{5B328CD9-27F3-5565-437B-CC91407BED11}"/>
              </a:ext>
            </a:extLst>
          </p:cNvPr>
          <p:cNvCxnSpPr/>
          <p:nvPr/>
        </p:nvCxnSpPr>
        <p:spPr>
          <a:xfrm>
            <a:off x="2405248" y="2277386"/>
            <a:ext cx="0" cy="98625"/>
          </a:xfrm>
          <a:prstGeom prst="line">
            <a:avLst/>
          </a:prstGeom>
          <a:noFill/>
          <a:ln w="12700" cap="flat" cmpd="sng" algn="ctr">
            <a:solidFill>
              <a:sysClr val="window" lastClr="FFFFFF">
                <a:lumMod val="65000"/>
              </a:sysClr>
            </a:solidFill>
            <a:prstDash val="solid"/>
            <a:miter lim="800000"/>
          </a:ln>
          <a:effectLst/>
        </p:spPr>
      </p:cxnSp>
      <p:grpSp>
        <p:nvGrpSpPr>
          <p:cNvPr id="126" name="Group 125">
            <a:extLst>
              <a:ext uri="{FF2B5EF4-FFF2-40B4-BE49-F238E27FC236}">
                <a16:creationId xmlns:a16="http://schemas.microsoft.com/office/drawing/2014/main" id="{39EC7204-2B8D-E258-DF10-9D51FE62A905}"/>
              </a:ext>
            </a:extLst>
          </p:cNvPr>
          <p:cNvGrpSpPr/>
          <p:nvPr/>
        </p:nvGrpSpPr>
        <p:grpSpPr>
          <a:xfrm>
            <a:off x="3417264" y="3036342"/>
            <a:ext cx="576340" cy="319805"/>
            <a:chOff x="5679452" y="1678231"/>
            <a:chExt cx="576340" cy="319805"/>
          </a:xfrm>
        </p:grpSpPr>
        <p:sp>
          <p:nvSpPr>
            <p:cNvPr id="127" name="Rectangle: Rounded Corners 126">
              <a:extLst>
                <a:ext uri="{FF2B5EF4-FFF2-40B4-BE49-F238E27FC236}">
                  <a16:creationId xmlns:a16="http://schemas.microsoft.com/office/drawing/2014/main" id="{BCDF7630-F121-0394-F274-1D0EECA60345}"/>
                </a:ext>
              </a:extLst>
            </p:cNvPr>
            <p:cNvSpPr/>
            <p:nvPr/>
          </p:nvSpPr>
          <p:spPr>
            <a:xfrm>
              <a:off x="5679452" y="1678231"/>
              <a:ext cx="576340" cy="319805"/>
            </a:xfrm>
            <a:prstGeom prst="roundRect">
              <a:avLst/>
            </a:prstGeom>
            <a:gradFill>
              <a:gsLst>
                <a:gs pos="6000">
                  <a:sysClr val="windowText" lastClr="000000"/>
                </a:gs>
                <a:gs pos="41000">
                  <a:sysClr val="window" lastClr="FFFFFF">
                    <a:lumMod val="65000"/>
                  </a:sysClr>
                </a:gs>
                <a:gs pos="100000">
                  <a:sysClr val="window" lastClr="FFFFFF"/>
                </a:gs>
              </a:gsLst>
              <a:lin ang="10800000" scaled="1"/>
            </a:gradFill>
            <a:ln w="12700" cap="flat" cmpd="sng" algn="ctr">
              <a:noFill/>
              <a:prstDash val="solid"/>
              <a:miter lim="800000"/>
            </a:ln>
            <a:effectLst>
              <a:outerShdw blurRad="50800" dist="381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white"/>
                </a:solidFill>
                <a:effectLst/>
                <a:uLnTx/>
                <a:uFillTx/>
                <a:latin typeface="Calibri" panose="020F0502020204030204"/>
              </a:endParaRPr>
            </a:p>
          </p:txBody>
        </p:sp>
        <p:sp>
          <p:nvSpPr>
            <p:cNvPr id="128" name="TextBox 127">
              <a:extLst>
                <a:ext uri="{FF2B5EF4-FFF2-40B4-BE49-F238E27FC236}">
                  <a16:creationId xmlns:a16="http://schemas.microsoft.com/office/drawing/2014/main" id="{CC90585F-F9FF-74BA-2D08-B53F72265E42}"/>
                </a:ext>
              </a:extLst>
            </p:cNvPr>
            <p:cNvSpPr txBox="1"/>
            <p:nvPr/>
          </p:nvSpPr>
          <p:spPr>
            <a:xfrm>
              <a:off x="5721321" y="1696143"/>
              <a:ext cx="415498" cy="261610"/>
            </a:xfrm>
            <a:prstGeom prst="rect">
              <a:avLst/>
            </a:prstGeom>
            <a:noFill/>
            <a:ln>
              <a:noFill/>
            </a:ln>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a:ln>
                    <a:noFill/>
                  </a:ln>
                  <a:solidFill>
                    <a:prstClr val="black"/>
                  </a:solidFill>
                  <a:effectLst/>
                  <a:uLnTx/>
                  <a:uFillTx/>
                  <a:latin typeface="Calibri" panose="020F0502020204030204"/>
                </a:rPr>
                <a:t>UPF</a:t>
              </a:r>
              <a:endParaRPr kumimoji="0" lang="en-US" sz="1100" b="1" i="0" u="none" strike="noStrike" kern="0" cap="none" spc="0" normalizeH="0" baseline="0" noProof="0" dirty="0">
                <a:ln>
                  <a:noFill/>
                </a:ln>
                <a:solidFill>
                  <a:prstClr val="black"/>
                </a:solidFill>
                <a:effectLst/>
                <a:uLnTx/>
                <a:uFillTx/>
                <a:latin typeface="Calibri" panose="020F0502020204030204"/>
              </a:endParaRPr>
            </a:p>
          </p:txBody>
        </p:sp>
      </p:grpSp>
      <p:sp>
        <p:nvSpPr>
          <p:cNvPr id="129" name="Rectangle: Rounded Corners 128">
            <a:extLst>
              <a:ext uri="{FF2B5EF4-FFF2-40B4-BE49-F238E27FC236}">
                <a16:creationId xmlns:a16="http://schemas.microsoft.com/office/drawing/2014/main" id="{4B60C3A5-062F-F3BC-8018-EDE2C63B371C}"/>
              </a:ext>
            </a:extLst>
          </p:cNvPr>
          <p:cNvSpPr/>
          <p:nvPr/>
        </p:nvSpPr>
        <p:spPr>
          <a:xfrm>
            <a:off x="2143267" y="2352843"/>
            <a:ext cx="1513095" cy="408828"/>
          </a:xfrm>
          <a:prstGeom prst="roundRect">
            <a:avLst/>
          </a:prstGeom>
          <a:noFill/>
          <a:ln w="12700" cap="flat" cmpd="sng" algn="ctr">
            <a:solidFill>
              <a:sysClr val="windowText" lastClr="000000">
                <a:lumMod val="50000"/>
                <a:lumOff val="50000"/>
              </a:sysClr>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30" name="Freeform: Shape 129">
            <a:extLst>
              <a:ext uri="{FF2B5EF4-FFF2-40B4-BE49-F238E27FC236}">
                <a16:creationId xmlns:a16="http://schemas.microsoft.com/office/drawing/2014/main" id="{80C98854-F9AA-94C8-18E5-BFA1CDF2BBB9}"/>
              </a:ext>
            </a:extLst>
          </p:cNvPr>
          <p:cNvSpPr/>
          <p:nvPr/>
        </p:nvSpPr>
        <p:spPr>
          <a:xfrm>
            <a:off x="326896" y="2667378"/>
            <a:ext cx="1805201" cy="588782"/>
          </a:xfrm>
          <a:custGeom>
            <a:avLst/>
            <a:gdLst>
              <a:gd name="connsiteX0" fmla="*/ 0 w 2199992"/>
              <a:gd name="connsiteY0" fmla="*/ 552262 h 552262"/>
              <a:gd name="connsiteX1" fmla="*/ 1276538 w 2199992"/>
              <a:gd name="connsiteY1" fmla="*/ 552262 h 552262"/>
              <a:gd name="connsiteX2" fmla="*/ 2199992 w 2199992"/>
              <a:gd name="connsiteY2" fmla="*/ 0 h 552262"/>
            </a:gdLst>
            <a:ahLst/>
            <a:cxnLst>
              <a:cxn ang="0">
                <a:pos x="connsiteX0" y="connsiteY0"/>
              </a:cxn>
              <a:cxn ang="0">
                <a:pos x="connsiteX1" y="connsiteY1"/>
              </a:cxn>
              <a:cxn ang="0">
                <a:pos x="connsiteX2" y="connsiteY2"/>
              </a:cxn>
            </a:cxnLst>
            <a:rect l="l" t="t" r="r" b="b"/>
            <a:pathLst>
              <a:path w="2199992" h="552262">
                <a:moveTo>
                  <a:pt x="0" y="552262"/>
                </a:moveTo>
                <a:lnTo>
                  <a:pt x="1276538" y="552262"/>
                </a:lnTo>
                <a:lnTo>
                  <a:pt x="2199992" y="0"/>
                </a:lnTo>
              </a:path>
            </a:pathLst>
          </a:custGeom>
          <a:noFill/>
          <a:ln w="28575" cap="flat" cmpd="sng" algn="ctr">
            <a:solidFill>
              <a:srgbClr val="59C8D5">
                <a:lumMod val="75000"/>
              </a:srgbClr>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black"/>
              </a:solidFill>
              <a:effectLst/>
              <a:uLnTx/>
              <a:uFillTx/>
              <a:latin typeface="Calibri" panose="020F0502020204030204"/>
            </a:endParaRPr>
          </a:p>
        </p:txBody>
      </p:sp>
      <p:cxnSp>
        <p:nvCxnSpPr>
          <p:cNvPr id="131" name="Straight Connector 130">
            <a:extLst>
              <a:ext uri="{FF2B5EF4-FFF2-40B4-BE49-F238E27FC236}">
                <a16:creationId xmlns:a16="http://schemas.microsoft.com/office/drawing/2014/main" id="{B7DDC4AC-5E0F-4DB2-66A7-F2F7069AE6C9}"/>
              </a:ext>
            </a:extLst>
          </p:cNvPr>
          <p:cNvCxnSpPr>
            <a:cxnSpLocks/>
            <a:stCxn id="127" idx="3"/>
            <a:endCxn id="89" idx="1"/>
          </p:cNvCxnSpPr>
          <p:nvPr/>
        </p:nvCxnSpPr>
        <p:spPr>
          <a:xfrm>
            <a:off x="3993604" y="3196245"/>
            <a:ext cx="1294403" cy="0"/>
          </a:xfrm>
          <a:prstGeom prst="line">
            <a:avLst/>
          </a:prstGeom>
          <a:ln w="1905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cxnSp>
        <p:nvCxnSpPr>
          <p:cNvPr id="132" name="Straight Connector 131">
            <a:extLst>
              <a:ext uri="{FF2B5EF4-FFF2-40B4-BE49-F238E27FC236}">
                <a16:creationId xmlns:a16="http://schemas.microsoft.com/office/drawing/2014/main" id="{E87D0900-B3E8-C357-9365-EBA92DC33120}"/>
              </a:ext>
            </a:extLst>
          </p:cNvPr>
          <p:cNvCxnSpPr>
            <a:stCxn id="116" idx="2"/>
            <a:endCxn id="128" idx="0"/>
          </p:cNvCxnSpPr>
          <p:nvPr/>
        </p:nvCxnSpPr>
        <p:spPr>
          <a:xfrm>
            <a:off x="3396466" y="2702124"/>
            <a:ext cx="270416" cy="352130"/>
          </a:xfrm>
          <a:prstGeom prst="line">
            <a:avLst/>
          </a:prstGeom>
          <a:noFill/>
          <a:ln w="28575" cap="flat" cmpd="sng" algn="ctr">
            <a:solidFill>
              <a:srgbClr val="59C8D5">
                <a:lumMod val="75000"/>
              </a:srgbClr>
            </a:solidFill>
            <a:prstDash val="sysDot"/>
            <a:miter lim="800000"/>
          </a:ln>
          <a:effectLst/>
        </p:spPr>
      </p:cxnSp>
      <p:sp>
        <p:nvSpPr>
          <p:cNvPr id="133" name="TextBox 132">
            <a:extLst>
              <a:ext uri="{FF2B5EF4-FFF2-40B4-BE49-F238E27FC236}">
                <a16:creationId xmlns:a16="http://schemas.microsoft.com/office/drawing/2014/main" id="{52D9A93C-6BB5-3301-6683-5AF8F196BB8C}"/>
              </a:ext>
            </a:extLst>
          </p:cNvPr>
          <p:cNvSpPr txBox="1"/>
          <p:nvPr/>
        </p:nvSpPr>
        <p:spPr>
          <a:xfrm>
            <a:off x="3630348" y="1671137"/>
            <a:ext cx="880369" cy="215444"/>
          </a:xfrm>
          <a:prstGeom prst="rect">
            <a:avLst/>
          </a:prstGeom>
          <a:noFill/>
        </p:spPr>
        <p:txBody>
          <a:bodyPr wrap="none" rtlCol="0">
            <a:spAutoFit/>
          </a:bodyPr>
          <a:lstStyle/>
          <a:p>
            <a:r>
              <a:rPr lang="en-US" sz="800" i="1" dirty="0">
                <a:solidFill>
                  <a:prstClr val="white"/>
                </a:solidFill>
                <a:latin typeface="Calibri" panose="020F0502020204030204"/>
              </a:rPr>
              <a:t>CONTROL PLANE</a:t>
            </a:r>
          </a:p>
        </p:txBody>
      </p:sp>
      <p:sp>
        <p:nvSpPr>
          <p:cNvPr id="134" name="TextBox 133">
            <a:extLst>
              <a:ext uri="{FF2B5EF4-FFF2-40B4-BE49-F238E27FC236}">
                <a16:creationId xmlns:a16="http://schemas.microsoft.com/office/drawing/2014/main" id="{E1263655-AE7A-586F-1FEF-16F293C5ED25}"/>
              </a:ext>
            </a:extLst>
          </p:cNvPr>
          <p:cNvSpPr txBox="1"/>
          <p:nvPr/>
        </p:nvSpPr>
        <p:spPr>
          <a:xfrm>
            <a:off x="2897728" y="3411958"/>
            <a:ext cx="696024" cy="215444"/>
          </a:xfrm>
          <a:prstGeom prst="rect">
            <a:avLst/>
          </a:prstGeom>
          <a:noFill/>
        </p:spPr>
        <p:txBody>
          <a:bodyPr wrap="none" rtlCol="0">
            <a:spAutoFit/>
          </a:bodyPr>
          <a:lstStyle/>
          <a:p>
            <a:r>
              <a:rPr lang="en-US" sz="800" i="1" dirty="0">
                <a:solidFill>
                  <a:prstClr val="white"/>
                </a:solidFill>
                <a:latin typeface="Calibri" panose="020F0502020204030204"/>
              </a:rPr>
              <a:t>USER PLANE</a:t>
            </a:r>
          </a:p>
        </p:txBody>
      </p:sp>
      <p:sp>
        <p:nvSpPr>
          <p:cNvPr id="135" name="TextBox 134">
            <a:extLst>
              <a:ext uri="{FF2B5EF4-FFF2-40B4-BE49-F238E27FC236}">
                <a16:creationId xmlns:a16="http://schemas.microsoft.com/office/drawing/2014/main" id="{87518F24-D627-23FA-2F32-7BA7547B5F8D}"/>
              </a:ext>
            </a:extLst>
          </p:cNvPr>
          <p:cNvSpPr txBox="1"/>
          <p:nvPr/>
        </p:nvSpPr>
        <p:spPr>
          <a:xfrm>
            <a:off x="4790882" y="3166597"/>
            <a:ext cx="301686" cy="215444"/>
          </a:xfrm>
          <a:prstGeom prst="rect">
            <a:avLst/>
          </a:prstGeom>
          <a:noFill/>
        </p:spPr>
        <p:txBody>
          <a:bodyPr wrap="none" rtlCol="0">
            <a:spAutoFit/>
          </a:bodyPr>
          <a:lstStyle/>
          <a:p>
            <a:r>
              <a:rPr lang="en-US" sz="800" i="1" dirty="0">
                <a:solidFill>
                  <a:prstClr val="black">
                    <a:lumMod val="75000"/>
                    <a:lumOff val="25000"/>
                  </a:prstClr>
                </a:solidFill>
                <a:latin typeface="Calibri" panose="020F0502020204030204"/>
              </a:rPr>
              <a:t>N6</a:t>
            </a:r>
          </a:p>
        </p:txBody>
      </p:sp>
      <p:grpSp>
        <p:nvGrpSpPr>
          <p:cNvPr id="136" name="Group 135">
            <a:extLst>
              <a:ext uri="{FF2B5EF4-FFF2-40B4-BE49-F238E27FC236}">
                <a16:creationId xmlns:a16="http://schemas.microsoft.com/office/drawing/2014/main" id="{163AC675-9BDE-A30D-E5C1-D1FD57CA7EE4}"/>
              </a:ext>
            </a:extLst>
          </p:cNvPr>
          <p:cNvGrpSpPr/>
          <p:nvPr/>
        </p:nvGrpSpPr>
        <p:grpSpPr>
          <a:xfrm>
            <a:off x="1152323" y="3505342"/>
            <a:ext cx="332142" cy="246221"/>
            <a:chOff x="2983786" y="3278580"/>
            <a:chExt cx="332142" cy="246221"/>
          </a:xfrm>
        </p:grpSpPr>
        <p:sp>
          <p:nvSpPr>
            <p:cNvPr id="137" name="Rectangle: Rounded Corners 136">
              <a:extLst>
                <a:ext uri="{FF2B5EF4-FFF2-40B4-BE49-F238E27FC236}">
                  <a16:creationId xmlns:a16="http://schemas.microsoft.com/office/drawing/2014/main" id="{8C32078E-8D93-0096-1197-9E86D09E916D}"/>
                </a:ext>
              </a:extLst>
            </p:cNvPr>
            <p:cNvSpPr/>
            <p:nvPr/>
          </p:nvSpPr>
          <p:spPr>
            <a:xfrm>
              <a:off x="3061873" y="3308821"/>
              <a:ext cx="195019" cy="177417"/>
            </a:xfrm>
            <a:prstGeom prst="roundRect">
              <a:avLst/>
            </a:prstGeom>
            <a:solidFill>
              <a:srgbClr val="FFDF4F">
                <a:lumMod val="75000"/>
              </a:srgbClr>
            </a:solidFill>
            <a:ln w="12700" cap="flat" cmpd="sng" algn="ctr">
              <a:noFill/>
              <a:prstDash val="solid"/>
              <a:miter lim="800000"/>
            </a:ln>
            <a:effectLst>
              <a:outerShdw blurRad="50800" dist="381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white"/>
                </a:solidFill>
                <a:effectLst/>
                <a:uLnTx/>
                <a:uFillTx/>
                <a:latin typeface="Calibri" panose="020F0502020204030204"/>
              </a:endParaRPr>
            </a:p>
          </p:txBody>
        </p:sp>
        <p:sp>
          <p:nvSpPr>
            <p:cNvPr id="138" name="TextBox 137">
              <a:extLst>
                <a:ext uri="{FF2B5EF4-FFF2-40B4-BE49-F238E27FC236}">
                  <a16:creationId xmlns:a16="http://schemas.microsoft.com/office/drawing/2014/main" id="{2BE0B4BA-0F16-C8BF-45A9-BDDC08251A21}"/>
                </a:ext>
              </a:extLst>
            </p:cNvPr>
            <p:cNvSpPr txBox="1"/>
            <p:nvPr/>
          </p:nvSpPr>
          <p:spPr>
            <a:xfrm>
              <a:off x="2983786" y="3278580"/>
              <a:ext cx="332142" cy="246221"/>
            </a:xfrm>
            <a:prstGeom prst="rect">
              <a:avLst/>
            </a:prstGeom>
            <a:noFill/>
            <a:ln>
              <a:noFill/>
            </a:ln>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prstClr val="black"/>
                  </a:solidFill>
                  <a:effectLst/>
                  <a:uLnTx/>
                  <a:uFillTx/>
                  <a:latin typeface="Calibri" panose="020F0502020204030204"/>
                </a:rPr>
                <a:t>DC</a:t>
              </a:r>
              <a:endParaRPr kumimoji="0" lang="en-US" sz="1050" b="0" i="0" u="none" strike="noStrike" kern="0" cap="none" spc="0" normalizeH="0" baseline="0" noProof="0" dirty="0">
                <a:ln>
                  <a:noFill/>
                </a:ln>
                <a:solidFill>
                  <a:prstClr val="black"/>
                </a:solidFill>
                <a:effectLst/>
                <a:uLnTx/>
                <a:uFillTx/>
                <a:latin typeface="Calibri" panose="020F0502020204030204"/>
              </a:endParaRPr>
            </a:p>
          </p:txBody>
        </p:sp>
      </p:grpSp>
      <p:grpSp>
        <p:nvGrpSpPr>
          <p:cNvPr id="139" name="Group 138">
            <a:extLst>
              <a:ext uri="{FF2B5EF4-FFF2-40B4-BE49-F238E27FC236}">
                <a16:creationId xmlns:a16="http://schemas.microsoft.com/office/drawing/2014/main" id="{A7CF2AA8-8EE6-03A1-85CC-EAE11D73FC08}"/>
              </a:ext>
            </a:extLst>
          </p:cNvPr>
          <p:cNvGrpSpPr/>
          <p:nvPr/>
        </p:nvGrpSpPr>
        <p:grpSpPr>
          <a:xfrm>
            <a:off x="48379" y="3528359"/>
            <a:ext cx="287258" cy="200055"/>
            <a:chOff x="3033747" y="3263965"/>
            <a:chExt cx="287258" cy="200055"/>
          </a:xfrm>
        </p:grpSpPr>
        <p:sp>
          <p:nvSpPr>
            <p:cNvPr id="140" name="Rectangle: Rounded Corners 139">
              <a:extLst>
                <a:ext uri="{FF2B5EF4-FFF2-40B4-BE49-F238E27FC236}">
                  <a16:creationId xmlns:a16="http://schemas.microsoft.com/office/drawing/2014/main" id="{7A53935F-F21F-A9E8-8483-F712A74EDCB9}"/>
                </a:ext>
              </a:extLst>
            </p:cNvPr>
            <p:cNvSpPr/>
            <p:nvPr/>
          </p:nvSpPr>
          <p:spPr>
            <a:xfrm>
              <a:off x="3061873" y="3330943"/>
              <a:ext cx="244453" cy="96877"/>
            </a:xfrm>
            <a:prstGeom prst="roundRect">
              <a:avLst/>
            </a:prstGeom>
            <a:solidFill>
              <a:srgbClr val="FFDF4F">
                <a:lumMod val="75000"/>
              </a:srgbClr>
            </a:solidFill>
            <a:ln w="12700" cap="flat" cmpd="sng" algn="ctr">
              <a:noFill/>
              <a:prstDash val="solid"/>
              <a:miter lim="800000"/>
            </a:ln>
            <a:effectLst>
              <a:outerShdw blurRad="50800" dist="381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dirty="0">
                <a:ln>
                  <a:noFill/>
                </a:ln>
                <a:solidFill>
                  <a:prstClr val="white"/>
                </a:solidFill>
                <a:effectLst/>
                <a:uLnTx/>
                <a:uFillTx/>
                <a:latin typeface="Calibri" panose="020F0502020204030204"/>
              </a:endParaRPr>
            </a:p>
          </p:txBody>
        </p:sp>
        <p:sp>
          <p:nvSpPr>
            <p:cNvPr id="141" name="TextBox 140">
              <a:extLst>
                <a:ext uri="{FF2B5EF4-FFF2-40B4-BE49-F238E27FC236}">
                  <a16:creationId xmlns:a16="http://schemas.microsoft.com/office/drawing/2014/main" id="{DBEDBA0A-5371-B958-FFFA-0EFB8A834143}"/>
                </a:ext>
              </a:extLst>
            </p:cNvPr>
            <p:cNvSpPr txBox="1"/>
            <p:nvPr/>
          </p:nvSpPr>
          <p:spPr>
            <a:xfrm>
              <a:off x="3033747" y="3263965"/>
              <a:ext cx="287258" cy="200055"/>
            </a:xfrm>
            <a:prstGeom prst="rect">
              <a:avLst/>
            </a:prstGeom>
            <a:noFill/>
            <a:ln>
              <a:noFill/>
            </a:ln>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prstClr val="black"/>
                  </a:solidFill>
                  <a:effectLst/>
                  <a:uLnTx/>
                  <a:uFillTx/>
                  <a:latin typeface="Calibri" panose="020F0502020204030204"/>
                </a:rPr>
                <a:t>DC</a:t>
              </a:r>
              <a:endParaRPr kumimoji="0" lang="en-US" sz="800" b="0" i="0" u="none" strike="noStrike" kern="0" cap="none" spc="0" normalizeH="0" baseline="0" noProof="0" dirty="0">
                <a:ln>
                  <a:noFill/>
                </a:ln>
                <a:solidFill>
                  <a:prstClr val="black"/>
                </a:solidFill>
                <a:effectLst/>
                <a:uLnTx/>
                <a:uFillTx/>
                <a:latin typeface="Calibri" panose="020F0502020204030204"/>
              </a:endParaRPr>
            </a:p>
          </p:txBody>
        </p:sp>
      </p:grpSp>
      <p:sp>
        <p:nvSpPr>
          <p:cNvPr id="142" name="TextBox 141">
            <a:extLst>
              <a:ext uri="{FF2B5EF4-FFF2-40B4-BE49-F238E27FC236}">
                <a16:creationId xmlns:a16="http://schemas.microsoft.com/office/drawing/2014/main" id="{1094542D-AE85-E08A-514B-095F527AB13B}"/>
              </a:ext>
            </a:extLst>
          </p:cNvPr>
          <p:cNvSpPr txBox="1"/>
          <p:nvPr/>
        </p:nvSpPr>
        <p:spPr>
          <a:xfrm rot="19044643">
            <a:off x="1439471" y="2816396"/>
            <a:ext cx="442750" cy="230832"/>
          </a:xfrm>
          <a:prstGeom prst="rect">
            <a:avLst/>
          </a:prstGeom>
          <a:noFill/>
        </p:spPr>
        <p:txBody>
          <a:bodyPr wrap="none" rtlCol="0">
            <a:spAutoFit/>
          </a:bodyPr>
          <a:lstStyle/>
          <a:p>
            <a:r>
              <a:rPr lang="en-US" sz="900" b="1" dirty="0">
                <a:solidFill>
                  <a:srgbClr val="59C8D5">
                    <a:lumMod val="75000"/>
                  </a:srgbClr>
                </a:solidFill>
                <a:latin typeface="Calibri" panose="020F0502020204030204"/>
              </a:rPr>
              <a:t>NAS+</a:t>
            </a:r>
          </a:p>
        </p:txBody>
      </p:sp>
      <p:grpSp>
        <p:nvGrpSpPr>
          <p:cNvPr id="143" name="Group 142">
            <a:extLst>
              <a:ext uri="{FF2B5EF4-FFF2-40B4-BE49-F238E27FC236}">
                <a16:creationId xmlns:a16="http://schemas.microsoft.com/office/drawing/2014/main" id="{A484987F-66EE-1EA8-40D5-B85E42072DA5}"/>
              </a:ext>
            </a:extLst>
          </p:cNvPr>
          <p:cNvGrpSpPr/>
          <p:nvPr/>
        </p:nvGrpSpPr>
        <p:grpSpPr>
          <a:xfrm>
            <a:off x="3876392" y="2592316"/>
            <a:ext cx="287258" cy="200055"/>
            <a:chOff x="3040469" y="3263965"/>
            <a:chExt cx="287258" cy="200055"/>
          </a:xfrm>
        </p:grpSpPr>
        <p:sp>
          <p:nvSpPr>
            <p:cNvPr id="144" name="Rectangle: Rounded Corners 143">
              <a:extLst>
                <a:ext uri="{FF2B5EF4-FFF2-40B4-BE49-F238E27FC236}">
                  <a16:creationId xmlns:a16="http://schemas.microsoft.com/office/drawing/2014/main" id="{8C7BDC7B-D7DC-4465-5735-2FC13EAA376D}"/>
                </a:ext>
              </a:extLst>
            </p:cNvPr>
            <p:cNvSpPr/>
            <p:nvPr/>
          </p:nvSpPr>
          <p:spPr>
            <a:xfrm>
              <a:off x="3061873" y="3330943"/>
              <a:ext cx="244453" cy="96877"/>
            </a:xfrm>
            <a:prstGeom prst="roundRect">
              <a:avLst/>
            </a:prstGeom>
            <a:solidFill>
              <a:srgbClr val="FFDF4F">
                <a:lumMod val="75000"/>
              </a:srgbClr>
            </a:solidFill>
            <a:ln w="12700" cap="flat" cmpd="sng" algn="ctr">
              <a:noFill/>
              <a:prstDash val="solid"/>
              <a:miter lim="800000"/>
            </a:ln>
            <a:effectLst>
              <a:outerShdw blurRad="50800" dist="381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dirty="0">
                <a:ln>
                  <a:noFill/>
                </a:ln>
                <a:solidFill>
                  <a:prstClr val="white"/>
                </a:solidFill>
                <a:effectLst/>
                <a:uLnTx/>
                <a:uFillTx/>
                <a:latin typeface="Calibri" panose="020F0502020204030204"/>
              </a:endParaRPr>
            </a:p>
          </p:txBody>
        </p:sp>
        <p:sp>
          <p:nvSpPr>
            <p:cNvPr id="145" name="TextBox 144">
              <a:extLst>
                <a:ext uri="{FF2B5EF4-FFF2-40B4-BE49-F238E27FC236}">
                  <a16:creationId xmlns:a16="http://schemas.microsoft.com/office/drawing/2014/main" id="{66C92574-DF66-1BF2-4D33-5B065AE8A721}"/>
                </a:ext>
              </a:extLst>
            </p:cNvPr>
            <p:cNvSpPr txBox="1"/>
            <p:nvPr/>
          </p:nvSpPr>
          <p:spPr>
            <a:xfrm>
              <a:off x="3040469" y="3263965"/>
              <a:ext cx="287258" cy="200055"/>
            </a:xfrm>
            <a:prstGeom prst="rect">
              <a:avLst/>
            </a:prstGeom>
            <a:noFill/>
            <a:ln>
              <a:noFill/>
            </a:ln>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prstClr val="black"/>
                  </a:solidFill>
                  <a:effectLst/>
                  <a:uLnTx/>
                  <a:uFillTx/>
                  <a:latin typeface="Calibri" panose="020F0502020204030204"/>
                </a:rPr>
                <a:t>DC</a:t>
              </a:r>
              <a:endParaRPr kumimoji="0" lang="en-US" sz="800" b="0" i="0" u="none" strike="noStrike" kern="0" cap="none" spc="0" normalizeH="0" baseline="0" noProof="0" dirty="0">
                <a:ln>
                  <a:noFill/>
                </a:ln>
                <a:solidFill>
                  <a:prstClr val="black"/>
                </a:solidFill>
                <a:effectLst/>
                <a:uLnTx/>
                <a:uFillTx/>
                <a:latin typeface="Calibri" panose="020F0502020204030204"/>
              </a:endParaRPr>
            </a:p>
          </p:txBody>
        </p:sp>
      </p:grpSp>
      <p:sp>
        <p:nvSpPr>
          <p:cNvPr id="146" name="TextBox 145">
            <a:extLst>
              <a:ext uri="{FF2B5EF4-FFF2-40B4-BE49-F238E27FC236}">
                <a16:creationId xmlns:a16="http://schemas.microsoft.com/office/drawing/2014/main" id="{7F7AAC83-60A0-2E9C-9F1B-6696A3E094A7}"/>
              </a:ext>
            </a:extLst>
          </p:cNvPr>
          <p:cNvSpPr txBox="1"/>
          <p:nvPr/>
        </p:nvSpPr>
        <p:spPr>
          <a:xfrm>
            <a:off x="3387844" y="3741274"/>
            <a:ext cx="297517" cy="160044"/>
          </a:xfrm>
          <a:prstGeom prst="rect">
            <a:avLst/>
          </a:prstGeom>
          <a:solidFill>
            <a:schemeClr val="accent3">
              <a:lumMod val="50000"/>
            </a:schemeClr>
          </a:solidFill>
        </p:spPr>
        <p:txBody>
          <a:bodyPr wrap="none" lIns="45720" tIns="18288" rIns="45720" bIns="18288" rtlCol="0">
            <a:spAutoFit/>
          </a:bodyPr>
          <a:lstStyle/>
          <a:p>
            <a:r>
              <a:rPr lang="en-US" sz="800" b="1" dirty="0">
                <a:solidFill>
                  <a:schemeClr val="bg1"/>
                </a:solidFill>
              </a:rPr>
              <a:t>DPF</a:t>
            </a:r>
          </a:p>
        </p:txBody>
      </p:sp>
      <p:sp>
        <p:nvSpPr>
          <p:cNvPr id="147" name="TextBox 146">
            <a:extLst>
              <a:ext uri="{FF2B5EF4-FFF2-40B4-BE49-F238E27FC236}">
                <a16:creationId xmlns:a16="http://schemas.microsoft.com/office/drawing/2014/main" id="{FE81CCBF-A706-DAEA-B088-669DAE92B05F}"/>
              </a:ext>
            </a:extLst>
          </p:cNvPr>
          <p:cNvSpPr txBox="1"/>
          <p:nvPr/>
        </p:nvSpPr>
        <p:spPr>
          <a:xfrm>
            <a:off x="3702515" y="3741274"/>
            <a:ext cx="302327" cy="160044"/>
          </a:xfrm>
          <a:prstGeom prst="rect">
            <a:avLst/>
          </a:prstGeom>
          <a:solidFill>
            <a:schemeClr val="accent3">
              <a:lumMod val="50000"/>
            </a:schemeClr>
          </a:solidFill>
        </p:spPr>
        <p:txBody>
          <a:bodyPr wrap="none" lIns="45720" tIns="18288" rIns="45720" bIns="18288" rtlCol="0">
            <a:spAutoFit/>
          </a:bodyPr>
          <a:lstStyle/>
          <a:p>
            <a:r>
              <a:rPr lang="en-US" sz="800" b="1" dirty="0">
                <a:solidFill>
                  <a:schemeClr val="bg1"/>
                </a:solidFill>
              </a:rPr>
              <a:t>DCF</a:t>
            </a:r>
          </a:p>
        </p:txBody>
      </p:sp>
      <p:sp>
        <p:nvSpPr>
          <p:cNvPr id="148" name="TextBox 147">
            <a:extLst>
              <a:ext uri="{FF2B5EF4-FFF2-40B4-BE49-F238E27FC236}">
                <a16:creationId xmlns:a16="http://schemas.microsoft.com/office/drawing/2014/main" id="{C15ED859-7BAF-4B07-A31B-D4985C6676B0}"/>
              </a:ext>
            </a:extLst>
          </p:cNvPr>
          <p:cNvSpPr txBox="1"/>
          <p:nvPr/>
        </p:nvSpPr>
        <p:spPr>
          <a:xfrm>
            <a:off x="3377915" y="3912614"/>
            <a:ext cx="297517" cy="160044"/>
          </a:xfrm>
          <a:prstGeom prst="rect">
            <a:avLst/>
          </a:prstGeom>
          <a:solidFill>
            <a:schemeClr val="accent3">
              <a:lumMod val="50000"/>
            </a:schemeClr>
          </a:solidFill>
        </p:spPr>
        <p:txBody>
          <a:bodyPr wrap="none" lIns="45720" tIns="18288" rIns="45720" bIns="18288" rtlCol="0">
            <a:spAutoFit/>
          </a:bodyPr>
          <a:lstStyle/>
          <a:p>
            <a:r>
              <a:rPr lang="en-US" sz="800" b="1" dirty="0">
                <a:solidFill>
                  <a:schemeClr val="bg1"/>
                </a:solidFill>
              </a:rPr>
              <a:t>DSF</a:t>
            </a:r>
          </a:p>
        </p:txBody>
      </p:sp>
      <p:sp>
        <p:nvSpPr>
          <p:cNvPr id="149" name="TextBox 148">
            <a:extLst>
              <a:ext uri="{FF2B5EF4-FFF2-40B4-BE49-F238E27FC236}">
                <a16:creationId xmlns:a16="http://schemas.microsoft.com/office/drawing/2014/main" id="{9565788D-37EA-66F0-3150-BC5AED09AC4E}"/>
              </a:ext>
            </a:extLst>
          </p:cNvPr>
          <p:cNvSpPr txBox="1"/>
          <p:nvPr/>
        </p:nvSpPr>
        <p:spPr>
          <a:xfrm>
            <a:off x="3692586" y="3912614"/>
            <a:ext cx="313547" cy="160044"/>
          </a:xfrm>
          <a:prstGeom prst="rect">
            <a:avLst/>
          </a:prstGeom>
          <a:solidFill>
            <a:schemeClr val="accent3">
              <a:lumMod val="50000"/>
            </a:schemeClr>
          </a:solidFill>
        </p:spPr>
        <p:txBody>
          <a:bodyPr wrap="none" lIns="45720" tIns="18288" rIns="45720" bIns="18288" rtlCol="0">
            <a:spAutoFit/>
          </a:bodyPr>
          <a:lstStyle/>
          <a:p>
            <a:r>
              <a:rPr lang="en-US" sz="800" b="1" dirty="0">
                <a:solidFill>
                  <a:schemeClr val="bg1"/>
                </a:solidFill>
              </a:rPr>
              <a:t>DMF</a:t>
            </a:r>
          </a:p>
        </p:txBody>
      </p:sp>
      <p:sp>
        <p:nvSpPr>
          <p:cNvPr id="150" name="TextBox 149">
            <a:extLst>
              <a:ext uri="{FF2B5EF4-FFF2-40B4-BE49-F238E27FC236}">
                <a16:creationId xmlns:a16="http://schemas.microsoft.com/office/drawing/2014/main" id="{A464546D-0907-24CF-1EA4-D16EC1E4E842}"/>
              </a:ext>
            </a:extLst>
          </p:cNvPr>
          <p:cNvSpPr txBox="1"/>
          <p:nvPr/>
        </p:nvSpPr>
        <p:spPr>
          <a:xfrm>
            <a:off x="3300802" y="4022370"/>
            <a:ext cx="803425" cy="338554"/>
          </a:xfrm>
          <a:prstGeom prst="rect">
            <a:avLst/>
          </a:prstGeom>
          <a:noFill/>
        </p:spPr>
        <p:txBody>
          <a:bodyPr wrap="none" rtlCol="0">
            <a:spAutoFit/>
          </a:bodyPr>
          <a:lstStyle/>
          <a:p>
            <a:r>
              <a:rPr lang="en-US" sz="800" dirty="0"/>
              <a:t>Data Service </a:t>
            </a:r>
          </a:p>
          <a:p>
            <a:pPr algn="ctr"/>
            <a:r>
              <a:rPr lang="en-US" sz="800" dirty="0"/>
              <a:t>Function</a:t>
            </a:r>
          </a:p>
        </p:txBody>
      </p:sp>
      <p:cxnSp>
        <p:nvCxnSpPr>
          <p:cNvPr id="151" name="Straight Connector 150">
            <a:extLst>
              <a:ext uri="{FF2B5EF4-FFF2-40B4-BE49-F238E27FC236}">
                <a16:creationId xmlns:a16="http://schemas.microsoft.com/office/drawing/2014/main" id="{15181456-F1AC-AFBF-A677-6595CD671BBB}"/>
              </a:ext>
            </a:extLst>
          </p:cNvPr>
          <p:cNvCxnSpPr>
            <a:cxnSpLocks/>
          </p:cNvCxnSpPr>
          <p:nvPr/>
        </p:nvCxnSpPr>
        <p:spPr>
          <a:xfrm flipH="1">
            <a:off x="303301" y="3534902"/>
            <a:ext cx="657857" cy="0"/>
          </a:xfrm>
          <a:prstGeom prst="line">
            <a:avLst/>
          </a:prstGeom>
          <a:ln w="190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sp>
        <p:nvSpPr>
          <p:cNvPr id="152" name="TextBox 151">
            <a:extLst>
              <a:ext uri="{FF2B5EF4-FFF2-40B4-BE49-F238E27FC236}">
                <a16:creationId xmlns:a16="http://schemas.microsoft.com/office/drawing/2014/main" id="{1BBF752B-F84F-1DFE-7F60-3597D4CF068A}"/>
              </a:ext>
            </a:extLst>
          </p:cNvPr>
          <p:cNvSpPr txBox="1"/>
          <p:nvPr/>
        </p:nvSpPr>
        <p:spPr>
          <a:xfrm>
            <a:off x="2615889" y="4187600"/>
            <a:ext cx="708848" cy="215444"/>
          </a:xfrm>
          <a:prstGeom prst="rect">
            <a:avLst/>
          </a:prstGeom>
          <a:noFill/>
        </p:spPr>
        <p:txBody>
          <a:bodyPr wrap="none" rtlCol="0">
            <a:spAutoFit/>
          </a:bodyPr>
          <a:lstStyle/>
          <a:p>
            <a:r>
              <a:rPr lang="en-US" sz="800" i="1" dirty="0">
                <a:solidFill>
                  <a:schemeClr val="tx1">
                    <a:lumMod val="65000"/>
                    <a:lumOff val="35000"/>
                  </a:schemeClr>
                </a:solidFill>
                <a:latin typeface="Calibri" panose="020F0502020204030204"/>
              </a:rPr>
              <a:t>DATA PLANE</a:t>
            </a:r>
          </a:p>
        </p:txBody>
      </p:sp>
      <p:sp>
        <p:nvSpPr>
          <p:cNvPr id="153" name="Rectangle: Rounded Corners 152">
            <a:extLst>
              <a:ext uri="{FF2B5EF4-FFF2-40B4-BE49-F238E27FC236}">
                <a16:creationId xmlns:a16="http://schemas.microsoft.com/office/drawing/2014/main" id="{B7513582-D160-9F1E-411F-28848DEDE7E6}"/>
              </a:ext>
            </a:extLst>
          </p:cNvPr>
          <p:cNvSpPr/>
          <p:nvPr/>
        </p:nvSpPr>
        <p:spPr>
          <a:xfrm>
            <a:off x="4322559" y="2407856"/>
            <a:ext cx="416270" cy="319805"/>
          </a:xfrm>
          <a:prstGeom prst="roundRect">
            <a:avLst/>
          </a:prstGeom>
          <a:solidFill>
            <a:srgbClr val="15B0E8">
              <a:lumMod val="50000"/>
            </a:srgbClr>
          </a:solidFill>
          <a:ln w="12700" cap="flat" cmpd="sng" algn="ctr">
            <a:noFill/>
            <a:prstDash val="solid"/>
            <a:miter lim="800000"/>
          </a:ln>
          <a:effectLst>
            <a:outerShdw blurRad="50800" dist="38100" dir="8100000" algn="tr" rotWithShape="0">
              <a:prstClr val="black">
                <a:alpha val="40000"/>
              </a:prstClr>
            </a:outerShdw>
          </a:effectLst>
        </p:spPr>
        <p:txBody>
          <a:bodyPr rtlCol="0" anchor="ctr"/>
          <a:lstStyle/>
          <a:p>
            <a:pPr algn="ctr">
              <a:defRPr/>
            </a:pPr>
            <a:endParaRPr lang="en-US" sz="1400" kern="0" dirty="0">
              <a:solidFill>
                <a:prstClr val="white"/>
              </a:solidFill>
              <a:latin typeface="Calibri" panose="020F0502020204030204"/>
            </a:endParaRPr>
          </a:p>
        </p:txBody>
      </p:sp>
      <p:sp>
        <p:nvSpPr>
          <p:cNvPr id="154" name="TextBox 153">
            <a:extLst>
              <a:ext uri="{FF2B5EF4-FFF2-40B4-BE49-F238E27FC236}">
                <a16:creationId xmlns:a16="http://schemas.microsoft.com/office/drawing/2014/main" id="{7887378D-1077-9236-A385-53B02C0C04BB}"/>
              </a:ext>
            </a:extLst>
          </p:cNvPr>
          <p:cNvSpPr txBox="1"/>
          <p:nvPr/>
        </p:nvSpPr>
        <p:spPr>
          <a:xfrm>
            <a:off x="4293627" y="2403103"/>
            <a:ext cx="416627" cy="261610"/>
          </a:xfrm>
          <a:prstGeom prst="rect">
            <a:avLst/>
          </a:prstGeom>
          <a:noFill/>
        </p:spPr>
        <p:txBody>
          <a:bodyPr wrap="none" rtlCol="0">
            <a:spAutoFit/>
          </a:bodyPr>
          <a:lstStyle/>
          <a:p>
            <a:pPr>
              <a:defRPr/>
            </a:pPr>
            <a:r>
              <a:rPr lang="en-US" sz="1100" b="1" kern="0" dirty="0">
                <a:solidFill>
                  <a:prstClr val="white"/>
                </a:solidFill>
                <a:latin typeface="Calibri" panose="020F0502020204030204"/>
              </a:rPr>
              <a:t>6GSF</a:t>
            </a:r>
          </a:p>
        </p:txBody>
      </p:sp>
      <p:grpSp>
        <p:nvGrpSpPr>
          <p:cNvPr id="155" name="Group 154">
            <a:extLst>
              <a:ext uri="{FF2B5EF4-FFF2-40B4-BE49-F238E27FC236}">
                <a16:creationId xmlns:a16="http://schemas.microsoft.com/office/drawing/2014/main" id="{C6D8A6BE-0DEC-A0A2-25A0-CB86DFD777FA}"/>
              </a:ext>
            </a:extLst>
          </p:cNvPr>
          <p:cNvGrpSpPr/>
          <p:nvPr/>
        </p:nvGrpSpPr>
        <p:grpSpPr>
          <a:xfrm>
            <a:off x="4411665" y="2599822"/>
            <a:ext cx="287258" cy="200055"/>
            <a:chOff x="3040469" y="3263965"/>
            <a:chExt cx="287258" cy="200055"/>
          </a:xfrm>
        </p:grpSpPr>
        <p:sp>
          <p:nvSpPr>
            <p:cNvPr id="156" name="Rectangle: Rounded Corners 155">
              <a:extLst>
                <a:ext uri="{FF2B5EF4-FFF2-40B4-BE49-F238E27FC236}">
                  <a16:creationId xmlns:a16="http://schemas.microsoft.com/office/drawing/2014/main" id="{04A7E58F-D347-8934-46DF-A50BCEB0B35B}"/>
                </a:ext>
              </a:extLst>
            </p:cNvPr>
            <p:cNvSpPr/>
            <p:nvPr/>
          </p:nvSpPr>
          <p:spPr>
            <a:xfrm>
              <a:off x="3061873" y="3330943"/>
              <a:ext cx="244453" cy="96877"/>
            </a:xfrm>
            <a:prstGeom prst="roundRect">
              <a:avLst/>
            </a:prstGeom>
            <a:solidFill>
              <a:srgbClr val="FFDF4F">
                <a:lumMod val="75000"/>
              </a:srgbClr>
            </a:solidFill>
            <a:ln w="12700" cap="flat" cmpd="sng" algn="ctr">
              <a:noFill/>
              <a:prstDash val="solid"/>
              <a:miter lim="800000"/>
            </a:ln>
            <a:effectLst>
              <a:outerShdw blurRad="50800" dist="381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dirty="0">
                <a:ln>
                  <a:noFill/>
                </a:ln>
                <a:solidFill>
                  <a:prstClr val="white"/>
                </a:solidFill>
                <a:effectLst/>
                <a:uLnTx/>
                <a:uFillTx/>
                <a:latin typeface="Calibri" panose="020F0502020204030204"/>
              </a:endParaRPr>
            </a:p>
          </p:txBody>
        </p:sp>
        <p:sp>
          <p:nvSpPr>
            <p:cNvPr id="157" name="TextBox 156">
              <a:extLst>
                <a:ext uri="{FF2B5EF4-FFF2-40B4-BE49-F238E27FC236}">
                  <a16:creationId xmlns:a16="http://schemas.microsoft.com/office/drawing/2014/main" id="{B87D9FF7-A5C5-E345-34DD-3CB3BD1F5221}"/>
                </a:ext>
              </a:extLst>
            </p:cNvPr>
            <p:cNvSpPr txBox="1"/>
            <p:nvPr/>
          </p:nvSpPr>
          <p:spPr>
            <a:xfrm>
              <a:off x="3040469" y="3263965"/>
              <a:ext cx="287258" cy="200055"/>
            </a:xfrm>
            <a:prstGeom prst="rect">
              <a:avLst/>
            </a:prstGeom>
            <a:noFill/>
            <a:ln>
              <a:noFill/>
            </a:ln>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prstClr val="black"/>
                  </a:solidFill>
                  <a:effectLst/>
                  <a:uLnTx/>
                  <a:uFillTx/>
                  <a:latin typeface="Calibri" panose="020F0502020204030204"/>
                </a:rPr>
                <a:t>DC</a:t>
              </a:r>
              <a:endParaRPr kumimoji="0" lang="en-US" sz="800" b="0" i="0" u="none" strike="noStrike" kern="0" cap="none" spc="0" normalizeH="0" baseline="0" noProof="0" dirty="0">
                <a:ln>
                  <a:noFill/>
                </a:ln>
                <a:solidFill>
                  <a:prstClr val="black"/>
                </a:solidFill>
                <a:effectLst/>
                <a:uLnTx/>
                <a:uFillTx/>
                <a:latin typeface="Calibri" panose="020F0502020204030204"/>
              </a:endParaRPr>
            </a:p>
          </p:txBody>
        </p:sp>
      </p:grpSp>
      <p:cxnSp>
        <p:nvCxnSpPr>
          <p:cNvPr id="158" name="Straight Connector 157">
            <a:extLst>
              <a:ext uri="{FF2B5EF4-FFF2-40B4-BE49-F238E27FC236}">
                <a16:creationId xmlns:a16="http://schemas.microsoft.com/office/drawing/2014/main" id="{D1E7F354-1D85-C296-EF59-C34A05667939}"/>
              </a:ext>
            </a:extLst>
          </p:cNvPr>
          <p:cNvCxnSpPr/>
          <p:nvPr/>
        </p:nvCxnSpPr>
        <p:spPr>
          <a:xfrm>
            <a:off x="285385" y="3391274"/>
            <a:ext cx="646780" cy="0"/>
          </a:xfrm>
          <a:prstGeom prst="line">
            <a:avLst/>
          </a:prstGeom>
          <a:ln w="1905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cxnSp>
        <p:nvCxnSpPr>
          <p:cNvPr id="159" name="Straight Connector 158">
            <a:extLst>
              <a:ext uri="{FF2B5EF4-FFF2-40B4-BE49-F238E27FC236}">
                <a16:creationId xmlns:a16="http://schemas.microsoft.com/office/drawing/2014/main" id="{9F2298F8-5E1C-E93D-BAF3-6ADA2101FC53}"/>
              </a:ext>
            </a:extLst>
          </p:cNvPr>
          <p:cNvCxnSpPr>
            <a:cxnSpLocks/>
            <a:endCxn id="127" idx="1"/>
          </p:cNvCxnSpPr>
          <p:nvPr/>
        </p:nvCxnSpPr>
        <p:spPr>
          <a:xfrm flipV="1">
            <a:off x="1589638" y="3196245"/>
            <a:ext cx="1827626" cy="152720"/>
          </a:xfrm>
          <a:prstGeom prst="line">
            <a:avLst/>
          </a:prstGeom>
          <a:ln w="1905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sp>
        <p:nvSpPr>
          <p:cNvPr id="160" name="Rectangle: Rounded Corners 159">
            <a:extLst>
              <a:ext uri="{FF2B5EF4-FFF2-40B4-BE49-F238E27FC236}">
                <a16:creationId xmlns:a16="http://schemas.microsoft.com/office/drawing/2014/main" id="{333E2A29-4ED3-696B-9D3E-C1662F6EEFD9}"/>
              </a:ext>
            </a:extLst>
          </p:cNvPr>
          <p:cNvSpPr/>
          <p:nvPr/>
        </p:nvSpPr>
        <p:spPr>
          <a:xfrm>
            <a:off x="2072958" y="3782646"/>
            <a:ext cx="670375" cy="338554"/>
          </a:xfrm>
          <a:prstGeom prst="roundRect">
            <a:avLst/>
          </a:prstGeom>
          <a:solidFill>
            <a:schemeClr val="accent3">
              <a:lumMod val="75000"/>
            </a:schemeClr>
          </a:solidFill>
          <a:ln w="12700" cap="flat" cmpd="sng" algn="ctr">
            <a:noFill/>
            <a:prstDash val="solid"/>
            <a:miter lim="800000"/>
          </a:ln>
          <a:effectLst>
            <a:outerShdw blurRad="50800" dist="381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white"/>
              </a:solidFill>
              <a:effectLst/>
              <a:uLnTx/>
              <a:uFillTx/>
              <a:latin typeface="Calibri" panose="020F0502020204030204"/>
            </a:endParaRPr>
          </a:p>
        </p:txBody>
      </p:sp>
      <p:sp>
        <p:nvSpPr>
          <p:cNvPr id="161" name="TextBox 160">
            <a:extLst>
              <a:ext uri="{FF2B5EF4-FFF2-40B4-BE49-F238E27FC236}">
                <a16:creationId xmlns:a16="http://schemas.microsoft.com/office/drawing/2014/main" id="{9300FF36-ECA6-3C77-9F3E-D3D7AFFEF184}"/>
              </a:ext>
            </a:extLst>
          </p:cNvPr>
          <p:cNvSpPr txBox="1"/>
          <p:nvPr/>
        </p:nvSpPr>
        <p:spPr>
          <a:xfrm>
            <a:off x="2053908" y="3763596"/>
            <a:ext cx="708848" cy="369332"/>
          </a:xfrm>
          <a:prstGeom prst="rect">
            <a:avLst/>
          </a:prstGeom>
          <a:noFill/>
        </p:spPr>
        <p:txBody>
          <a:bodyPr wrap="square" rtlCol="0">
            <a:spAutoFit/>
          </a:bodyPr>
          <a:lstStyle/>
          <a:p>
            <a:pPr algn="ctr"/>
            <a:r>
              <a:rPr lang="en-US" sz="900" dirty="0"/>
              <a:t>Data</a:t>
            </a:r>
          </a:p>
          <a:p>
            <a:pPr algn="ctr"/>
            <a:r>
              <a:rPr lang="en-US" sz="900" dirty="0"/>
              <a:t>Proxy </a:t>
            </a:r>
          </a:p>
        </p:txBody>
      </p:sp>
      <p:cxnSp>
        <p:nvCxnSpPr>
          <p:cNvPr id="162" name="Straight Connector 161">
            <a:extLst>
              <a:ext uri="{FF2B5EF4-FFF2-40B4-BE49-F238E27FC236}">
                <a16:creationId xmlns:a16="http://schemas.microsoft.com/office/drawing/2014/main" id="{B66F3F16-BB44-2884-9D97-750B4125512E}"/>
              </a:ext>
            </a:extLst>
          </p:cNvPr>
          <p:cNvCxnSpPr>
            <a:endCxn id="161" idx="1"/>
          </p:cNvCxnSpPr>
          <p:nvPr/>
        </p:nvCxnSpPr>
        <p:spPr>
          <a:xfrm>
            <a:off x="1568878" y="3595337"/>
            <a:ext cx="485030" cy="352925"/>
          </a:xfrm>
          <a:prstGeom prst="line">
            <a:avLst/>
          </a:prstGeom>
          <a:ln w="190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3" name="Straight Connector 162">
            <a:extLst>
              <a:ext uri="{FF2B5EF4-FFF2-40B4-BE49-F238E27FC236}">
                <a16:creationId xmlns:a16="http://schemas.microsoft.com/office/drawing/2014/main" id="{7F3FB9EB-335F-2F62-4861-5738B4E34189}"/>
              </a:ext>
            </a:extLst>
          </p:cNvPr>
          <p:cNvCxnSpPr>
            <a:stCxn id="161" idx="3"/>
            <a:endCxn id="123" idx="1"/>
          </p:cNvCxnSpPr>
          <p:nvPr/>
        </p:nvCxnSpPr>
        <p:spPr>
          <a:xfrm>
            <a:off x="2762756" y="3948262"/>
            <a:ext cx="595941" cy="3782"/>
          </a:xfrm>
          <a:prstGeom prst="line">
            <a:avLst/>
          </a:prstGeom>
          <a:ln w="190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4" name="Straight Connector 163">
            <a:extLst>
              <a:ext uri="{FF2B5EF4-FFF2-40B4-BE49-F238E27FC236}">
                <a16:creationId xmlns:a16="http://schemas.microsoft.com/office/drawing/2014/main" id="{A65047B3-413A-37DF-E4EF-D3D6D9371602}"/>
              </a:ext>
            </a:extLst>
          </p:cNvPr>
          <p:cNvCxnSpPr/>
          <p:nvPr/>
        </p:nvCxnSpPr>
        <p:spPr>
          <a:xfrm flipV="1">
            <a:off x="5052591" y="2289358"/>
            <a:ext cx="0" cy="154119"/>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5" name="Rectangle: Rounded Corners 164">
            <a:extLst>
              <a:ext uri="{FF2B5EF4-FFF2-40B4-BE49-F238E27FC236}">
                <a16:creationId xmlns:a16="http://schemas.microsoft.com/office/drawing/2014/main" id="{301EC946-9340-FD0E-BE9F-144427927662}"/>
              </a:ext>
            </a:extLst>
          </p:cNvPr>
          <p:cNvSpPr/>
          <p:nvPr/>
        </p:nvSpPr>
        <p:spPr>
          <a:xfrm>
            <a:off x="4829624" y="2391846"/>
            <a:ext cx="416270" cy="319805"/>
          </a:xfrm>
          <a:prstGeom prst="roundRect">
            <a:avLst/>
          </a:prstGeom>
          <a:solidFill>
            <a:srgbClr val="15B0E8">
              <a:lumMod val="50000"/>
            </a:srgbClr>
          </a:solidFill>
          <a:ln w="12700" cap="flat" cmpd="sng" algn="ctr">
            <a:solidFill>
              <a:schemeClr val="accent3">
                <a:lumMod val="75000"/>
              </a:schemeClr>
            </a:solidFill>
            <a:prstDash val="solid"/>
            <a:miter lim="800000"/>
          </a:ln>
          <a:effectLst>
            <a:outerShdw blurRad="50800" dist="38100" dir="8100000" algn="tr" rotWithShape="0">
              <a:prstClr val="black">
                <a:alpha val="40000"/>
              </a:prstClr>
            </a:outerShdw>
          </a:effectLst>
        </p:spPr>
        <p:txBody>
          <a:bodyPr rtlCol="0" anchor="ctr"/>
          <a:lstStyle/>
          <a:p>
            <a:pPr algn="ctr">
              <a:defRPr/>
            </a:pPr>
            <a:endParaRPr lang="en-US" sz="1400" kern="0" dirty="0">
              <a:solidFill>
                <a:prstClr val="white"/>
              </a:solidFill>
              <a:latin typeface="Calibri" panose="020F0502020204030204"/>
            </a:endParaRPr>
          </a:p>
        </p:txBody>
      </p:sp>
      <p:sp>
        <p:nvSpPr>
          <p:cNvPr id="166" name="TextBox 165">
            <a:extLst>
              <a:ext uri="{FF2B5EF4-FFF2-40B4-BE49-F238E27FC236}">
                <a16:creationId xmlns:a16="http://schemas.microsoft.com/office/drawing/2014/main" id="{4C28964A-0D38-6C37-22F5-CD42344DFDE1}"/>
              </a:ext>
            </a:extLst>
          </p:cNvPr>
          <p:cNvSpPr txBox="1"/>
          <p:nvPr/>
        </p:nvSpPr>
        <p:spPr>
          <a:xfrm>
            <a:off x="4800692" y="2387093"/>
            <a:ext cx="416627" cy="261610"/>
          </a:xfrm>
          <a:prstGeom prst="rect">
            <a:avLst/>
          </a:prstGeom>
          <a:noFill/>
        </p:spPr>
        <p:txBody>
          <a:bodyPr wrap="none" rtlCol="0">
            <a:spAutoFit/>
          </a:bodyPr>
          <a:lstStyle/>
          <a:p>
            <a:pPr>
              <a:defRPr/>
            </a:pPr>
            <a:r>
              <a:rPr lang="en-US" sz="1100" b="1" kern="0" dirty="0">
                <a:solidFill>
                  <a:prstClr val="white"/>
                </a:solidFill>
                <a:latin typeface="Calibri" panose="020F0502020204030204"/>
              </a:rPr>
              <a:t>6GSF</a:t>
            </a:r>
          </a:p>
        </p:txBody>
      </p:sp>
      <p:sp>
        <p:nvSpPr>
          <p:cNvPr id="167" name="Freeform: Shape 166">
            <a:extLst>
              <a:ext uri="{FF2B5EF4-FFF2-40B4-BE49-F238E27FC236}">
                <a16:creationId xmlns:a16="http://schemas.microsoft.com/office/drawing/2014/main" id="{D647B945-5745-DF6C-FC00-9A5905151673}"/>
              </a:ext>
            </a:extLst>
          </p:cNvPr>
          <p:cNvSpPr/>
          <p:nvPr/>
        </p:nvSpPr>
        <p:spPr>
          <a:xfrm>
            <a:off x="4016840" y="2713572"/>
            <a:ext cx="1000125" cy="1257300"/>
          </a:xfrm>
          <a:custGeom>
            <a:avLst/>
            <a:gdLst>
              <a:gd name="connsiteX0" fmla="*/ 1000125 w 1000125"/>
              <a:gd name="connsiteY0" fmla="*/ 0 h 1257300"/>
              <a:gd name="connsiteX1" fmla="*/ 285750 w 1000125"/>
              <a:gd name="connsiteY1" fmla="*/ 1257300 h 1257300"/>
              <a:gd name="connsiteX2" fmla="*/ 0 w 1000125"/>
              <a:gd name="connsiteY2" fmla="*/ 1257300 h 1257300"/>
            </a:gdLst>
            <a:ahLst/>
            <a:cxnLst>
              <a:cxn ang="0">
                <a:pos x="connsiteX0" y="connsiteY0"/>
              </a:cxn>
              <a:cxn ang="0">
                <a:pos x="connsiteX1" y="connsiteY1"/>
              </a:cxn>
              <a:cxn ang="0">
                <a:pos x="connsiteX2" y="connsiteY2"/>
              </a:cxn>
            </a:cxnLst>
            <a:rect l="l" t="t" r="r" b="b"/>
            <a:pathLst>
              <a:path w="1000125" h="1257300">
                <a:moveTo>
                  <a:pt x="1000125" y="0"/>
                </a:moveTo>
                <a:lnTo>
                  <a:pt x="285750" y="1257300"/>
                </a:lnTo>
                <a:lnTo>
                  <a:pt x="0" y="1257300"/>
                </a:lnTo>
              </a:path>
            </a:pathLst>
          </a:custGeom>
          <a:ln w="190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4" name="Straight Connector 3">
            <a:extLst>
              <a:ext uri="{FF2B5EF4-FFF2-40B4-BE49-F238E27FC236}">
                <a16:creationId xmlns:a16="http://schemas.microsoft.com/office/drawing/2014/main" id="{D217A225-EB6E-A415-6629-FD6F241E9110}"/>
              </a:ext>
            </a:extLst>
          </p:cNvPr>
          <p:cNvCxnSpPr/>
          <p:nvPr/>
        </p:nvCxnSpPr>
        <p:spPr>
          <a:xfrm flipV="1">
            <a:off x="11300987" y="2504820"/>
            <a:ext cx="0" cy="154119"/>
          </a:xfrm>
          <a:prstGeom prst="line">
            <a:avLst/>
          </a:prstGeom>
          <a:ln w="9525">
            <a:solidFill>
              <a:schemeClr val="tx2">
                <a:lumMod val="25000"/>
                <a:lumOff val="75000"/>
              </a:schemeClr>
            </a:solidFill>
          </a:ln>
        </p:spPr>
        <p:style>
          <a:lnRef idx="1">
            <a:schemeClr val="accent1"/>
          </a:lnRef>
          <a:fillRef idx="0">
            <a:schemeClr val="accent1"/>
          </a:fillRef>
          <a:effectRef idx="0">
            <a:schemeClr val="accent1"/>
          </a:effectRef>
          <a:fontRef idx="minor">
            <a:schemeClr val="tx1"/>
          </a:fontRef>
        </p:style>
      </p:cxnSp>
      <p:sp>
        <p:nvSpPr>
          <p:cNvPr id="5" name="Rectangle: Rounded Corners 4">
            <a:extLst>
              <a:ext uri="{FF2B5EF4-FFF2-40B4-BE49-F238E27FC236}">
                <a16:creationId xmlns:a16="http://schemas.microsoft.com/office/drawing/2014/main" id="{BA019383-A428-13F2-7363-D068CF4E0A99}"/>
              </a:ext>
            </a:extLst>
          </p:cNvPr>
          <p:cNvSpPr/>
          <p:nvPr/>
        </p:nvSpPr>
        <p:spPr>
          <a:xfrm>
            <a:off x="11078020" y="2607308"/>
            <a:ext cx="416270" cy="319805"/>
          </a:xfrm>
          <a:prstGeom prst="roundRect">
            <a:avLst/>
          </a:prstGeom>
          <a:solidFill>
            <a:srgbClr val="15B0E8">
              <a:lumMod val="50000"/>
            </a:srgbClr>
          </a:solidFill>
          <a:ln w="12700" cap="flat" cmpd="sng" algn="ctr">
            <a:noFill/>
            <a:prstDash val="solid"/>
            <a:miter lim="800000"/>
          </a:ln>
          <a:effectLst>
            <a:outerShdw blurRad="50800" dist="38100" dir="8100000" algn="tr" rotWithShape="0">
              <a:prstClr val="black">
                <a:alpha val="40000"/>
              </a:prstClr>
            </a:outerShdw>
          </a:effectLst>
        </p:spPr>
        <p:txBody>
          <a:bodyPr rtlCol="0" anchor="ctr"/>
          <a:lstStyle/>
          <a:p>
            <a:pPr algn="ctr">
              <a:defRPr/>
            </a:pPr>
            <a:endParaRPr lang="en-US" sz="1400" kern="0" dirty="0">
              <a:solidFill>
                <a:prstClr val="white"/>
              </a:solidFill>
              <a:latin typeface="Calibri" panose="020F0502020204030204"/>
            </a:endParaRPr>
          </a:p>
        </p:txBody>
      </p:sp>
      <p:sp>
        <p:nvSpPr>
          <p:cNvPr id="168" name="TextBox 167">
            <a:extLst>
              <a:ext uri="{FF2B5EF4-FFF2-40B4-BE49-F238E27FC236}">
                <a16:creationId xmlns:a16="http://schemas.microsoft.com/office/drawing/2014/main" id="{D63FC579-C78E-719F-BA0F-11ACB7BA1C32}"/>
              </a:ext>
            </a:extLst>
          </p:cNvPr>
          <p:cNvSpPr txBox="1"/>
          <p:nvPr/>
        </p:nvSpPr>
        <p:spPr>
          <a:xfrm>
            <a:off x="11049088" y="2602555"/>
            <a:ext cx="416627" cy="261610"/>
          </a:xfrm>
          <a:prstGeom prst="rect">
            <a:avLst/>
          </a:prstGeom>
          <a:noFill/>
          <a:ln>
            <a:noFill/>
          </a:ln>
        </p:spPr>
        <p:txBody>
          <a:bodyPr wrap="none" rtlCol="0">
            <a:spAutoFit/>
          </a:bodyPr>
          <a:lstStyle/>
          <a:p>
            <a:pPr>
              <a:defRPr/>
            </a:pPr>
            <a:r>
              <a:rPr lang="en-US" sz="1100" b="1" kern="0" dirty="0">
                <a:solidFill>
                  <a:prstClr val="white"/>
                </a:solidFill>
                <a:latin typeface="Calibri" panose="020F0502020204030204"/>
              </a:rPr>
              <a:t>6GSF</a:t>
            </a:r>
          </a:p>
        </p:txBody>
      </p:sp>
      <p:grpSp>
        <p:nvGrpSpPr>
          <p:cNvPr id="171" name="Group 170">
            <a:extLst>
              <a:ext uri="{FF2B5EF4-FFF2-40B4-BE49-F238E27FC236}">
                <a16:creationId xmlns:a16="http://schemas.microsoft.com/office/drawing/2014/main" id="{FBAD8B44-4597-7012-F3B6-35892F0E3B7A}"/>
              </a:ext>
            </a:extLst>
          </p:cNvPr>
          <p:cNvGrpSpPr/>
          <p:nvPr/>
        </p:nvGrpSpPr>
        <p:grpSpPr>
          <a:xfrm>
            <a:off x="11194688" y="2732662"/>
            <a:ext cx="287258" cy="200055"/>
            <a:chOff x="3040469" y="3263965"/>
            <a:chExt cx="287258" cy="200055"/>
          </a:xfrm>
        </p:grpSpPr>
        <p:sp>
          <p:nvSpPr>
            <p:cNvPr id="172" name="Rectangle: Rounded Corners 171">
              <a:extLst>
                <a:ext uri="{FF2B5EF4-FFF2-40B4-BE49-F238E27FC236}">
                  <a16:creationId xmlns:a16="http://schemas.microsoft.com/office/drawing/2014/main" id="{F4302186-DDC7-724C-46FB-E900059BEB14}"/>
                </a:ext>
              </a:extLst>
            </p:cNvPr>
            <p:cNvSpPr/>
            <p:nvPr/>
          </p:nvSpPr>
          <p:spPr>
            <a:xfrm>
              <a:off x="3061873" y="3330943"/>
              <a:ext cx="244453" cy="96877"/>
            </a:xfrm>
            <a:prstGeom prst="roundRect">
              <a:avLst/>
            </a:prstGeom>
            <a:solidFill>
              <a:srgbClr val="FFDF4F">
                <a:lumMod val="75000"/>
              </a:srgbClr>
            </a:solidFill>
            <a:ln w="12700" cap="flat" cmpd="sng" algn="ctr">
              <a:noFill/>
              <a:prstDash val="solid"/>
              <a:miter lim="800000"/>
            </a:ln>
            <a:effectLst>
              <a:outerShdw blurRad="50800" dist="381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dirty="0">
                <a:ln>
                  <a:noFill/>
                </a:ln>
                <a:solidFill>
                  <a:prstClr val="white"/>
                </a:solidFill>
                <a:effectLst/>
                <a:uLnTx/>
                <a:uFillTx/>
                <a:latin typeface="Calibri" panose="020F0502020204030204"/>
              </a:endParaRPr>
            </a:p>
          </p:txBody>
        </p:sp>
        <p:sp>
          <p:nvSpPr>
            <p:cNvPr id="173" name="TextBox 172">
              <a:extLst>
                <a:ext uri="{FF2B5EF4-FFF2-40B4-BE49-F238E27FC236}">
                  <a16:creationId xmlns:a16="http://schemas.microsoft.com/office/drawing/2014/main" id="{71FCFB72-0DCC-70AE-1EC9-F9B2E15137BC}"/>
                </a:ext>
              </a:extLst>
            </p:cNvPr>
            <p:cNvSpPr txBox="1"/>
            <p:nvPr/>
          </p:nvSpPr>
          <p:spPr>
            <a:xfrm>
              <a:off x="3040469" y="3263965"/>
              <a:ext cx="287258" cy="200055"/>
            </a:xfrm>
            <a:prstGeom prst="rect">
              <a:avLst/>
            </a:prstGeom>
            <a:noFill/>
            <a:ln>
              <a:noFill/>
            </a:ln>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prstClr val="black"/>
                  </a:solidFill>
                  <a:effectLst/>
                  <a:uLnTx/>
                  <a:uFillTx/>
                  <a:latin typeface="Calibri" panose="020F0502020204030204"/>
                </a:rPr>
                <a:t>DC</a:t>
              </a:r>
              <a:endParaRPr kumimoji="0" lang="en-US" sz="800" b="0" i="0" u="none" strike="noStrike" kern="0" cap="none" spc="0" normalizeH="0" baseline="0" noProof="0" dirty="0">
                <a:ln>
                  <a:noFill/>
                </a:ln>
                <a:solidFill>
                  <a:prstClr val="black"/>
                </a:solidFill>
                <a:effectLst/>
                <a:uLnTx/>
                <a:uFillTx/>
                <a:latin typeface="Calibri" panose="020F0502020204030204"/>
              </a:endParaRPr>
            </a:p>
          </p:txBody>
        </p:sp>
      </p:grpSp>
      <p:sp>
        <p:nvSpPr>
          <p:cNvPr id="174" name="Freeform: Shape 173">
            <a:extLst>
              <a:ext uri="{FF2B5EF4-FFF2-40B4-BE49-F238E27FC236}">
                <a16:creationId xmlns:a16="http://schemas.microsoft.com/office/drawing/2014/main" id="{B8775475-10A5-6800-7CD2-1FA1AA1721A9}"/>
              </a:ext>
            </a:extLst>
          </p:cNvPr>
          <p:cNvSpPr/>
          <p:nvPr/>
        </p:nvSpPr>
        <p:spPr>
          <a:xfrm>
            <a:off x="10061985" y="2920297"/>
            <a:ext cx="1193122" cy="518323"/>
          </a:xfrm>
          <a:custGeom>
            <a:avLst/>
            <a:gdLst>
              <a:gd name="connsiteX0" fmla="*/ 0 w 381000"/>
              <a:gd name="connsiteY0" fmla="*/ 180975 h 180975"/>
              <a:gd name="connsiteX1" fmla="*/ 238125 w 381000"/>
              <a:gd name="connsiteY1" fmla="*/ 180975 h 180975"/>
              <a:gd name="connsiteX2" fmla="*/ 381000 w 381000"/>
              <a:gd name="connsiteY2" fmla="*/ 0 h 180975"/>
            </a:gdLst>
            <a:ahLst/>
            <a:cxnLst>
              <a:cxn ang="0">
                <a:pos x="connsiteX0" y="connsiteY0"/>
              </a:cxn>
              <a:cxn ang="0">
                <a:pos x="connsiteX1" y="connsiteY1"/>
              </a:cxn>
              <a:cxn ang="0">
                <a:pos x="connsiteX2" y="connsiteY2"/>
              </a:cxn>
            </a:cxnLst>
            <a:rect l="l" t="t" r="r" b="b"/>
            <a:pathLst>
              <a:path w="381000" h="180975">
                <a:moveTo>
                  <a:pt x="0" y="180975"/>
                </a:moveTo>
                <a:lnTo>
                  <a:pt x="238125" y="180975"/>
                </a:lnTo>
                <a:lnTo>
                  <a:pt x="381000" y="0"/>
                </a:lnTo>
              </a:path>
            </a:pathLst>
          </a:custGeom>
          <a:noFill/>
          <a:ln w="19050">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0278625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501869" y="570897"/>
            <a:ext cx="10515600" cy="1130301"/>
          </a:xfrm>
        </p:spPr>
        <p:txBody>
          <a:bodyPr/>
          <a:lstStyle/>
          <a:p>
            <a:r>
              <a:rPr lang="en-US" sz="3600" dirty="0"/>
              <a:t>Key Areas for 6G System Architecture Study</a:t>
            </a:r>
            <a:endParaRPr lang="en-GB" altLang="en-US" sz="3600"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pPr>
              <a:spcAft>
                <a:spcPts val="800"/>
              </a:spcAft>
            </a:pPr>
            <a:r>
              <a:rPr lang="en-US" sz="3200" dirty="0"/>
              <a:t>Architectural Requirements, Assumptions and Principles</a:t>
            </a:r>
          </a:p>
          <a:p>
            <a:pPr>
              <a:spcAft>
                <a:spcPts val="800"/>
              </a:spcAft>
            </a:pPr>
            <a:r>
              <a:rPr lang="en-US" sz="3200" dirty="0"/>
              <a:t>Interworking and Migration</a:t>
            </a:r>
          </a:p>
          <a:p>
            <a:r>
              <a:rPr lang="en-US" sz="3200" dirty="0"/>
              <a:t>Support for value-added services and functionalities</a:t>
            </a:r>
          </a:p>
          <a:p>
            <a:pPr marL="685800" lvl="2">
              <a:spcBef>
                <a:spcPts val="1000"/>
              </a:spcBef>
            </a:pPr>
            <a:r>
              <a:rPr lang="en-US" sz="2800" dirty="0"/>
              <a:t>AI/ML, Sensing, Immersive Communication, Digital Twin, Energy Saving/Efficiency, and other Use Cases and Requirements from SA1 6G Study</a:t>
            </a:r>
          </a:p>
          <a:p>
            <a:pPr marL="685800" lvl="2">
              <a:spcBef>
                <a:spcPts val="1000"/>
              </a:spcBef>
            </a:pPr>
            <a:r>
              <a:rPr lang="en-US" sz="2400" b="1" dirty="0">
                <a:solidFill>
                  <a:schemeClr val="accent5">
                    <a:lumMod val="75000"/>
                  </a:schemeClr>
                </a:solidFill>
              </a:rPr>
              <a:t>New functionality – Examples in the following slides</a:t>
            </a:r>
          </a:p>
          <a:p>
            <a:pPr marL="0" indent="0">
              <a:buNone/>
            </a:pPr>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D99176-4173-309A-6B2E-2E3A8027A181}"/>
              </a:ext>
            </a:extLst>
          </p:cNvPr>
          <p:cNvSpPr>
            <a:spLocks noGrp="1"/>
          </p:cNvSpPr>
          <p:nvPr>
            <p:ph type="title"/>
          </p:nvPr>
        </p:nvSpPr>
        <p:spPr>
          <a:xfrm>
            <a:off x="170380" y="509016"/>
            <a:ext cx="10515600" cy="1130301"/>
          </a:xfrm>
        </p:spPr>
        <p:txBody>
          <a:bodyPr/>
          <a:lstStyle/>
          <a:p>
            <a:r>
              <a:rPr lang="en-GB" altLang="en-US" sz="2800" dirty="0"/>
              <a:t>View on 6G SID Scope Content for Architecture requirements </a:t>
            </a:r>
            <a:r>
              <a:rPr lang="en-GB" altLang="en-US" sz="1800" dirty="0"/>
              <a:t>– 1/3</a:t>
            </a:r>
            <a:br>
              <a:rPr lang="en-GB" altLang="en-US" sz="2800" dirty="0"/>
            </a:br>
            <a:r>
              <a:rPr lang="en-GB" altLang="en-US" sz="2800" dirty="0"/>
              <a:t>(Not in prioritized order)</a:t>
            </a:r>
            <a:endParaRPr lang="en-US" sz="2800" dirty="0"/>
          </a:p>
        </p:txBody>
      </p:sp>
      <p:graphicFrame>
        <p:nvGraphicFramePr>
          <p:cNvPr id="5" name="Table 4">
            <a:extLst>
              <a:ext uri="{FF2B5EF4-FFF2-40B4-BE49-F238E27FC236}">
                <a16:creationId xmlns:a16="http://schemas.microsoft.com/office/drawing/2014/main" id="{9D0DA3DA-A027-5C8B-53E3-5223919FBDCD}"/>
              </a:ext>
            </a:extLst>
          </p:cNvPr>
          <p:cNvGraphicFramePr>
            <a:graphicFrameLocks noGrp="1"/>
          </p:cNvGraphicFramePr>
          <p:nvPr>
            <p:extLst>
              <p:ext uri="{D42A27DB-BD31-4B8C-83A1-F6EECF244321}">
                <p14:modId xmlns:p14="http://schemas.microsoft.com/office/powerpoint/2010/main" val="4106948915"/>
              </p:ext>
            </p:extLst>
          </p:nvPr>
        </p:nvGraphicFramePr>
        <p:xfrm>
          <a:off x="275679" y="1772507"/>
          <a:ext cx="11523645" cy="4541520"/>
        </p:xfrm>
        <a:graphic>
          <a:graphicData uri="http://schemas.openxmlformats.org/drawingml/2006/table">
            <a:tbl>
              <a:tblPr firstRow="1" bandRow="1">
                <a:tableStyleId>{5C22544A-7EE6-4342-B048-85BDC9FD1C3A}</a:tableStyleId>
              </a:tblPr>
              <a:tblGrid>
                <a:gridCol w="544830">
                  <a:extLst>
                    <a:ext uri="{9D8B030D-6E8A-4147-A177-3AD203B41FA5}">
                      <a16:colId xmlns:a16="http://schemas.microsoft.com/office/drawing/2014/main" val="3009061225"/>
                    </a:ext>
                  </a:extLst>
                </a:gridCol>
                <a:gridCol w="2504873">
                  <a:extLst>
                    <a:ext uri="{9D8B030D-6E8A-4147-A177-3AD203B41FA5}">
                      <a16:colId xmlns:a16="http://schemas.microsoft.com/office/drawing/2014/main" val="581597619"/>
                    </a:ext>
                  </a:extLst>
                </a:gridCol>
                <a:gridCol w="3837020">
                  <a:extLst>
                    <a:ext uri="{9D8B030D-6E8A-4147-A177-3AD203B41FA5}">
                      <a16:colId xmlns:a16="http://schemas.microsoft.com/office/drawing/2014/main" val="902874088"/>
                    </a:ext>
                  </a:extLst>
                </a:gridCol>
                <a:gridCol w="3087682">
                  <a:extLst>
                    <a:ext uri="{9D8B030D-6E8A-4147-A177-3AD203B41FA5}">
                      <a16:colId xmlns:a16="http://schemas.microsoft.com/office/drawing/2014/main" val="1180499246"/>
                    </a:ext>
                  </a:extLst>
                </a:gridCol>
                <a:gridCol w="1549240">
                  <a:extLst>
                    <a:ext uri="{9D8B030D-6E8A-4147-A177-3AD203B41FA5}">
                      <a16:colId xmlns:a16="http://schemas.microsoft.com/office/drawing/2014/main" val="174011973"/>
                    </a:ext>
                  </a:extLst>
                </a:gridCol>
              </a:tblGrid>
              <a:tr h="370840">
                <a:tc>
                  <a:txBody>
                    <a:bodyPr/>
                    <a:lstStyle/>
                    <a:p>
                      <a:pPr algn="ctr"/>
                      <a:r>
                        <a:rPr lang="en-US" sz="1100" dirty="0"/>
                        <a:t>S.NO.</a:t>
                      </a:r>
                    </a:p>
                  </a:txBody>
                  <a:tcPr/>
                </a:tc>
                <a:tc>
                  <a:txBody>
                    <a:bodyPr/>
                    <a:lstStyle/>
                    <a:p>
                      <a:pPr algn="ctr"/>
                      <a:r>
                        <a:rPr lang="en-US" sz="1100" b="1" kern="1200" dirty="0">
                          <a:solidFill>
                            <a:schemeClr val="lt1"/>
                          </a:solidFill>
                          <a:latin typeface="+mn-lt"/>
                          <a:ea typeface="+mn-ea"/>
                          <a:cs typeface="+mn-cs"/>
                        </a:rPr>
                        <a:t>Title</a:t>
                      </a:r>
                    </a:p>
                  </a:txBody>
                  <a:tcPr/>
                </a:tc>
                <a:tc>
                  <a:txBody>
                    <a:bodyPr/>
                    <a:lstStyle/>
                    <a:p>
                      <a:pPr algn="ctr"/>
                      <a:r>
                        <a:rPr lang="en-US" sz="1100" dirty="0"/>
                        <a:t>Key Objectives</a:t>
                      </a:r>
                    </a:p>
                  </a:txBody>
                  <a:tcPr/>
                </a:tc>
                <a:tc>
                  <a:txBody>
                    <a:bodyPr/>
                    <a:lstStyle/>
                    <a:p>
                      <a:pPr algn="ctr"/>
                      <a:r>
                        <a:rPr lang="en-US" sz="1100" dirty="0"/>
                        <a:t>Justifications</a:t>
                      </a:r>
                    </a:p>
                  </a:txBody>
                  <a:tcPr/>
                </a:tc>
                <a:tc>
                  <a:txBody>
                    <a:bodyPr/>
                    <a:lstStyle/>
                    <a:p>
                      <a:pPr algn="ctr"/>
                      <a:r>
                        <a:rPr lang="en-US" sz="1100" dirty="0"/>
                        <a:t>Potential Dependencies</a:t>
                      </a:r>
                    </a:p>
                  </a:txBody>
                  <a:tcPr/>
                </a:tc>
                <a:extLst>
                  <a:ext uri="{0D108BD9-81ED-4DB2-BD59-A6C34878D82A}">
                    <a16:rowId xmlns:a16="http://schemas.microsoft.com/office/drawing/2014/main" val="4029358954"/>
                  </a:ext>
                </a:extLst>
              </a:tr>
              <a:tr h="370840">
                <a:tc>
                  <a:txBody>
                    <a:bodyPr/>
                    <a:lstStyle/>
                    <a:p>
                      <a:r>
                        <a:rPr lang="en-US" sz="1100" i="0" dirty="0">
                          <a:solidFill>
                            <a:schemeClr val="tx1"/>
                          </a:solidFill>
                        </a:rPr>
                        <a:t>1.</a:t>
                      </a:r>
                    </a:p>
                  </a:txBody>
                  <a:tcPr/>
                </a:tc>
                <a:tc>
                  <a:txBody>
                    <a:bodyPr/>
                    <a:lstStyle/>
                    <a:p>
                      <a:r>
                        <a:rPr lang="en-US" sz="1100" i="0" dirty="0">
                          <a:solidFill>
                            <a:schemeClr val="tx1"/>
                          </a:solidFill>
                        </a:rPr>
                        <a:t>AI-Integrated 6G core network</a:t>
                      </a:r>
                      <a:endParaRPr lang="en-US" sz="1100" i="0" dirty="0">
                        <a:solidFill>
                          <a:srgbClr val="FF0000"/>
                        </a:solidFill>
                      </a:endParaRPr>
                    </a:p>
                  </a:txBody>
                  <a:tcPr/>
                </a:tc>
                <a:tc>
                  <a:txBody>
                    <a:bodyPr/>
                    <a:lstStyle/>
                    <a:p>
                      <a:pPr marL="0" indent="0">
                        <a:buFont typeface="+mj-lt"/>
                        <a:buNone/>
                      </a:pPr>
                      <a:r>
                        <a:rPr lang="en-US" sz="1100" i="0" kern="1200" dirty="0">
                          <a:solidFill>
                            <a:schemeClr val="tx1"/>
                          </a:solidFill>
                          <a:latin typeface="+mn-lt"/>
                          <a:ea typeface="+mn-ea"/>
                          <a:cs typeface="+mn-cs"/>
                        </a:rPr>
                        <a:t>AI for Network</a:t>
                      </a:r>
                      <a:endParaRPr lang="en-US" sz="1100" i="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i="0" dirty="0">
                          <a:solidFill>
                            <a:schemeClr val="tx1"/>
                          </a:solidFill>
                        </a:rPr>
                        <a:t>Study AI integration for 6G network optimization, including how to integrate AI for network performance enhancement, autonomous network configuration, AI for smart energy and sensing </a:t>
                      </a:r>
                      <a:endParaRPr lang="en-US" sz="1100" i="0" kern="1200" dirty="0">
                        <a:solidFill>
                          <a:schemeClr val="tx1"/>
                        </a:solidFill>
                        <a:latin typeface="+mn-lt"/>
                        <a:ea typeface="+mn-ea"/>
                        <a:cs typeface="+mn-cs"/>
                      </a:endParaRPr>
                    </a:p>
                    <a:p>
                      <a:pPr marL="171450" indent="-171450">
                        <a:buFont typeface="Arial" panose="020B0604020202020204" pitchFamily="34" charset="0"/>
                        <a:buChar char="•"/>
                      </a:pPr>
                      <a:r>
                        <a:rPr lang="en-US" sz="1100" i="0" kern="1200" dirty="0">
                          <a:solidFill>
                            <a:schemeClr val="tx1"/>
                          </a:solidFill>
                          <a:latin typeface="+mn-lt"/>
                          <a:ea typeface="+mn-ea"/>
                          <a:cs typeface="+mn-cs"/>
                        </a:rPr>
                        <a:t>Study whether and how to enhance each 6G NF to support AI/ML capabilities</a:t>
                      </a:r>
                    </a:p>
                    <a:p>
                      <a:pPr marL="171450" indent="-171450">
                        <a:buFont typeface="Arial" panose="020B0604020202020204" pitchFamily="34" charset="0"/>
                        <a:buChar char="•"/>
                      </a:pPr>
                      <a:r>
                        <a:rPr lang="en-US" sz="1100" i="0" kern="1200" dirty="0">
                          <a:solidFill>
                            <a:schemeClr val="tx1"/>
                          </a:solidFill>
                          <a:latin typeface="+mn-lt"/>
                          <a:ea typeface="+mn-ea"/>
                          <a:cs typeface="+mn-cs"/>
                        </a:rPr>
                        <a:t>Study network architecture enhancements to support new AI/ML technologies such as Federated Transfer Learning (FTL) where a pre-trained model is shared between different domains, Online learning and Reinforcement learning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i="0" kern="1200" dirty="0">
                          <a:solidFill>
                            <a:schemeClr val="tx1"/>
                          </a:solidFill>
                          <a:latin typeface="+mn-lt"/>
                          <a:ea typeface="+mn-ea"/>
                          <a:cs typeface="+mn-cs"/>
                        </a:rPr>
                        <a:t>Study architecture enhancements to support AI agent deployment and collaboration between multiple AI agents</a:t>
                      </a:r>
                    </a:p>
                    <a:p>
                      <a:pPr marL="0" indent="0">
                        <a:buFont typeface="+mj-lt"/>
                        <a:buNone/>
                      </a:pPr>
                      <a:endParaRPr lang="en-US" sz="1100" i="0" kern="1200" dirty="0">
                        <a:solidFill>
                          <a:schemeClr val="tx1"/>
                        </a:solidFill>
                        <a:effectLst/>
                        <a:latin typeface="+mn-lt"/>
                        <a:ea typeface="+mn-ea"/>
                        <a:cs typeface="+mn-cs"/>
                      </a:endParaRPr>
                    </a:p>
                    <a:p>
                      <a:pPr marL="0" indent="0">
                        <a:buFont typeface="+mj-lt"/>
                        <a:buNone/>
                      </a:pPr>
                      <a:r>
                        <a:rPr lang="en-US" sz="1100" i="0" kern="1200" dirty="0">
                          <a:solidFill>
                            <a:schemeClr val="tx1"/>
                          </a:solidFill>
                          <a:effectLst/>
                          <a:latin typeface="+mn-lt"/>
                          <a:ea typeface="+mn-ea"/>
                          <a:cs typeface="+mn-cs"/>
                        </a:rPr>
                        <a:t>Network for AI</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i="0" kern="1200" dirty="0">
                          <a:solidFill>
                            <a:schemeClr val="tx1"/>
                          </a:solidFill>
                          <a:effectLst/>
                          <a:latin typeface="+mn-lt"/>
                          <a:ea typeface="+mn-ea"/>
                          <a:cs typeface="+mn-cs"/>
                        </a:rPr>
                        <a:t>Study how 6G  can better support native AI applications, including introducing additional 6G services, such as computation offload and 6G data-as-service </a:t>
                      </a:r>
                    </a:p>
                    <a:p>
                      <a:pPr marL="171450" indent="-171450">
                        <a:buFont typeface="Arial" panose="020B0604020202020204" pitchFamily="34" charset="0"/>
                        <a:buChar char="•"/>
                      </a:pPr>
                      <a:r>
                        <a:rPr lang="en-US" sz="1100" i="0" kern="1200" dirty="0">
                          <a:solidFill>
                            <a:schemeClr val="tx1"/>
                          </a:solidFill>
                          <a:latin typeface="+mn-lt"/>
                          <a:ea typeface="+mn-ea"/>
                          <a:cs typeface="+mn-cs"/>
                        </a:rPr>
                        <a:t>Study architecture enhancements to provide AI/ML services such as AI/ML training service to AI/ML service consumers with a defined QoS</a:t>
                      </a:r>
                    </a:p>
                    <a:p>
                      <a:pPr marL="171450" indent="-171450">
                        <a:buFont typeface="Arial" panose="020B0604020202020204" pitchFamily="34" charset="0"/>
                        <a:buChar char="•"/>
                      </a:pPr>
                      <a:r>
                        <a:rPr lang="en-US" sz="1100" i="0" kern="1200" dirty="0">
                          <a:solidFill>
                            <a:schemeClr val="tx1"/>
                          </a:solidFill>
                          <a:latin typeface="+mn-lt"/>
                          <a:ea typeface="+mn-ea"/>
                          <a:cs typeface="+mn-cs"/>
                        </a:rPr>
                        <a:t>Study architecture enhancements to support AI agent deployment and collaboration between multiple AI agents</a:t>
                      </a:r>
                    </a:p>
                    <a:p>
                      <a:pPr marL="0" indent="0">
                        <a:buFont typeface="+mj-lt"/>
                        <a:buNone/>
                      </a:pPr>
                      <a:endParaRPr lang="en-US" sz="1100" i="0" dirty="0">
                        <a:solidFill>
                          <a:schemeClr val="tx1"/>
                        </a:solidFill>
                      </a:endParaRPr>
                    </a:p>
                  </a:txBody>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i="0" kern="1200" dirty="0">
                          <a:solidFill>
                            <a:schemeClr val="tx1"/>
                          </a:solidFill>
                          <a:latin typeface="+mn-lt"/>
                          <a:ea typeface="+mn-ea"/>
                          <a:cs typeface="+mn-cs"/>
                        </a:rPr>
                        <a:t>As described in IMT-2030, AI is considered as a foundational pillar for 6G systems. And AI is one of key study area of SA1 stage 1 6G study, which includes 6G for AI applications and AI for 6G area </a:t>
                      </a:r>
                      <a:endParaRPr lang="en-US" sz="1100" i="0" kern="1200" dirty="0">
                        <a:solidFill>
                          <a:schemeClr val="tx1"/>
                        </a:solidFill>
                        <a:latin typeface="+mn-lt"/>
                        <a:ea typeface="+mn-ea"/>
                        <a:cs typeface="+mn-cs"/>
                      </a:endParaRPr>
                    </a:p>
                    <a:p>
                      <a:pPr marL="171450" indent="-171450">
                        <a:buFont typeface="Arial" panose="020B0604020202020204" pitchFamily="34" charset="0"/>
                        <a:buChar char="•"/>
                      </a:pPr>
                      <a:r>
                        <a:rPr lang="en-US" sz="1100" i="0" dirty="0">
                          <a:solidFill>
                            <a:schemeClr val="tx1"/>
                          </a:solidFill>
                        </a:rPr>
                        <a:t>5GC is not designed to provide real-time and efficient AI/ML services</a:t>
                      </a:r>
                    </a:p>
                    <a:p>
                      <a:pPr marL="171450" indent="-171450">
                        <a:buFont typeface="Arial" panose="020B0604020202020204" pitchFamily="34" charset="0"/>
                        <a:buChar char="•"/>
                      </a:pPr>
                      <a:r>
                        <a:rPr lang="en-US" sz="1100" i="0" dirty="0">
                          <a:solidFill>
                            <a:schemeClr val="tx1"/>
                          </a:solidFill>
                        </a:rPr>
                        <a:t>AI should be blended into the design of 6G architecture </a:t>
                      </a:r>
                    </a:p>
                    <a:p>
                      <a:pPr marL="171450" indent="-171450">
                        <a:buFont typeface="Arial" panose="020B0604020202020204" pitchFamily="34" charset="0"/>
                        <a:buChar char="•"/>
                      </a:pPr>
                      <a:r>
                        <a:rPr lang="en-US" sz="1100" i="0" dirty="0">
                          <a:solidFill>
                            <a:schemeClr val="tx1"/>
                          </a:solidFill>
                        </a:rPr>
                        <a:t>Common Framework</a:t>
                      </a:r>
                    </a:p>
                  </a:txBody>
                  <a:tcPr/>
                </a:tc>
                <a:tc>
                  <a:txBody>
                    <a:bodyPr/>
                    <a:lstStyle/>
                    <a:p>
                      <a:r>
                        <a:rPr lang="en-US" sz="1100" i="0" dirty="0">
                          <a:solidFill>
                            <a:schemeClr val="tx1"/>
                          </a:solidFill>
                        </a:rPr>
                        <a:t>Other SA WGs, RAN </a:t>
                      </a:r>
                    </a:p>
                  </a:txBody>
                  <a:tcPr/>
                </a:tc>
                <a:extLst>
                  <a:ext uri="{0D108BD9-81ED-4DB2-BD59-A6C34878D82A}">
                    <a16:rowId xmlns:a16="http://schemas.microsoft.com/office/drawing/2014/main" val="4036617227"/>
                  </a:ext>
                </a:extLst>
              </a:tr>
            </a:tbl>
          </a:graphicData>
        </a:graphic>
      </p:graphicFrame>
    </p:spTree>
    <p:extLst>
      <p:ext uri="{BB962C8B-B14F-4D97-AF65-F5344CB8AC3E}">
        <p14:creationId xmlns:p14="http://schemas.microsoft.com/office/powerpoint/2010/main" val="1296985451"/>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0E3DBD-225A-D6AF-3DD4-588F77BBB4B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7771404-0104-D88D-DEBD-04945D15E0CE}"/>
              </a:ext>
            </a:extLst>
          </p:cNvPr>
          <p:cNvSpPr>
            <a:spLocks noGrp="1"/>
          </p:cNvSpPr>
          <p:nvPr>
            <p:ph type="title"/>
          </p:nvPr>
        </p:nvSpPr>
        <p:spPr>
          <a:xfrm>
            <a:off x="170380" y="509016"/>
            <a:ext cx="10515600" cy="1130301"/>
          </a:xfrm>
        </p:spPr>
        <p:txBody>
          <a:bodyPr/>
          <a:lstStyle/>
          <a:p>
            <a:r>
              <a:rPr lang="en-GB" altLang="en-US" sz="2800" dirty="0"/>
              <a:t>View on 6G SID Scope Content for Architecture requirements </a:t>
            </a:r>
            <a:r>
              <a:rPr lang="en-GB" altLang="en-US" sz="1800" dirty="0"/>
              <a:t>– 2/3</a:t>
            </a:r>
            <a:br>
              <a:rPr lang="en-GB" altLang="en-US" sz="2800" dirty="0"/>
            </a:br>
            <a:r>
              <a:rPr lang="en-GB" altLang="en-US" sz="2800" dirty="0"/>
              <a:t>(Not in prioritized order)</a:t>
            </a:r>
            <a:endParaRPr lang="en-US" sz="2800" dirty="0"/>
          </a:p>
        </p:txBody>
      </p:sp>
      <p:graphicFrame>
        <p:nvGraphicFramePr>
          <p:cNvPr id="5" name="Table 4">
            <a:extLst>
              <a:ext uri="{FF2B5EF4-FFF2-40B4-BE49-F238E27FC236}">
                <a16:creationId xmlns:a16="http://schemas.microsoft.com/office/drawing/2014/main" id="{4F6135AE-5E6B-2C4B-9432-B528C87FDF7F}"/>
              </a:ext>
            </a:extLst>
          </p:cNvPr>
          <p:cNvGraphicFramePr>
            <a:graphicFrameLocks noGrp="1"/>
          </p:cNvGraphicFramePr>
          <p:nvPr>
            <p:extLst>
              <p:ext uri="{D42A27DB-BD31-4B8C-83A1-F6EECF244321}">
                <p14:modId xmlns:p14="http://schemas.microsoft.com/office/powerpoint/2010/main" val="3002173667"/>
              </p:ext>
            </p:extLst>
          </p:nvPr>
        </p:nvGraphicFramePr>
        <p:xfrm>
          <a:off x="275679" y="1772507"/>
          <a:ext cx="11523645" cy="4389120"/>
        </p:xfrm>
        <a:graphic>
          <a:graphicData uri="http://schemas.openxmlformats.org/drawingml/2006/table">
            <a:tbl>
              <a:tblPr firstRow="1" bandRow="1">
                <a:tableStyleId>{5C22544A-7EE6-4342-B048-85BDC9FD1C3A}</a:tableStyleId>
              </a:tblPr>
              <a:tblGrid>
                <a:gridCol w="544830">
                  <a:extLst>
                    <a:ext uri="{9D8B030D-6E8A-4147-A177-3AD203B41FA5}">
                      <a16:colId xmlns:a16="http://schemas.microsoft.com/office/drawing/2014/main" val="3009061225"/>
                    </a:ext>
                  </a:extLst>
                </a:gridCol>
                <a:gridCol w="2504873">
                  <a:extLst>
                    <a:ext uri="{9D8B030D-6E8A-4147-A177-3AD203B41FA5}">
                      <a16:colId xmlns:a16="http://schemas.microsoft.com/office/drawing/2014/main" val="581597619"/>
                    </a:ext>
                  </a:extLst>
                </a:gridCol>
                <a:gridCol w="3837020">
                  <a:extLst>
                    <a:ext uri="{9D8B030D-6E8A-4147-A177-3AD203B41FA5}">
                      <a16:colId xmlns:a16="http://schemas.microsoft.com/office/drawing/2014/main" val="902874088"/>
                    </a:ext>
                  </a:extLst>
                </a:gridCol>
                <a:gridCol w="3087682">
                  <a:extLst>
                    <a:ext uri="{9D8B030D-6E8A-4147-A177-3AD203B41FA5}">
                      <a16:colId xmlns:a16="http://schemas.microsoft.com/office/drawing/2014/main" val="1180499246"/>
                    </a:ext>
                  </a:extLst>
                </a:gridCol>
                <a:gridCol w="1549240">
                  <a:extLst>
                    <a:ext uri="{9D8B030D-6E8A-4147-A177-3AD203B41FA5}">
                      <a16:colId xmlns:a16="http://schemas.microsoft.com/office/drawing/2014/main" val="174011973"/>
                    </a:ext>
                  </a:extLst>
                </a:gridCol>
              </a:tblGrid>
              <a:tr h="370840">
                <a:tc>
                  <a:txBody>
                    <a:bodyPr/>
                    <a:lstStyle/>
                    <a:p>
                      <a:pPr algn="ctr"/>
                      <a:r>
                        <a:rPr lang="en-US" sz="1100" dirty="0"/>
                        <a:t>S.NO.</a:t>
                      </a:r>
                    </a:p>
                  </a:txBody>
                  <a:tcPr/>
                </a:tc>
                <a:tc>
                  <a:txBody>
                    <a:bodyPr/>
                    <a:lstStyle/>
                    <a:p>
                      <a:pPr algn="ctr"/>
                      <a:r>
                        <a:rPr lang="en-US" sz="1100" b="1" kern="1200" dirty="0">
                          <a:solidFill>
                            <a:schemeClr val="lt1"/>
                          </a:solidFill>
                          <a:latin typeface="+mn-lt"/>
                          <a:ea typeface="+mn-ea"/>
                          <a:cs typeface="+mn-cs"/>
                        </a:rPr>
                        <a:t>Title</a:t>
                      </a:r>
                    </a:p>
                  </a:txBody>
                  <a:tcPr/>
                </a:tc>
                <a:tc>
                  <a:txBody>
                    <a:bodyPr/>
                    <a:lstStyle/>
                    <a:p>
                      <a:pPr algn="ctr"/>
                      <a:r>
                        <a:rPr lang="en-US" sz="1100" dirty="0"/>
                        <a:t>Key Objectives</a:t>
                      </a:r>
                    </a:p>
                  </a:txBody>
                  <a:tcPr/>
                </a:tc>
                <a:tc>
                  <a:txBody>
                    <a:bodyPr/>
                    <a:lstStyle/>
                    <a:p>
                      <a:pPr algn="ctr"/>
                      <a:r>
                        <a:rPr lang="en-US" sz="1100" dirty="0"/>
                        <a:t>Justifications</a:t>
                      </a:r>
                    </a:p>
                  </a:txBody>
                  <a:tcPr/>
                </a:tc>
                <a:tc>
                  <a:txBody>
                    <a:bodyPr/>
                    <a:lstStyle/>
                    <a:p>
                      <a:pPr algn="ctr"/>
                      <a:r>
                        <a:rPr lang="en-US" sz="1100" dirty="0"/>
                        <a:t>Potential Dependencies</a:t>
                      </a:r>
                    </a:p>
                  </a:txBody>
                  <a:tcPr/>
                </a:tc>
                <a:extLst>
                  <a:ext uri="{0D108BD9-81ED-4DB2-BD59-A6C34878D82A}">
                    <a16:rowId xmlns:a16="http://schemas.microsoft.com/office/drawing/2014/main" val="4029358954"/>
                  </a:ext>
                </a:extLst>
              </a:tr>
              <a:tr h="370840">
                <a:tc>
                  <a:txBody>
                    <a:bodyPr/>
                    <a:lstStyle/>
                    <a:p>
                      <a:r>
                        <a:rPr lang="en-US" sz="1100" i="0" dirty="0">
                          <a:solidFill>
                            <a:schemeClr val="tx1"/>
                          </a:solidFill>
                        </a:rPr>
                        <a:t>2.</a:t>
                      </a:r>
                    </a:p>
                  </a:txBody>
                  <a:tcPr/>
                </a:tc>
                <a:tc>
                  <a:txBody>
                    <a:bodyPr/>
                    <a:lstStyle/>
                    <a:p>
                      <a:r>
                        <a:rPr lang="en-US" sz="1100" i="0" dirty="0">
                          <a:solidFill>
                            <a:schemeClr val="tx1"/>
                          </a:solidFill>
                        </a:rPr>
                        <a:t>Data handling for Beyond Connectivity Services (e.g., AI/ML, Sensing, etc.)</a:t>
                      </a:r>
                    </a:p>
                  </a:txBody>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i="0" dirty="0">
                          <a:solidFill>
                            <a:schemeClr val="tx1"/>
                          </a:solidFill>
                        </a:rPr>
                        <a:t>Study whether and how to support a unified data collection and storage</a:t>
                      </a:r>
                    </a:p>
                    <a:p>
                      <a:pPr marL="171450" indent="-171450">
                        <a:buFont typeface="Arial" panose="020B0604020202020204" pitchFamily="34" charset="0"/>
                        <a:buChar char="•"/>
                      </a:pPr>
                      <a:r>
                        <a:rPr lang="en-US" sz="1100" i="0" dirty="0">
                          <a:solidFill>
                            <a:schemeClr val="tx1"/>
                          </a:solidFill>
                        </a:rPr>
                        <a:t>Study whether and how to support  data exchange between 6G service functions and data consumers/producers (study new Data Plane vs User Plane)</a:t>
                      </a:r>
                    </a:p>
                    <a:p>
                      <a:pPr marL="171450" indent="-171450">
                        <a:buFont typeface="Arial" panose="020B0604020202020204" pitchFamily="34" charset="0"/>
                        <a:buChar char="•"/>
                      </a:pPr>
                      <a:r>
                        <a:rPr lang="en-US" sz="1100" i="0" dirty="0">
                          <a:solidFill>
                            <a:schemeClr val="tx1"/>
                          </a:solidFill>
                        </a:rPr>
                        <a:t>Study whether and how to support control functionality for data subscription, data access, mobility management, data exposure and policy</a:t>
                      </a:r>
                    </a:p>
                  </a:txBody>
                  <a:tcPr/>
                </a:tc>
                <a:tc>
                  <a:txBody>
                    <a:bodyPr/>
                    <a:lstStyle/>
                    <a:p>
                      <a:pPr marL="171450" indent="-171450">
                        <a:buFont typeface="Arial" panose="020B0604020202020204" pitchFamily="34" charset="0"/>
                        <a:buChar char="•"/>
                      </a:pPr>
                      <a:r>
                        <a:rPr lang="en-US" sz="1100" i="0" dirty="0">
                          <a:solidFill>
                            <a:schemeClr val="tx1"/>
                          </a:solidFill>
                        </a:rPr>
                        <a:t>5G session based UP and CP are not optimized to support flexible topologies for data exchange across multiple entities as the data consumers/producers</a:t>
                      </a:r>
                    </a:p>
                    <a:p>
                      <a:pPr marL="171450" indent="-171450">
                        <a:buFont typeface="Arial" panose="020B0604020202020204" pitchFamily="34" charset="0"/>
                        <a:buChar char="•"/>
                      </a:pPr>
                      <a:r>
                        <a:rPr lang="en-US" sz="1100" i="0" dirty="0">
                          <a:solidFill>
                            <a:schemeClr val="tx1"/>
                          </a:solidFill>
                        </a:rPr>
                        <a:t>5GC doesn’t include a unified data collection, storage and processing for multi modal data</a:t>
                      </a:r>
                    </a:p>
                  </a:txBody>
                  <a:tcPr/>
                </a:tc>
                <a:tc>
                  <a:txBody>
                    <a:bodyPr/>
                    <a:lstStyle/>
                    <a:p>
                      <a:r>
                        <a:rPr lang="en-GB" sz="1100" i="0" dirty="0">
                          <a:solidFill>
                            <a:schemeClr val="tx1"/>
                          </a:solidFill>
                        </a:rPr>
                        <a:t>RAN, SA1</a:t>
                      </a:r>
                      <a:endParaRPr lang="en-US" sz="1100" i="0" dirty="0">
                        <a:solidFill>
                          <a:schemeClr val="tx1"/>
                        </a:solidFill>
                      </a:endParaRPr>
                    </a:p>
                  </a:txBody>
                  <a:tcPr/>
                </a:tc>
                <a:extLst>
                  <a:ext uri="{0D108BD9-81ED-4DB2-BD59-A6C34878D82A}">
                    <a16:rowId xmlns:a16="http://schemas.microsoft.com/office/drawing/2014/main" val="4036617227"/>
                  </a:ext>
                </a:extLst>
              </a:tr>
              <a:tr h="370840">
                <a:tc>
                  <a:txBody>
                    <a:bodyPr/>
                    <a:lstStyle/>
                    <a:p>
                      <a:r>
                        <a:rPr lang="en-US" sz="1100" dirty="0"/>
                        <a:t>3.</a:t>
                      </a:r>
                    </a:p>
                  </a:txBody>
                  <a:tcPr/>
                </a:tc>
                <a:tc>
                  <a:txBody>
                    <a:bodyPr/>
                    <a:lstStyle/>
                    <a:p>
                      <a:r>
                        <a:rPr lang="en-US" sz="1100" i="0" dirty="0"/>
                        <a:t>Non-Access Stratum considerations</a:t>
                      </a:r>
                    </a:p>
                  </a:txBody>
                  <a:tcPr/>
                </a:tc>
                <a:tc>
                  <a:txBody>
                    <a:bodyPr/>
                    <a:lstStyle/>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i="0" dirty="0"/>
                        <a:t>Study whether and how to enhance NAS mechanisms including signaling and function distribution </a:t>
                      </a:r>
                      <a:br>
                        <a:rPr lang="en-US" sz="1100" i="0" dirty="0"/>
                      </a:br>
                      <a:endParaRPr lang="en-US" sz="1100" i="0" dirty="0"/>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i="0" dirty="0"/>
                        <a:t>Study whether and how to optimize transport for NAS (e.g., QUIC) between RAN and core</a:t>
                      </a:r>
                      <a:br>
                        <a:rPr lang="en-US" sz="1100" i="0" dirty="0"/>
                      </a:br>
                      <a:endParaRPr lang="en-US" sz="1100" i="0" dirty="0"/>
                    </a:p>
                  </a:txBody>
                  <a:tcPr/>
                </a:tc>
                <a:tc>
                  <a:txBody>
                    <a:bodyPr/>
                    <a:lstStyle/>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i="0" dirty="0"/>
                        <a:t>Signaling for connectivity with a range of capabilities and requirements makes centralized handling complex and limits scale out</a:t>
                      </a:r>
                    </a:p>
                    <a:p>
                      <a:pPr marL="228600" indent="-228600">
                        <a:buFont typeface="Arial" panose="020B0604020202020204" pitchFamily="34" charset="0"/>
                        <a:buChar char="•"/>
                      </a:pPr>
                      <a:r>
                        <a:rPr lang="en-US" sz="1100" i="0" dirty="0"/>
                        <a:t>SCTP transport for NAS over N2 is complex in 5G when considering aspects like encryption</a:t>
                      </a:r>
                    </a:p>
                  </a:txBody>
                  <a:tcPr/>
                </a:tc>
                <a:tc>
                  <a:txBody>
                    <a:bodyPr/>
                    <a:lstStyle/>
                    <a:p>
                      <a:r>
                        <a:rPr lang="en-US" sz="1100" i="0" dirty="0"/>
                        <a:t>RAN</a:t>
                      </a:r>
                    </a:p>
                  </a:txBody>
                  <a:tcPr/>
                </a:tc>
                <a:extLst>
                  <a:ext uri="{0D108BD9-81ED-4DB2-BD59-A6C34878D82A}">
                    <a16:rowId xmlns:a16="http://schemas.microsoft.com/office/drawing/2014/main" val="2818571156"/>
                  </a:ext>
                </a:extLst>
              </a:tr>
              <a:tr h="370840">
                <a:tc>
                  <a:txBody>
                    <a:bodyPr/>
                    <a:lstStyle/>
                    <a:p>
                      <a:r>
                        <a:rPr lang="en-US" sz="1100" dirty="0"/>
                        <a:t>4.</a:t>
                      </a:r>
                    </a:p>
                  </a:txBody>
                  <a:tcPr/>
                </a:tc>
                <a:tc>
                  <a:txBody>
                    <a:bodyPr/>
                    <a:lstStyle/>
                    <a:p>
                      <a:r>
                        <a:rPr lang="en-US" sz="1100" i="0" dirty="0"/>
                        <a:t>Adaptive Quality-of-Service</a:t>
                      </a:r>
                    </a:p>
                  </a:txBody>
                  <a:tcPr/>
                </a:tc>
                <a:tc>
                  <a:txBody>
                    <a:bodyPr/>
                    <a:lstStyle/>
                    <a:p>
                      <a:pPr marL="0" indent="0">
                        <a:buFont typeface="Courier New" panose="02070309020205020404" pitchFamily="49" charset="0"/>
                        <a:buNone/>
                      </a:pPr>
                      <a:r>
                        <a:rPr lang="en-US" sz="1100" i="0" dirty="0"/>
                        <a:t>Study whether and how to support adaptive QoS for 6G PDU sessions:</a:t>
                      </a:r>
                    </a:p>
                    <a:p>
                      <a:pPr marL="171450" indent="-171450">
                        <a:buFont typeface="Arial" panose="020B0604020202020204" pitchFamily="34" charset="0"/>
                        <a:buChar char="•"/>
                      </a:pPr>
                      <a:r>
                        <a:rPr lang="en-US" sz="1100" i="0" dirty="0"/>
                        <a:t>Enhanced capability to adapt QoS for flows of a non-GBR PDU session based on application traffic or other factors such as energy efficiency considerations</a:t>
                      </a:r>
                    </a:p>
                    <a:p>
                      <a:pPr marL="171450" indent="-171450">
                        <a:buFont typeface="Arial" panose="020B0604020202020204" pitchFamily="34" charset="0"/>
                        <a:buChar char="•"/>
                      </a:pPr>
                      <a:r>
                        <a:rPr lang="en-US" sz="1100" i="0" dirty="0"/>
                        <a:t>Enhanced capability for UE to adapt to changes in QoS of flows based on network policy changes within a best effort PDU session</a:t>
                      </a:r>
                    </a:p>
                  </a:txBody>
                  <a:tcPr/>
                </a:tc>
                <a:tc>
                  <a:txBody>
                    <a:bodyPr/>
                    <a:lstStyle/>
                    <a:p>
                      <a:pPr marL="171450" indent="-171450">
                        <a:buFont typeface="Arial" panose="020B0604020202020204" pitchFamily="34" charset="0"/>
                        <a:buChar char="•"/>
                      </a:pPr>
                      <a:r>
                        <a:rPr lang="en-US" sz="1100" i="0" dirty="0"/>
                        <a:t>Encrypted traffic (internet access, XR, IoT, etc.) over a PDU session makes it difficult for shapers to adapt optimally for different flows</a:t>
                      </a:r>
                    </a:p>
                    <a:p>
                      <a:pPr marL="171450" indent="-171450">
                        <a:buFont typeface="Arial" panose="020B0604020202020204" pitchFamily="34" charset="0"/>
                        <a:buChar char="•"/>
                      </a:pPr>
                      <a:r>
                        <a:rPr lang="en-US" sz="1100" i="0" dirty="0"/>
                        <a:t>QoS change during PDU session results in low throughput/loss as E2E flow reacts/adapts</a:t>
                      </a:r>
                    </a:p>
                  </a:txBody>
                  <a:tcPr/>
                </a:tc>
                <a:tc>
                  <a:txBody>
                    <a:bodyPr/>
                    <a:lstStyle/>
                    <a:p>
                      <a:r>
                        <a:rPr lang="en-US" sz="1100" i="0" dirty="0"/>
                        <a:t>RAN, SA1</a:t>
                      </a:r>
                    </a:p>
                  </a:txBody>
                  <a:tcPr/>
                </a:tc>
                <a:extLst>
                  <a:ext uri="{0D108BD9-81ED-4DB2-BD59-A6C34878D82A}">
                    <a16:rowId xmlns:a16="http://schemas.microsoft.com/office/drawing/2014/main" val="66403274"/>
                  </a:ext>
                </a:extLst>
              </a:tr>
            </a:tbl>
          </a:graphicData>
        </a:graphic>
      </p:graphicFrame>
    </p:spTree>
    <p:extLst>
      <p:ext uri="{BB962C8B-B14F-4D97-AF65-F5344CB8AC3E}">
        <p14:creationId xmlns:p14="http://schemas.microsoft.com/office/powerpoint/2010/main" val="1636216711"/>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F17F17-722E-49A8-1204-4BA53150B6D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338F73D-553F-1235-2882-16A6B9DF5610}"/>
              </a:ext>
            </a:extLst>
          </p:cNvPr>
          <p:cNvSpPr>
            <a:spLocks noGrp="1"/>
          </p:cNvSpPr>
          <p:nvPr>
            <p:ph type="title"/>
          </p:nvPr>
        </p:nvSpPr>
        <p:spPr>
          <a:xfrm>
            <a:off x="170380" y="509016"/>
            <a:ext cx="10515600" cy="1130301"/>
          </a:xfrm>
        </p:spPr>
        <p:txBody>
          <a:bodyPr/>
          <a:lstStyle/>
          <a:p>
            <a:r>
              <a:rPr lang="en-GB" altLang="en-US" sz="2800" dirty="0"/>
              <a:t>View on 6G SID Scope Content for Architecture requirements </a:t>
            </a:r>
            <a:r>
              <a:rPr lang="en-GB" altLang="en-US" sz="1800" dirty="0"/>
              <a:t>– 3/3</a:t>
            </a:r>
            <a:br>
              <a:rPr lang="en-GB" altLang="en-US" sz="2800" dirty="0"/>
            </a:br>
            <a:r>
              <a:rPr lang="en-GB" altLang="en-US" sz="2800" dirty="0"/>
              <a:t>(Not in prioritized order)</a:t>
            </a:r>
            <a:endParaRPr lang="en-US" sz="2800" dirty="0"/>
          </a:p>
        </p:txBody>
      </p:sp>
      <p:graphicFrame>
        <p:nvGraphicFramePr>
          <p:cNvPr id="5" name="Table 4">
            <a:extLst>
              <a:ext uri="{FF2B5EF4-FFF2-40B4-BE49-F238E27FC236}">
                <a16:creationId xmlns:a16="http://schemas.microsoft.com/office/drawing/2014/main" id="{8726382D-09E6-7E8E-4B94-1454EFBC9157}"/>
              </a:ext>
            </a:extLst>
          </p:cNvPr>
          <p:cNvGraphicFramePr>
            <a:graphicFrameLocks noGrp="1"/>
          </p:cNvGraphicFramePr>
          <p:nvPr>
            <p:extLst>
              <p:ext uri="{D42A27DB-BD31-4B8C-83A1-F6EECF244321}">
                <p14:modId xmlns:p14="http://schemas.microsoft.com/office/powerpoint/2010/main" val="1498093145"/>
              </p:ext>
            </p:extLst>
          </p:nvPr>
        </p:nvGraphicFramePr>
        <p:xfrm>
          <a:off x="275679" y="1772507"/>
          <a:ext cx="11523645" cy="3159760"/>
        </p:xfrm>
        <a:graphic>
          <a:graphicData uri="http://schemas.openxmlformats.org/drawingml/2006/table">
            <a:tbl>
              <a:tblPr firstRow="1" bandRow="1">
                <a:tableStyleId>{5C22544A-7EE6-4342-B048-85BDC9FD1C3A}</a:tableStyleId>
              </a:tblPr>
              <a:tblGrid>
                <a:gridCol w="533618">
                  <a:extLst>
                    <a:ext uri="{9D8B030D-6E8A-4147-A177-3AD203B41FA5}">
                      <a16:colId xmlns:a16="http://schemas.microsoft.com/office/drawing/2014/main" val="3009061225"/>
                    </a:ext>
                  </a:extLst>
                </a:gridCol>
                <a:gridCol w="2516085">
                  <a:extLst>
                    <a:ext uri="{9D8B030D-6E8A-4147-A177-3AD203B41FA5}">
                      <a16:colId xmlns:a16="http://schemas.microsoft.com/office/drawing/2014/main" val="581597619"/>
                    </a:ext>
                  </a:extLst>
                </a:gridCol>
                <a:gridCol w="3837020">
                  <a:extLst>
                    <a:ext uri="{9D8B030D-6E8A-4147-A177-3AD203B41FA5}">
                      <a16:colId xmlns:a16="http://schemas.microsoft.com/office/drawing/2014/main" val="902874088"/>
                    </a:ext>
                  </a:extLst>
                </a:gridCol>
                <a:gridCol w="3087682">
                  <a:extLst>
                    <a:ext uri="{9D8B030D-6E8A-4147-A177-3AD203B41FA5}">
                      <a16:colId xmlns:a16="http://schemas.microsoft.com/office/drawing/2014/main" val="1180499246"/>
                    </a:ext>
                  </a:extLst>
                </a:gridCol>
                <a:gridCol w="1549240">
                  <a:extLst>
                    <a:ext uri="{9D8B030D-6E8A-4147-A177-3AD203B41FA5}">
                      <a16:colId xmlns:a16="http://schemas.microsoft.com/office/drawing/2014/main" val="174011973"/>
                    </a:ext>
                  </a:extLst>
                </a:gridCol>
              </a:tblGrid>
              <a:tr h="370840">
                <a:tc>
                  <a:txBody>
                    <a:bodyPr/>
                    <a:lstStyle/>
                    <a:p>
                      <a:pPr algn="ctr"/>
                      <a:r>
                        <a:rPr lang="en-US" sz="1100" dirty="0"/>
                        <a:t>S.NO.</a:t>
                      </a:r>
                    </a:p>
                  </a:txBody>
                  <a:tcPr/>
                </a:tc>
                <a:tc>
                  <a:txBody>
                    <a:bodyPr/>
                    <a:lstStyle/>
                    <a:p>
                      <a:pPr algn="ctr"/>
                      <a:r>
                        <a:rPr lang="en-US" sz="1100" b="1" kern="1200" dirty="0">
                          <a:solidFill>
                            <a:schemeClr val="lt1"/>
                          </a:solidFill>
                          <a:latin typeface="+mn-lt"/>
                          <a:ea typeface="+mn-ea"/>
                          <a:cs typeface="+mn-cs"/>
                        </a:rPr>
                        <a:t>Title</a:t>
                      </a:r>
                    </a:p>
                  </a:txBody>
                  <a:tcPr/>
                </a:tc>
                <a:tc>
                  <a:txBody>
                    <a:bodyPr/>
                    <a:lstStyle/>
                    <a:p>
                      <a:pPr algn="ctr"/>
                      <a:r>
                        <a:rPr lang="en-US" sz="1100" dirty="0"/>
                        <a:t>Key Objectives</a:t>
                      </a:r>
                    </a:p>
                  </a:txBody>
                  <a:tcPr/>
                </a:tc>
                <a:tc>
                  <a:txBody>
                    <a:bodyPr/>
                    <a:lstStyle/>
                    <a:p>
                      <a:pPr algn="ctr"/>
                      <a:r>
                        <a:rPr lang="en-US" sz="1100" dirty="0"/>
                        <a:t>Justifications</a:t>
                      </a:r>
                    </a:p>
                  </a:txBody>
                  <a:tcPr/>
                </a:tc>
                <a:tc>
                  <a:txBody>
                    <a:bodyPr/>
                    <a:lstStyle/>
                    <a:p>
                      <a:pPr algn="ctr"/>
                      <a:r>
                        <a:rPr lang="en-US" sz="1100" dirty="0"/>
                        <a:t>Potential Dependencies</a:t>
                      </a:r>
                    </a:p>
                  </a:txBody>
                  <a:tcPr/>
                </a:tc>
                <a:extLst>
                  <a:ext uri="{0D108BD9-81ED-4DB2-BD59-A6C34878D82A}">
                    <a16:rowId xmlns:a16="http://schemas.microsoft.com/office/drawing/2014/main" val="4029358954"/>
                  </a:ext>
                </a:extLst>
              </a:tr>
              <a:tr h="370840">
                <a:tc>
                  <a:txBody>
                    <a:bodyPr/>
                    <a:lstStyle/>
                    <a:p>
                      <a:r>
                        <a:rPr lang="en-US" sz="1100" i="0" dirty="0">
                          <a:solidFill>
                            <a:schemeClr val="tx1"/>
                          </a:solidFill>
                        </a:rPr>
                        <a:t>5.</a:t>
                      </a:r>
                    </a:p>
                  </a:txBody>
                  <a:tcPr/>
                </a:tc>
                <a:tc>
                  <a:txBody>
                    <a:bodyPr/>
                    <a:lstStyle/>
                    <a:p>
                      <a:r>
                        <a:rPr lang="en-US" sz="1100" dirty="0"/>
                        <a:t>User Plane enhancements</a:t>
                      </a:r>
                    </a:p>
                  </a:txBody>
                  <a:tcPr/>
                </a:tc>
                <a:tc>
                  <a:txBody>
                    <a:bodyPr/>
                    <a:lstStyle/>
                    <a:p>
                      <a:pPr marL="0" indent="0">
                        <a:buFont typeface="Courier New" panose="02070309020205020404" pitchFamily="49" charset="0"/>
                        <a:buNone/>
                      </a:pPr>
                      <a:r>
                        <a:rPr lang="en-US" sz="1100" dirty="0"/>
                        <a:t>Study whether and how to design user plane mechanisms to support:</a:t>
                      </a:r>
                    </a:p>
                    <a:p>
                      <a:pPr marL="171450" indent="-171450">
                        <a:buFont typeface="Arial" panose="020B0604020202020204" pitchFamily="34" charset="0"/>
                        <a:buChar char="•"/>
                      </a:pPr>
                      <a:r>
                        <a:rPr lang="en-US" sz="1100" dirty="0"/>
                        <a:t>Non-session traffic (i.e., beyond connectivity, handling of large data or a few messages that are aperiodic in nature)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Simplified setup/connection handling to support very large number of devices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Study simplified layer 3 mobility </a:t>
                      </a:r>
                    </a:p>
                  </a:txBody>
                  <a:tcPr/>
                </a:tc>
                <a:tc>
                  <a:txBody>
                    <a:bodyPr/>
                    <a:lstStyle/>
                    <a:p>
                      <a:pPr marL="0" indent="0">
                        <a:buFont typeface="Courier New" panose="02070309020205020404" pitchFamily="49" charset="0"/>
                        <a:buNone/>
                      </a:pPr>
                      <a:r>
                        <a:rPr lang="en-US" sz="1100" dirty="0"/>
                        <a:t>While PDU sessions provide rich, differentiable functionality for user traffic, it also results in complex setup procedures. Some traffic (e.g., IoT) requires managing orders of magnitude higher number of devices, aperiodic traffic patterns, short or bulk data, and most often best effort. Connectivity handling that caters to these conditions is needed.</a:t>
                      </a:r>
                    </a:p>
                  </a:txBody>
                  <a:tcPr/>
                </a:tc>
                <a:tc>
                  <a:txBody>
                    <a:bodyPr/>
                    <a:lstStyle/>
                    <a:p>
                      <a:r>
                        <a:rPr lang="en-US" sz="1100" dirty="0"/>
                        <a:t>RAN</a:t>
                      </a:r>
                    </a:p>
                  </a:txBody>
                  <a:tcPr/>
                </a:tc>
                <a:extLst>
                  <a:ext uri="{0D108BD9-81ED-4DB2-BD59-A6C34878D82A}">
                    <a16:rowId xmlns:a16="http://schemas.microsoft.com/office/drawing/2014/main" val="4036617227"/>
                  </a:ext>
                </a:extLst>
              </a:tr>
              <a:tr h="370840">
                <a:tc>
                  <a:txBody>
                    <a:bodyPr/>
                    <a:lstStyle/>
                    <a:p>
                      <a:r>
                        <a:rPr lang="en-US" sz="1100" dirty="0"/>
                        <a:t>6.</a:t>
                      </a:r>
                    </a:p>
                  </a:txBody>
                  <a:tcPr/>
                </a:tc>
                <a:tc>
                  <a:txBody>
                    <a:bodyPr/>
                    <a:lstStyle/>
                    <a:p>
                      <a:r>
                        <a:rPr lang="en-US" sz="1100" dirty="0"/>
                        <a:t>Resilient E2E connectivity</a:t>
                      </a:r>
                    </a:p>
                  </a:txBody>
                  <a:tcPr/>
                </a:tc>
                <a:tc>
                  <a:txBody>
                    <a:bodyPr/>
                    <a:lstStyle/>
                    <a:p>
                      <a:r>
                        <a:rPr lang="en-US" sz="1100" dirty="0"/>
                        <a:t>Study whether and how to design mechanisms (e.g., UP enhancements, network selection) to support ubiquitous connectivity in congested or sparsely connected areas to enhance coverage, </a:t>
                      </a:r>
                      <a:r>
                        <a:rPr lang="en-US" sz="1100" dirty="0" err="1"/>
                        <a:t>QoE</a:t>
                      </a:r>
                      <a:r>
                        <a:rPr lang="en-US" sz="1100" dirty="0"/>
                        <a:t>, and resilience (e.g., minimum service interruption when transitioning between access networks).</a:t>
                      </a:r>
                    </a:p>
                  </a:txBody>
                  <a:tcPr/>
                </a:tc>
                <a:tc>
                  <a:txBody>
                    <a:bodyPr/>
                    <a:lstStyle/>
                    <a:p>
                      <a:r>
                        <a:rPr lang="en-US" sz="1100" kern="1200" dirty="0">
                          <a:solidFill>
                            <a:schemeClr val="dk1"/>
                          </a:solidFill>
                          <a:latin typeface="+mn-lt"/>
                          <a:ea typeface="+mn-ea"/>
                          <a:cs typeface="+mn-cs"/>
                        </a:rPr>
                        <a:t>Connectivity and session continuity modes in 5G are not easily adapted to provide resilient connectivity (nodes and path).</a:t>
                      </a:r>
                    </a:p>
                  </a:txBody>
                  <a:tcPr/>
                </a:tc>
                <a:tc>
                  <a:txBody>
                    <a:bodyPr/>
                    <a:lstStyle/>
                    <a:p>
                      <a:r>
                        <a:rPr lang="en-US" sz="1100" dirty="0"/>
                        <a:t>RAN</a:t>
                      </a:r>
                    </a:p>
                  </a:txBody>
                  <a:tcPr/>
                </a:tc>
                <a:extLst>
                  <a:ext uri="{0D108BD9-81ED-4DB2-BD59-A6C34878D82A}">
                    <a16:rowId xmlns:a16="http://schemas.microsoft.com/office/drawing/2014/main" val="2818571156"/>
                  </a:ext>
                </a:extLst>
              </a:tr>
              <a:tr h="370840">
                <a:tc>
                  <a:txBody>
                    <a:bodyPr/>
                    <a:lstStyle/>
                    <a:p>
                      <a:endParaRPr lang="en-US" sz="1100" dirty="0"/>
                    </a:p>
                  </a:txBody>
                  <a:tcPr/>
                </a:tc>
                <a:tc>
                  <a:txBody>
                    <a:bodyPr/>
                    <a:lstStyle/>
                    <a:p>
                      <a:endParaRPr lang="en-US" sz="1100" dirty="0"/>
                    </a:p>
                  </a:txBody>
                  <a:tcPr/>
                </a:tc>
                <a:tc>
                  <a:txBody>
                    <a:bodyPr/>
                    <a:lstStyle/>
                    <a:p>
                      <a:pPr marL="0" indent="0">
                        <a:buFont typeface="Courier New" panose="02070309020205020404" pitchFamily="49" charset="0"/>
                        <a:buNone/>
                      </a:pPr>
                      <a:endParaRPr lang="en-US" sz="1100" dirty="0"/>
                    </a:p>
                  </a:txBody>
                  <a:tcPr/>
                </a:tc>
                <a:tc>
                  <a:txBody>
                    <a:bodyPr/>
                    <a:lstStyle/>
                    <a:p>
                      <a:pPr marL="0" indent="0">
                        <a:buFont typeface="Courier New" panose="02070309020205020404" pitchFamily="49" charset="0"/>
                        <a:buNone/>
                      </a:pPr>
                      <a:endParaRPr lang="en-US" sz="1100" dirty="0"/>
                    </a:p>
                  </a:txBody>
                  <a:tcPr/>
                </a:tc>
                <a:tc>
                  <a:txBody>
                    <a:bodyPr/>
                    <a:lstStyle/>
                    <a:p>
                      <a:endParaRPr lang="en-US" sz="1100" dirty="0"/>
                    </a:p>
                  </a:txBody>
                  <a:tcPr/>
                </a:tc>
                <a:extLst>
                  <a:ext uri="{0D108BD9-81ED-4DB2-BD59-A6C34878D82A}">
                    <a16:rowId xmlns:a16="http://schemas.microsoft.com/office/drawing/2014/main" val="978953125"/>
                  </a:ext>
                </a:extLst>
              </a:tr>
            </a:tbl>
          </a:graphicData>
        </a:graphic>
      </p:graphicFrame>
    </p:spTree>
    <p:extLst>
      <p:ext uri="{BB962C8B-B14F-4D97-AF65-F5344CB8AC3E}">
        <p14:creationId xmlns:p14="http://schemas.microsoft.com/office/powerpoint/2010/main" val="4168813203"/>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Summary</a:t>
            </a:r>
          </a:p>
        </p:txBody>
      </p:sp>
      <p:graphicFrame>
        <p:nvGraphicFramePr>
          <p:cNvPr id="3" name="Table 2">
            <a:extLst>
              <a:ext uri="{FF2B5EF4-FFF2-40B4-BE49-F238E27FC236}">
                <a16:creationId xmlns:a16="http://schemas.microsoft.com/office/drawing/2014/main" id="{83F9E50E-377E-A9BE-C81B-9832CBB55F6C}"/>
              </a:ext>
            </a:extLst>
          </p:cNvPr>
          <p:cNvGraphicFramePr>
            <a:graphicFrameLocks noGrp="1"/>
          </p:cNvGraphicFramePr>
          <p:nvPr>
            <p:extLst>
              <p:ext uri="{D42A27DB-BD31-4B8C-83A1-F6EECF244321}">
                <p14:modId xmlns:p14="http://schemas.microsoft.com/office/powerpoint/2010/main" val="3702768089"/>
              </p:ext>
            </p:extLst>
          </p:nvPr>
        </p:nvGraphicFramePr>
        <p:xfrm>
          <a:off x="1186121" y="1758113"/>
          <a:ext cx="8788400" cy="4595267"/>
        </p:xfrm>
        <a:graphic>
          <a:graphicData uri="http://schemas.openxmlformats.org/drawingml/2006/table">
            <a:tbl>
              <a:tblPr firstRow="1" bandRow="1">
                <a:tableStyleId>{7DF18680-E054-41AD-8BC1-D1AEF772440D}</a:tableStyleId>
              </a:tblPr>
              <a:tblGrid>
                <a:gridCol w="8788400">
                  <a:extLst>
                    <a:ext uri="{9D8B030D-6E8A-4147-A177-3AD203B41FA5}">
                      <a16:colId xmlns:a16="http://schemas.microsoft.com/office/drawing/2014/main" val="125560245"/>
                    </a:ext>
                  </a:extLst>
                </a:gridCol>
              </a:tblGrid>
              <a:tr h="9575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2000" b="1" dirty="0">
                        <a:solidFill>
                          <a:schemeClr val="bg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chemeClr val="bg1"/>
                          </a:solidFill>
                        </a:rPr>
                        <a:t>Example of potential areas for new functionality</a:t>
                      </a:r>
                      <a:endParaRPr lang="en-US" sz="2000" dirty="0">
                        <a:solidFill>
                          <a:schemeClr val="bg1"/>
                        </a:solidFill>
                      </a:endParaRPr>
                    </a:p>
                    <a:p>
                      <a:endParaRPr lang="en-US" sz="2000" dirty="0"/>
                    </a:p>
                  </a:txBody>
                  <a:tcPr/>
                </a:tc>
                <a:extLst>
                  <a:ext uri="{0D108BD9-81ED-4DB2-BD59-A6C34878D82A}">
                    <a16:rowId xmlns:a16="http://schemas.microsoft.com/office/drawing/2014/main" val="2065434471"/>
                  </a:ext>
                </a:extLst>
              </a:tr>
              <a:tr h="3589427">
                <a:tc>
                  <a:txBody>
                    <a:bodyPr/>
                    <a:lstStyle/>
                    <a:p>
                      <a:pPr marL="171450" marR="0" lvl="0" indent="-171450" algn="l" defTabSz="711200" eaLnBrk="1" fontAlgn="auto" latinLnBrk="0" hangingPunct="1">
                        <a:lnSpc>
                          <a:spcPct val="90000"/>
                        </a:lnSpc>
                        <a:spcBef>
                          <a:spcPct val="0"/>
                        </a:spcBef>
                        <a:spcAft>
                          <a:spcPct val="15000"/>
                        </a:spcAft>
                        <a:buClrTx/>
                        <a:buSzTx/>
                        <a:buFont typeface="Arial" panose="020B0604020202020204" pitchFamily="34" charset="0"/>
                        <a:buChar char="•"/>
                        <a:tabLst/>
                        <a:defRPr/>
                      </a:pPr>
                      <a:r>
                        <a:rPr lang="en-US" sz="1800" kern="1200" dirty="0">
                          <a:solidFill>
                            <a:prstClr val="black">
                              <a:hueOff val="0"/>
                              <a:satOff val="0"/>
                              <a:lumOff val="0"/>
                              <a:alphaOff val="0"/>
                            </a:prstClr>
                          </a:solidFill>
                        </a:rPr>
                        <a:t>Support for value-added services/functionalities (Sensing, Immersive Communication, Digital Twin, Energy Saving/Efficiency, and other Use Cases and Requirements from SA1 6G Study)</a:t>
                      </a:r>
                    </a:p>
                    <a:p>
                      <a:pPr marL="342900" marR="0" lvl="1" indent="-171450" algn="l" defTabSz="711200" eaLnBrk="1" fontAlgn="auto" latinLnBrk="0" hangingPunct="1">
                        <a:lnSpc>
                          <a:spcPct val="90000"/>
                        </a:lnSpc>
                        <a:spcBef>
                          <a:spcPct val="0"/>
                        </a:spcBef>
                        <a:spcAft>
                          <a:spcPct val="15000"/>
                        </a:spcAft>
                        <a:buClrTx/>
                        <a:buSzTx/>
                        <a:buFont typeface="Arial" panose="020B0604020202020204" pitchFamily="34" charset="0"/>
                        <a:buChar char="•"/>
                        <a:tabLst/>
                        <a:defRPr/>
                      </a:pPr>
                      <a:r>
                        <a:rPr lang="en-US" sz="1600" kern="1200" dirty="0">
                          <a:solidFill>
                            <a:prstClr val="black">
                              <a:hueOff val="0"/>
                              <a:satOff val="0"/>
                              <a:lumOff val="0"/>
                              <a:alphaOff val="0"/>
                            </a:prstClr>
                          </a:solidFill>
                        </a:rPr>
                        <a:t>New Network/Service Functions for 6G services</a:t>
                      </a:r>
                    </a:p>
                    <a:p>
                      <a:pPr marL="171450" lvl="0" indent="-171450" algn="l" defTabSz="711200">
                        <a:lnSpc>
                          <a:spcPct val="90000"/>
                        </a:lnSpc>
                        <a:spcBef>
                          <a:spcPct val="0"/>
                        </a:spcBef>
                        <a:spcAft>
                          <a:spcPct val="15000"/>
                        </a:spcAft>
                        <a:buFont typeface="Arial" panose="020B0604020202020204" pitchFamily="34" charset="0"/>
                        <a:buChar char="•"/>
                      </a:pPr>
                      <a:r>
                        <a:rPr lang="en-US" sz="1800" kern="1200" dirty="0">
                          <a:solidFill>
                            <a:prstClr val="black">
                              <a:hueOff val="0"/>
                              <a:satOff val="0"/>
                              <a:lumOff val="0"/>
                              <a:alphaOff val="0"/>
                            </a:prstClr>
                          </a:solidFill>
                        </a:rPr>
                        <a:t>Interworking and Migration</a:t>
                      </a:r>
                    </a:p>
                    <a:p>
                      <a:pPr marL="171450" marR="0" lvl="0" indent="-171450" algn="l" defTabSz="711200" rtl="0" eaLnBrk="1" fontAlgn="auto" latinLnBrk="0" hangingPunct="1">
                        <a:lnSpc>
                          <a:spcPct val="90000"/>
                        </a:lnSpc>
                        <a:spcBef>
                          <a:spcPct val="0"/>
                        </a:spcBef>
                        <a:spcAft>
                          <a:spcPct val="15000"/>
                        </a:spcAft>
                        <a:buClrTx/>
                        <a:buSzTx/>
                        <a:buFont typeface="Arial" panose="020B0604020202020204" pitchFamily="34" charset="0"/>
                        <a:buChar char="•"/>
                        <a:tabLst/>
                        <a:defRPr/>
                      </a:pPr>
                      <a:r>
                        <a:rPr lang="en-US" sz="1800" kern="1200" dirty="0">
                          <a:solidFill>
                            <a:prstClr val="black">
                              <a:hueOff val="0"/>
                              <a:satOff val="0"/>
                              <a:lumOff val="0"/>
                              <a:alphaOff val="0"/>
                            </a:prstClr>
                          </a:solidFill>
                        </a:rPr>
                        <a:t>AI-Integrated 6G core network</a:t>
                      </a:r>
                    </a:p>
                    <a:p>
                      <a:pPr marL="171450" marR="0" lvl="0" indent="-171450" algn="l" defTabSz="711200" rtl="0" eaLnBrk="1" fontAlgn="auto" latinLnBrk="0" hangingPunct="1">
                        <a:lnSpc>
                          <a:spcPct val="90000"/>
                        </a:lnSpc>
                        <a:spcBef>
                          <a:spcPct val="0"/>
                        </a:spcBef>
                        <a:spcAft>
                          <a:spcPct val="15000"/>
                        </a:spcAft>
                        <a:buClrTx/>
                        <a:buSzTx/>
                        <a:buFont typeface="Arial" panose="020B0604020202020204" pitchFamily="34" charset="0"/>
                        <a:buChar char="•"/>
                        <a:tabLst/>
                        <a:defRPr/>
                      </a:pPr>
                      <a:r>
                        <a:rPr lang="en-US" sz="1800" kern="1200" dirty="0">
                          <a:solidFill>
                            <a:prstClr val="black">
                              <a:hueOff val="0"/>
                              <a:satOff val="0"/>
                              <a:lumOff val="0"/>
                              <a:alphaOff val="0"/>
                            </a:prstClr>
                          </a:solidFill>
                        </a:rPr>
                        <a:t>Data handling for Beyond Connectivity Services (e.g., AI/ML, Sensing, etc.)</a:t>
                      </a:r>
                    </a:p>
                    <a:p>
                      <a:pPr marL="171450" lvl="0" indent="-171450" algn="l" defTabSz="711200">
                        <a:lnSpc>
                          <a:spcPct val="90000"/>
                        </a:lnSpc>
                        <a:spcBef>
                          <a:spcPct val="0"/>
                        </a:spcBef>
                        <a:spcAft>
                          <a:spcPct val="15000"/>
                        </a:spcAft>
                        <a:buFont typeface="Arial" panose="020B0604020202020204" pitchFamily="34" charset="0"/>
                        <a:buChar char="•"/>
                      </a:pPr>
                      <a:r>
                        <a:rPr lang="en-US" sz="1800" kern="1200" dirty="0">
                          <a:solidFill>
                            <a:prstClr val="black">
                              <a:hueOff val="0"/>
                              <a:satOff val="0"/>
                              <a:lumOff val="0"/>
                              <a:alphaOff val="0"/>
                            </a:prstClr>
                          </a:solidFill>
                        </a:rPr>
                        <a:t>Non-Access Stratum considerations</a:t>
                      </a:r>
                    </a:p>
                    <a:p>
                      <a:pPr marL="171450" lvl="0" indent="-171450" algn="l" defTabSz="711200">
                        <a:lnSpc>
                          <a:spcPct val="90000"/>
                        </a:lnSpc>
                        <a:spcBef>
                          <a:spcPct val="0"/>
                        </a:spcBef>
                        <a:spcAft>
                          <a:spcPct val="15000"/>
                        </a:spcAft>
                        <a:buFont typeface="Arial" panose="020B0604020202020204" pitchFamily="34" charset="0"/>
                        <a:buChar char="•"/>
                      </a:pPr>
                      <a:r>
                        <a:rPr lang="en-US" sz="1800" kern="1200" dirty="0">
                          <a:solidFill>
                            <a:prstClr val="black">
                              <a:hueOff val="0"/>
                              <a:satOff val="0"/>
                              <a:lumOff val="0"/>
                              <a:alphaOff val="0"/>
                            </a:prstClr>
                          </a:solidFill>
                        </a:rPr>
                        <a:t>User plane enhancement</a:t>
                      </a:r>
                    </a:p>
                    <a:p>
                      <a:pPr marL="171450" lvl="0" indent="-171450" algn="l" defTabSz="711200">
                        <a:lnSpc>
                          <a:spcPct val="90000"/>
                        </a:lnSpc>
                        <a:spcBef>
                          <a:spcPct val="0"/>
                        </a:spcBef>
                        <a:spcAft>
                          <a:spcPct val="15000"/>
                        </a:spcAft>
                        <a:buFont typeface="Arial" panose="020B0604020202020204" pitchFamily="34" charset="0"/>
                        <a:buChar char="•"/>
                      </a:pPr>
                      <a:r>
                        <a:rPr lang="en-US" sz="1800" kern="1200" dirty="0">
                          <a:solidFill>
                            <a:prstClr val="black">
                              <a:hueOff val="0"/>
                              <a:satOff val="0"/>
                              <a:lumOff val="0"/>
                              <a:alphaOff val="0"/>
                            </a:prstClr>
                          </a:solidFill>
                        </a:rPr>
                        <a:t>Adaptive Quality-of-Service</a:t>
                      </a:r>
                    </a:p>
                    <a:p>
                      <a:pPr marL="171450" lvl="0" indent="-171450" algn="l" defTabSz="711200">
                        <a:lnSpc>
                          <a:spcPct val="90000"/>
                        </a:lnSpc>
                        <a:spcBef>
                          <a:spcPct val="0"/>
                        </a:spcBef>
                        <a:spcAft>
                          <a:spcPct val="15000"/>
                        </a:spcAft>
                        <a:buFont typeface="Arial" panose="020B0604020202020204" pitchFamily="34" charset="0"/>
                        <a:buChar char="•"/>
                      </a:pPr>
                      <a:r>
                        <a:rPr lang="en-US" sz="1800" kern="1200" dirty="0">
                          <a:solidFill>
                            <a:prstClr val="black">
                              <a:hueOff val="0"/>
                              <a:satOff val="0"/>
                              <a:lumOff val="0"/>
                              <a:alphaOff val="0"/>
                            </a:prstClr>
                          </a:solidFill>
                        </a:rPr>
                        <a:t>Resilient E2E connectivity</a:t>
                      </a:r>
                    </a:p>
                    <a:p>
                      <a:pPr marL="171450" lvl="0" indent="-171450" algn="l" defTabSz="711200">
                        <a:lnSpc>
                          <a:spcPct val="90000"/>
                        </a:lnSpc>
                        <a:spcBef>
                          <a:spcPct val="0"/>
                        </a:spcBef>
                        <a:spcAft>
                          <a:spcPct val="15000"/>
                        </a:spcAft>
                        <a:buFont typeface="Arial" panose="020B0604020202020204" pitchFamily="34" charset="0"/>
                        <a:buChar char="•"/>
                      </a:pPr>
                      <a:r>
                        <a:rPr lang="en-US" sz="1800" kern="1200" dirty="0">
                          <a:solidFill>
                            <a:prstClr val="black">
                              <a:hueOff val="0"/>
                              <a:satOff val="0"/>
                              <a:lumOff val="0"/>
                              <a:alphaOff val="0"/>
                            </a:prstClr>
                          </a:solidFill>
                        </a:rPr>
                        <a:t>Etc.</a:t>
                      </a:r>
                    </a:p>
                  </a:txBody>
                  <a:tcPr/>
                </a:tc>
                <a:extLst>
                  <a:ext uri="{0D108BD9-81ED-4DB2-BD59-A6C34878D82A}">
                    <a16:rowId xmlns:a16="http://schemas.microsoft.com/office/drawing/2014/main" val="3532795727"/>
                  </a:ext>
                </a:extLst>
              </a:tr>
            </a:tbl>
          </a:graphicData>
        </a:graphic>
      </p:graphicFrame>
    </p:spTree>
    <p:extLst>
      <p:ext uri="{BB962C8B-B14F-4D97-AF65-F5344CB8AC3E}">
        <p14:creationId xmlns:p14="http://schemas.microsoft.com/office/powerpoint/2010/main" val="242453817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A1C371-C4E8-BFE7-E6EE-799DED3E7981}"/>
              </a:ext>
            </a:extLst>
          </p:cNvPr>
          <p:cNvSpPr>
            <a:spLocks noGrp="1"/>
          </p:cNvSpPr>
          <p:nvPr>
            <p:ph type="title"/>
          </p:nvPr>
        </p:nvSpPr>
        <p:spPr>
          <a:xfrm>
            <a:off x="185783" y="820035"/>
            <a:ext cx="10515600" cy="566545"/>
          </a:xfrm>
        </p:spPr>
        <p:txBody>
          <a:bodyPr>
            <a:normAutofit fontScale="90000"/>
          </a:bodyPr>
          <a:lstStyle/>
          <a:p>
            <a:r>
              <a:rPr lang="en-US" dirty="0"/>
              <a:t>Considerations for SA2 6G SID</a:t>
            </a:r>
          </a:p>
        </p:txBody>
      </p:sp>
      <p:sp>
        <p:nvSpPr>
          <p:cNvPr id="3" name="Content Placeholder 2">
            <a:extLst>
              <a:ext uri="{FF2B5EF4-FFF2-40B4-BE49-F238E27FC236}">
                <a16:creationId xmlns:a16="http://schemas.microsoft.com/office/drawing/2014/main" id="{B350C385-F65E-E12F-9489-4D9BEB977B39}"/>
              </a:ext>
            </a:extLst>
          </p:cNvPr>
          <p:cNvSpPr>
            <a:spLocks noGrp="1"/>
          </p:cNvSpPr>
          <p:nvPr>
            <p:ph idx="1"/>
          </p:nvPr>
        </p:nvSpPr>
        <p:spPr>
          <a:xfrm>
            <a:off x="393336" y="1984491"/>
            <a:ext cx="10515600" cy="3953854"/>
          </a:xfrm>
        </p:spPr>
        <p:txBody>
          <a:bodyPr>
            <a:normAutofit/>
          </a:bodyPr>
          <a:lstStyle/>
          <a:p>
            <a:r>
              <a:rPr lang="en-US" sz="2000" dirty="0"/>
              <a:t>There could be a phased approach if needed (e.g., if consensus can not be reached on all items)</a:t>
            </a:r>
          </a:p>
          <a:p>
            <a:pPr lvl="1"/>
            <a:r>
              <a:rPr lang="en-US" sz="1600" dirty="0">
                <a:solidFill>
                  <a:srgbClr val="0070C0"/>
                </a:solidFill>
              </a:rPr>
              <a:t>Initial phase of the study (Phase 1): Q3 and Q4 2025</a:t>
            </a:r>
          </a:p>
          <a:p>
            <a:pPr lvl="2"/>
            <a:r>
              <a:rPr lang="en-US" sz="1600" dirty="0"/>
              <a:t>Study the technical areas and key issues that already have consensus</a:t>
            </a:r>
          </a:p>
          <a:p>
            <a:pPr lvl="2"/>
            <a:r>
              <a:rPr lang="en-US" sz="1600" dirty="0"/>
              <a:t>Discuss the remaining initial technical areas and identify additional key issues </a:t>
            </a:r>
          </a:p>
          <a:p>
            <a:pPr lvl="2"/>
            <a:r>
              <a:rPr lang="en-US" sz="1600" dirty="0"/>
              <a:t>Allow for potential new technical areas and key issues </a:t>
            </a:r>
          </a:p>
          <a:p>
            <a:pPr lvl="2"/>
            <a:r>
              <a:rPr lang="en-US" sz="1600" dirty="0"/>
              <a:t>Identify solutions and baseline architecture assumptions</a:t>
            </a:r>
          </a:p>
          <a:p>
            <a:pPr lvl="2"/>
            <a:r>
              <a:rPr lang="en-US" sz="1600" dirty="0"/>
              <a:t>Prioritization will be done if needed  </a:t>
            </a:r>
          </a:p>
          <a:p>
            <a:pPr lvl="1"/>
            <a:r>
              <a:rPr lang="en-US" sz="1600" dirty="0">
                <a:solidFill>
                  <a:srgbClr val="0070C0"/>
                </a:solidFill>
              </a:rPr>
              <a:t>Second phase of the study (Phase 2): Q1 2026 to end of study (preferably March 2027)</a:t>
            </a:r>
          </a:p>
          <a:p>
            <a:pPr lvl="2"/>
            <a:r>
              <a:rPr lang="en-US" sz="1600" dirty="0"/>
              <a:t>All agreed items are studied, solutions are evaluated and documented</a:t>
            </a:r>
          </a:p>
          <a:p>
            <a:pPr lvl="2"/>
            <a:r>
              <a:rPr lang="en-US" sz="1600" dirty="0"/>
              <a:t>Conclusions will lead to defining the Normative work for Rel-21 WID(s) </a:t>
            </a:r>
          </a:p>
          <a:p>
            <a:pPr marL="228600" lvl="2">
              <a:lnSpc>
                <a:spcPct val="100000"/>
              </a:lnSpc>
              <a:spcBef>
                <a:spcPts val="1000"/>
              </a:spcBef>
            </a:pPr>
            <a:r>
              <a:rPr lang="en-US" dirty="0"/>
              <a:t>Have regular Checkpoints on progress of the study and analyze dependency/impact with RAN and other WGs (e.g., checkpoints in December 2025, June 2026, December 2026)</a:t>
            </a:r>
          </a:p>
        </p:txBody>
      </p:sp>
      <p:sp>
        <p:nvSpPr>
          <p:cNvPr id="4" name="Slide Number Placeholder 3">
            <a:extLst>
              <a:ext uri="{FF2B5EF4-FFF2-40B4-BE49-F238E27FC236}">
                <a16:creationId xmlns:a16="http://schemas.microsoft.com/office/drawing/2014/main" id="{3FBBB161-A48F-C7F9-2101-FEF765D2B798}"/>
              </a:ext>
            </a:extLst>
          </p:cNvPr>
          <p:cNvSpPr>
            <a:spLocks noGrp="1"/>
          </p:cNvSpPr>
          <p:nvPr>
            <p:ph type="sldNum" sz="quarter" idx="12"/>
          </p:nvPr>
        </p:nvSpPr>
        <p:spPr>
          <a:xfrm>
            <a:off x="11214550" y="6486248"/>
            <a:ext cx="512806" cy="365125"/>
          </a:xfrm>
          <a:prstGeom prst="rect">
            <a:avLst/>
          </a:prstGeom>
        </p:spPr>
        <p:txBody>
          <a:bodyPr/>
          <a:lstStyle>
            <a:defPPr>
              <a:defRPr lang="en-US"/>
            </a:defPPr>
            <a:lvl1pPr marL="0" algn="l" defTabSz="914400" rtl="0" eaLnBrk="1" latinLnBrk="0" hangingPunct="1">
              <a:defRPr sz="1200" kern="1200">
                <a:solidFill>
                  <a:schemeClr val="bg1">
                    <a:lumMod val="50000"/>
                  </a:schemeClr>
                </a:solidFill>
                <a:latin typeface="Calibri" panose="020F050202020403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B917CB5-27BD-4ECA-9D86-80D4B900A204}" type="slidenum">
              <a:rPr lang="en-US" smtClean="0"/>
              <a:pPr/>
              <a:t>7</a:t>
            </a:fld>
            <a:endParaRPr lang="en-US" dirty="0"/>
          </a:p>
        </p:txBody>
      </p:sp>
    </p:spTree>
    <p:extLst>
      <p:ext uri="{BB962C8B-B14F-4D97-AF65-F5344CB8AC3E}">
        <p14:creationId xmlns:p14="http://schemas.microsoft.com/office/powerpoint/2010/main" val="1036989337"/>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059AC-6A74-9127-9939-69DE63ACD5F3}"/>
              </a:ext>
            </a:extLst>
          </p:cNvPr>
          <p:cNvSpPr>
            <a:spLocks noGrp="1"/>
          </p:cNvSpPr>
          <p:nvPr>
            <p:ph type="title"/>
          </p:nvPr>
        </p:nvSpPr>
        <p:spPr/>
        <p:txBody>
          <a:bodyPr/>
          <a:lstStyle/>
          <a:p>
            <a:r>
              <a:rPr lang="en-US" dirty="0"/>
              <a:t>Back UP</a:t>
            </a:r>
          </a:p>
        </p:txBody>
      </p:sp>
      <p:sp>
        <p:nvSpPr>
          <p:cNvPr id="3" name="Content Placeholder 2">
            <a:extLst>
              <a:ext uri="{FF2B5EF4-FFF2-40B4-BE49-F238E27FC236}">
                <a16:creationId xmlns:a16="http://schemas.microsoft.com/office/drawing/2014/main" id="{676892F2-690D-153B-D4BA-6C40FA3E6082}"/>
              </a:ext>
            </a:extLst>
          </p:cNvPr>
          <p:cNvSpPr>
            <a:spLocks noGrp="1"/>
          </p:cNvSpPr>
          <p:nvPr>
            <p:ph idx="1"/>
          </p:nvPr>
        </p:nvSpPr>
        <p:spPr/>
        <p:txBody>
          <a:bodyPr/>
          <a:lstStyle/>
          <a:p>
            <a:endParaRPr lang="en-US" dirty="0"/>
          </a:p>
        </p:txBody>
      </p:sp>
    </p:spTree>
    <p:extLst>
      <p:ext uri="{BB962C8B-B14F-4D97-AF65-F5344CB8AC3E}">
        <p14:creationId xmlns:p14="http://schemas.microsoft.com/office/powerpoint/2010/main" val="1449245754"/>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C9B3263-7901-4E88-2EAA-4287CBF4F6BE}"/>
              </a:ext>
            </a:extLst>
          </p:cNvPr>
          <p:cNvSpPr>
            <a:spLocks noGrp="1"/>
          </p:cNvSpPr>
          <p:nvPr>
            <p:ph type="sldNum" sz="quarter" idx="12"/>
          </p:nvPr>
        </p:nvSpPr>
        <p:spPr/>
        <p:txBody>
          <a:bodyPr/>
          <a:lstStyle/>
          <a:p>
            <a:fld id="{3B917CB5-27BD-4ECA-9D86-80D4B900A204}" type="slidenum">
              <a:rPr lang="en-US" smtClean="0"/>
              <a:t>9</a:t>
            </a:fld>
            <a:endParaRPr lang="en-US" dirty="0"/>
          </a:p>
        </p:txBody>
      </p:sp>
      <p:sp>
        <p:nvSpPr>
          <p:cNvPr id="3" name="Title 1">
            <a:extLst>
              <a:ext uri="{FF2B5EF4-FFF2-40B4-BE49-F238E27FC236}">
                <a16:creationId xmlns:a16="http://schemas.microsoft.com/office/drawing/2014/main" id="{8A3CE20E-49D5-F69F-7824-4D76681D1032}"/>
              </a:ext>
            </a:extLst>
          </p:cNvPr>
          <p:cNvSpPr txBox="1">
            <a:spLocks/>
          </p:cNvSpPr>
          <p:nvPr/>
        </p:nvSpPr>
        <p:spPr>
          <a:xfrm>
            <a:off x="272469" y="796391"/>
            <a:ext cx="10515600" cy="553661"/>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t>NAS and RAN-CN Interface</a:t>
            </a:r>
          </a:p>
        </p:txBody>
      </p:sp>
      <p:sp>
        <p:nvSpPr>
          <p:cNvPr id="93" name="TextBox 92">
            <a:extLst>
              <a:ext uri="{FF2B5EF4-FFF2-40B4-BE49-F238E27FC236}">
                <a16:creationId xmlns:a16="http://schemas.microsoft.com/office/drawing/2014/main" id="{59629CD9-8CEB-FDBE-AAF0-F0947C687A7E}"/>
              </a:ext>
            </a:extLst>
          </p:cNvPr>
          <p:cNvSpPr txBox="1"/>
          <p:nvPr/>
        </p:nvSpPr>
        <p:spPr>
          <a:xfrm>
            <a:off x="6835994" y="2023303"/>
            <a:ext cx="5208862" cy="1938992"/>
          </a:xfrm>
          <a:prstGeom prst="rect">
            <a:avLst/>
          </a:prstGeom>
          <a:solidFill>
            <a:schemeClr val="accent1">
              <a:lumMod val="40000"/>
              <a:lumOff val="60000"/>
            </a:schemeClr>
          </a:solidFill>
          <a:ln>
            <a:noFill/>
          </a:ln>
        </p:spPr>
        <p:txBody>
          <a:bodyPr wrap="square" rtlCol="0">
            <a:spAutoFit/>
          </a:bodyPr>
          <a:lstStyle/>
          <a:p>
            <a:pPr marL="342900" indent="-342900">
              <a:buFont typeface="Arial" panose="020B0604020202020204" pitchFamily="34" charset="0"/>
              <a:buChar char="•"/>
            </a:pPr>
            <a:r>
              <a:rPr lang="en-US" sz="2000" b="1" dirty="0">
                <a:solidFill>
                  <a:srgbClr val="FF0000"/>
                </a:solidFill>
              </a:rPr>
              <a:t>Consider best ways to split/combine Access Management, Connection Management, and Session Management functions</a:t>
            </a:r>
          </a:p>
          <a:p>
            <a:pPr marL="342900" indent="-342900">
              <a:buFont typeface="Arial" panose="020B0604020202020204" pitchFamily="34" charset="0"/>
              <a:buChar char="•"/>
            </a:pPr>
            <a:r>
              <a:rPr lang="en-US" sz="2000" b="1" dirty="0">
                <a:solidFill>
                  <a:srgbClr val="FF0000"/>
                </a:solidFill>
              </a:rPr>
              <a:t>Study improvements for NAS</a:t>
            </a:r>
          </a:p>
          <a:p>
            <a:pPr marL="342900" indent="-342900">
              <a:buFont typeface="Arial" panose="020B0604020202020204" pitchFamily="34" charset="0"/>
              <a:buChar char="•"/>
            </a:pPr>
            <a:endParaRPr lang="en-US" sz="2000" b="1" dirty="0">
              <a:solidFill>
                <a:srgbClr val="FF0000"/>
              </a:solidFill>
            </a:endParaRPr>
          </a:p>
        </p:txBody>
      </p:sp>
      <p:pic>
        <p:nvPicPr>
          <p:cNvPr id="72" name="Picture 71">
            <a:extLst>
              <a:ext uri="{FF2B5EF4-FFF2-40B4-BE49-F238E27FC236}">
                <a16:creationId xmlns:a16="http://schemas.microsoft.com/office/drawing/2014/main" id="{755DA32B-89CA-A9A8-48C3-8C18F307CF16}"/>
              </a:ext>
            </a:extLst>
          </p:cNvPr>
          <p:cNvPicPr>
            <a:picLocks noChangeAspect="1"/>
          </p:cNvPicPr>
          <p:nvPr/>
        </p:nvPicPr>
        <p:blipFill>
          <a:blip r:embed="rId3"/>
          <a:stretch>
            <a:fillRect/>
          </a:stretch>
        </p:blipFill>
        <p:spPr>
          <a:xfrm>
            <a:off x="683173" y="2095774"/>
            <a:ext cx="5150068" cy="3977045"/>
          </a:xfrm>
          <a:prstGeom prst="rect">
            <a:avLst/>
          </a:prstGeom>
        </p:spPr>
      </p:pic>
      <p:sp>
        <p:nvSpPr>
          <p:cNvPr id="4" name="TextBox 3">
            <a:extLst>
              <a:ext uri="{FF2B5EF4-FFF2-40B4-BE49-F238E27FC236}">
                <a16:creationId xmlns:a16="http://schemas.microsoft.com/office/drawing/2014/main" id="{CC2AE639-8DED-2B43-7CCC-195870B36866}"/>
              </a:ext>
            </a:extLst>
          </p:cNvPr>
          <p:cNvSpPr txBox="1"/>
          <p:nvPr/>
        </p:nvSpPr>
        <p:spPr>
          <a:xfrm>
            <a:off x="8138664" y="4377533"/>
            <a:ext cx="2837489" cy="707886"/>
          </a:xfrm>
          <a:prstGeom prst="rect">
            <a:avLst/>
          </a:prstGeom>
          <a:noFill/>
        </p:spPr>
        <p:txBody>
          <a:bodyPr wrap="square" rtlCol="0">
            <a:spAutoFit/>
          </a:bodyPr>
          <a:lstStyle/>
          <a:p>
            <a:r>
              <a:rPr lang="en-US" sz="1000" dirty="0"/>
              <a:t>AM    Access Management</a:t>
            </a:r>
          </a:p>
          <a:p>
            <a:r>
              <a:rPr lang="en-US" sz="1000" dirty="0"/>
              <a:t>CM+  Connection + Registration Management</a:t>
            </a:r>
          </a:p>
          <a:p>
            <a:r>
              <a:rPr lang="en-US" sz="1000" dirty="0"/>
              <a:t>SM    Session Management</a:t>
            </a:r>
          </a:p>
          <a:p>
            <a:r>
              <a:rPr lang="en-US" sz="1000" dirty="0"/>
              <a:t>SF    Service Function</a:t>
            </a:r>
          </a:p>
        </p:txBody>
      </p:sp>
      <p:sp>
        <p:nvSpPr>
          <p:cNvPr id="5" name="TextBox 4">
            <a:extLst>
              <a:ext uri="{FF2B5EF4-FFF2-40B4-BE49-F238E27FC236}">
                <a16:creationId xmlns:a16="http://schemas.microsoft.com/office/drawing/2014/main" id="{F8700D1E-21F8-275F-1141-295A883F1431}"/>
              </a:ext>
            </a:extLst>
          </p:cNvPr>
          <p:cNvSpPr txBox="1"/>
          <p:nvPr/>
        </p:nvSpPr>
        <p:spPr>
          <a:xfrm>
            <a:off x="634899" y="6121909"/>
            <a:ext cx="3352800" cy="307777"/>
          </a:xfrm>
          <a:prstGeom prst="rect">
            <a:avLst/>
          </a:prstGeom>
          <a:noFill/>
        </p:spPr>
        <p:txBody>
          <a:bodyPr wrap="square" rtlCol="0">
            <a:spAutoFit/>
          </a:bodyPr>
          <a:lstStyle/>
          <a:p>
            <a:r>
              <a:rPr lang="en-US" sz="1400" b="1" dirty="0"/>
              <a:t>Note: Potential Data Plane not shown</a:t>
            </a:r>
          </a:p>
        </p:txBody>
      </p:sp>
    </p:spTree>
    <p:extLst>
      <p:ext uri="{BB962C8B-B14F-4D97-AF65-F5344CB8AC3E}">
        <p14:creationId xmlns:p14="http://schemas.microsoft.com/office/powerpoint/2010/main" val="367932079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9821</TotalTime>
  <Words>1394</Words>
  <Application>Microsoft Office PowerPoint</Application>
  <PresentationFormat>Widescreen</PresentationFormat>
  <Paragraphs>198</Paragraphs>
  <Slides>10</Slides>
  <Notes>1</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10</vt:i4>
      </vt:variant>
    </vt:vector>
  </HeadingPairs>
  <TitlesOfParts>
    <vt:vector size="20" baseType="lpstr">
      <vt:lpstr>Aptos</vt:lpstr>
      <vt:lpstr>Aptos Display</vt:lpstr>
      <vt:lpstr>Arial</vt:lpstr>
      <vt:lpstr>Arial </vt:lpstr>
      <vt:lpstr>Calibri</vt:lpstr>
      <vt:lpstr>Calibri Light</vt:lpstr>
      <vt:lpstr>Courier New</vt:lpstr>
      <vt:lpstr>Times New Roman</vt:lpstr>
      <vt:lpstr>Office Theme</vt:lpstr>
      <vt:lpstr>Custom Design</vt:lpstr>
      <vt:lpstr>Futurewei Views on 6G Study</vt:lpstr>
      <vt:lpstr>Key Areas for 6G System Architecture Study</vt:lpstr>
      <vt:lpstr>View on 6G SID Scope Content for Architecture requirements – 1/3 (Not in prioritized order)</vt:lpstr>
      <vt:lpstr>View on 6G SID Scope Content for Architecture requirements – 2/3 (Not in prioritized order)</vt:lpstr>
      <vt:lpstr>View on 6G SID Scope Content for Architecture requirements – 3/3 (Not in prioritized order)</vt:lpstr>
      <vt:lpstr>Summary</vt:lpstr>
      <vt:lpstr>Considerations for SA2 6G SID</vt:lpstr>
      <vt:lpstr>Back UP</vt:lpstr>
      <vt:lpstr>PowerPoint Presentation</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Tony Saboorian</cp:lastModifiedBy>
  <cp:revision>645</cp:revision>
  <dcterms:created xsi:type="dcterms:W3CDTF">2010-02-05T13:52:04Z</dcterms:created>
  <dcterms:modified xsi:type="dcterms:W3CDTF">2025-03-28T14:46:11Z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