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76" r:id="rId5"/>
    <p:sldMasterId id="2147485164" r:id="rId6"/>
  </p:sldMasterIdLst>
  <p:notesMasterIdLst>
    <p:notesMasterId r:id="rId13"/>
  </p:notesMasterIdLst>
  <p:handoutMasterIdLst>
    <p:handoutMasterId r:id="rId14"/>
  </p:handoutMasterIdLst>
  <p:sldIdLst>
    <p:sldId id="341" r:id="rId7"/>
    <p:sldId id="363" r:id="rId8"/>
    <p:sldId id="365" r:id="rId9"/>
    <p:sldId id="367" r:id="rId10"/>
    <p:sldId id="368" r:id="rId11"/>
    <p:sldId id="36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EDC2AC-2F85-4703-A83D-A5E59741DA88}" v="1" dt="2025-03-26T11:13:29.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04" autoAdjust="0"/>
    <p:restoredTop sz="94675" autoAdjust="0"/>
  </p:normalViewPr>
  <p:slideViewPr>
    <p:cSldViewPr snapToGrid="0">
      <p:cViewPr varScale="1">
        <p:scale>
          <a:sx n="77" d="100"/>
          <a:sy n="77" d="100"/>
        </p:scale>
        <p:origin x="76" y="7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nadi Velev" userId="47712cd0-7f54-4db8-9f46-7c67cec92a53" providerId="ADAL" clId="{79D80C62-B07D-4B16-AE78-1B7B766B5C7D}"/>
    <pc:docChg chg="custSel modSld">
      <pc:chgData name="Genadi Velev" userId="47712cd0-7f54-4db8-9f46-7c67cec92a53" providerId="ADAL" clId="{79D80C62-B07D-4B16-AE78-1B7B766B5C7D}" dt="2025-03-20T20:13:49.663" v="1925" actId="20577"/>
      <pc:docMkLst>
        <pc:docMk/>
      </pc:docMkLst>
      <pc:sldChg chg="modSp mod">
        <pc:chgData name="Genadi Velev" userId="47712cd0-7f54-4db8-9f46-7c67cec92a53" providerId="ADAL" clId="{79D80C62-B07D-4B16-AE78-1B7B766B5C7D}" dt="2025-03-20T20:00:07.550" v="1672" actId="20577"/>
        <pc:sldMkLst>
          <pc:docMk/>
          <pc:sldMk cId="0" sldId="363"/>
        </pc:sldMkLst>
        <pc:spChg chg="mod">
          <ac:chgData name="Genadi Velev" userId="47712cd0-7f54-4db8-9f46-7c67cec92a53" providerId="ADAL" clId="{79D80C62-B07D-4B16-AE78-1B7B766B5C7D}" dt="2025-03-20T12:08:18.791" v="1649" actId="20577"/>
          <ac:spMkLst>
            <pc:docMk/>
            <pc:sldMk cId="0" sldId="363"/>
            <ac:spMk id="10" creationId="{73E97145-A02F-9A21-40EB-68F0F146D326}"/>
          </ac:spMkLst>
        </pc:spChg>
        <pc:spChg chg="mod">
          <ac:chgData name="Genadi Velev" userId="47712cd0-7f54-4db8-9f46-7c67cec92a53" providerId="ADAL" clId="{79D80C62-B07D-4B16-AE78-1B7B766B5C7D}" dt="2025-03-20T20:00:07.550" v="1672" actId="20577"/>
          <ac:spMkLst>
            <pc:docMk/>
            <pc:sldMk cId="0" sldId="363"/>
            <ac:spMk id="11" creationId="{F263C3B7-F28C-940E-7067-A42A0D7311BE}"/>
          </ac:spMkLst>
        </pc:spChg>
      </pc:sldChg>
      <pc:sldChg chg="modSp mod">
        <pc:chgData name="Genadi Velev" userId="47712cd0-7f54-4db8-9f46-7c67cec92a53" providerId="ADAL" clId="{79D80C62-B07D-4B16-AE78-1B7B766B5C7D}" dt="2025-03-20T11:20:37.542" v="486" actId="6549"/>
        <pc:sldMkLst>
          <pc:docMk/>
          <pc:sldMk cId="0" sldId="365"/>
        </pc:sldMkLst>
        <pc:graphicFrameChg chg="modGraphic">
          <ac:chgData name="Genadi Velev" userId="47712cd0-7f54-4db8-9f46-7c67cec92a53" providerId="ADAL" clId="{79D80C62-B07D-4B16-AE78-1B7B766B5C7D}" dt="2025-03-20T11:20:37.542" v="486" actId="6549"/>
          <ac:graphicFrameMkLst>
            <pc:docMk/>
            <pc:sldMk cId="0" sldId="365"/>
            <ac:graphicFrameMk id="2" creationId="{443D1633-C670-416B-8287-F2FC830B67BD}"/>
          </ac:graphicFrameMkLst>
        </pc:graphicFrameChg>
      </pc:sldChg>
      <pc:sldChg chg="modSp mod">
        <pc:chgData name="Genadi Velev" userId="47712cd0-7f54-4db8-9f46-7c67cec92a53" providerId="ADAL" clId="{79D80C62-B07D-4B16-AE78-1B7B766B5C7D}" dt="2025-03-20T20:13:49.663" v="1925" actId="20577"/>
        <pc:sldMkLst>
          <pc:docMk/>
          <pc:sldMk cId="2424538177" sldId="366"/>
        </pc:sldMkLst>
        <pc:spChg chg="mod">
          <ac:chgData name="Genadi Velev" userId="47712cd0-7f54-4db8-9f46-7c67cec92a53" providerId="ADAL" clId="{79D80C62-B07D-4B16-AE78-1B7B766B5C7D}" dt="2025-03-20T20:13:49.663" v="1925" actId="20577"/>
          <ac:spMkLst>
            <pc:docMk/>
            <pc:sldMk cId="2424538177" sldId="366"/>
            <ac:spMk id="7171" creationId="{8B215120-9330-4C24-86C0-93DB3C460B0D}"/>
          </ac:spMkLst>
        </pc:spChg>
      </pc:sldChg>
      <pc:sldChg chg="modSp mod">
        <pc:chgData name="Genadi Velev" userId="47712cd0-7f54-4db8-9f46-7c67cec92a53" providerId="ADAL" clId="{79D80C62-B07D-4B16-AE78-1B7B766B5C7D}" dt="2025-03-20T20:11:42.787" v="1859" actId="20577"/>
        <pc:sldMkLst>
          <pc:docMk/>
          <pc:sldMk cId="2691812279" sldId="367"/>
        </pc:sldMkLst>
        <pc:spChg chg="mod">
          <ac:chgData name="Genadi Velev" userId="47712cd0-7f54-4db8-9f46-7c67cec92a53" providerId="ADAL" clId="{79D80C62-B07D-4B16-AE78-1B7B766B5C7D}" dt="2025-03-20T11:58:32.999" v="1120"/>
          <ac:spMkLst>
            <pc:docMk/>
            <pc:sldMk cId="2691812279" sldId="367"/>
            <ac:spMk id="8194" creationId="{3AFF4909-1900-46CD-87F7-AE296C59418F}"/>
          </ac:spMkLst>
        </pc:spChg>
        <pc:graphicFrameChg chg="modGraphic">
          <ac:chgData name="Genadi Velev" userId="47712cd0-7f54-4db8-9f46-7c67cec92a53" providerId="ADAL" clId="{79D80C62-B07D-4B16-AE78-1B7B766B5C7D}" dt="2025-03-20T20:11:42.787" v="1859" actId="20577"/>
          <ac:graphicFrameMkLst>
            <pc:docMk/>
            <pc:sldMk cId="2691812279" sldId="367"/>
            <ac:graphicFrameMk id="2" creationId="{443D1633-C670-416B-8287-F2FC830B67BD}"/>
          </ac:graphicFrameMkLst>
        </pc:graphicFrameChg>
      </pc:sldChg>
      <pc:sldChg chg="modSp mod">
        <pc:chgData name="Genadi Velev" userId="47712cd0-7f54-4db8-9f46-7c67cec92a53" providerId="ADAL" clId="{79D80C62-B07D-4B16-AE78-1B7B766B5C7D}" dt="2025-03-20T12:06:28.153" v="1634" actId="20577"/>
        <pc:sldMkLst>
          <pc:docMk/>
          <pc:sldMk cId="1444478166" sldId="368"/>
        </pc:sldMkLst>
        <pc:spChg chg="mod">
          <ac:chgData name="Genadi Velev" userId="47712cd0-7f54-4db8-9f46-7c67cec92a53" providerId="ADAL" clId="{79D80C62-B07D-4B16-AE78-1B7B766B5C7D}" dt="2025-03-20T11:58:35.884" v="1121"/>
          <ac:spMkLst>
            <pc:docMk/>
            <pc:sldMk cId="1444478166" sldId="368"/>
            <ac:spMk id="8194" creationId="{3AFF4909-1900-46CD-87F7-AE296C59418F}"/>
          </ac:spMkLst>
        </pc:spChg>
        <pc:graphicFrameChg chg="mod modGraphic">
          <ac:chgData name="Genadi Velev" userId="47712cd0-7f54-4db8-9f46-7c67cec92a53" providerId="ADAL" clId="{79D80C62-B07D-4B16-AE78-1B7B766B5C7D}" dt="2025-03-20T12:06:28.153" v="1634" actId="20577"/>
          <ac:graphicFrameMkLst>
            <pc:docMk/>
            <pc:sldMk cId="1444478166" sldId="368"/>
            <ac:graphicFrameMk id="2" creationId="{443D1633-C670-416B-8287-F2FC830B67BD}"/>
          </ac:graphicFrameMkLst>
        </pc:graphicFrameChg>
      </pc:sldChg>
    </pc:docChg>
  </pc:docChgLst>
  <pc:docChgLst>
    <pc:chgData name="Genadi Velev" userId="47712cd0-7f54-4db8-9f46-7c67cec92a53" providerId="ADAL" clId="{E0EDC2AC-2F85-4703-A83D-A5E59741DA88}"/>
    <pc:docChg chg="modSld addMainMaster modMainMaster">
      <pc:chgData name="Genadi Velev" userId="47712cd0-7f54-4db8-9f46-7c67cec92a53" providerId="ADAL" clId="{E0EDC2AC-2F85-4703-A83D-A5E59741DA88}" dt="2025-03-28T12:02:22.486" v="42" actId="20577"/>
      <pc:docMkLst>
        <pc:docMk/>
      </pc:docMkLst>
      <pc:sldChg chg="modSp mod">
        <pc:chgData name="Genadi Velev" userId="47712cd0-7f54-4db8-9f46-7c67cec92a53" providerId="ADAL" clId="{E0EDC2AC-2F85-4703-A83D-A5E59741DA88}" dt="2025-03-28T12:02:22.486" v="42" actId="20577"/>
        <pc:sldMkLst>
          <pc:docMk/>
          <pc:sldMk cId="2424538177" sldId="366"/>
        </pc:sldMkLst>
        <pc:spChg chg="mod">
          <ac:chgData name="Genadi Velev" userId="47712cd0-7f54-4db8-9f46-7c67cec92a53" providerId="ADAL" clId="{E0EDC2AC-2F85-4703-A83D-A5E59741DA88}" dt="2025-03-28T12:02:22.486" v="42" actId="20577"/>
          <ac:spMkLst>
            <pc:docMk/>
            <pc:sldMk cId="2424538177" sldId="366"/>
            <ac:spMk id="7171" creationId="{8B215120-9330-4C24-86C0-93DB3C460B0D}"/>
          </ac:spMkLst>
        </pc:spChg>
      </pc:sldChg>
      <pc:sldChg chg="modSp mod">
        <pc:chgData name="Genadi Velev" userId="47712cd0-7f54-4db8-9f46-7c67cec92a53" providerId="ADAL" clId="{E0EDC2AC-2F85-4703-A83D-A5E59741DA88}" dt="2025-03-26T11:13:47.019" v="2" actId="20577"/>
        <pc:sldMkLst>
          <pc:docMk/>
          <pc:sldMk cId="2691812279" sldId="367"/>
        </pc:sldMkLst>
        <pc:graphicFrameChg chg="mod modGraphic">
          <ac:chgData name="Genadi Velev" userId="47712cd0-7f54-4db8-9f46-7c67cec92a53" providerId="ADAL" clId="{E0EDC2AC-2F85-4703-A83D-A5E59741DA88}" dt="2025-03-26T11:13:47.019" v="2" actId="20577"/>
          <ac:graphicFrameMkLst>
            <pc:docMk/>
            <pc:sldMk cId="2691812279" sldId="367"/>
            <ac:graphicFrameMk id="2" creationId="{443D1633-C670-416B-8287-F2FC830B67BD}"/>
          </ac:graphicFrameMkLst>
        </pc:graphicFrameChg>
      </pc:sldChg>
      <pc:sldMasterChg chg="modSp mod">
        <pc:chgData name="Genadi Velev" userId="47712cd0-7f54-4db8-9f46-7c67cec92a53" providerId="ADAL" clId="{E0EDC2AC-2F85-4703-A83D-A5E59741DA88}" dt="2025-03-26T11:17:06.994" v="7" actId="20577"/>
        <pc:sldMasterMkLst>
          <pc:docMk/>
          <pc:sldMasterMk cId="0" sldId="2147485146"/>
        </pc:sldMasterMkLst>
        <pc:spChg chg="mod">
          <ac:chgData name="Genadi Velev" userId="47712cd0-7f54-4db8-9f46-7c67cec92a53" providerId="ADAL" clId="{E0EDC2AC-2F85-4703-A83D-A5E59741DA88}" dt="2025-03-26T11:17:06.994" v="7" actId="20577"/>
          <ac:spMkLst>
            <pc:docMk/>
            <pc:sldMasterMk cId="0" sldId="2147485146"/>
            <ac:spMk id="13" creationId="{AF4006C6-1A95-4284-A498-917EA49F0F95}"/>
          </ac:spMkLst>
        </pc:spChg>
      </pc:sldMasterChg>
      <pc:sldMasterChg chg="new mod addSldLayout">
        <pc:chgData name="Genadi Velev" userId="47712cd0-7f54-4db8-9f46-7c67cec92a53" providerId="ADAL" clId="{E0EDC2AC-2F85-4703-A83D-A5E59741DA88}" dt="2025-03-26T11:16:45.071" v="3" actId="6938"/>
        <pc:sldMasterMkLst>
          <pc:docMk/>
          <pc:sldMasterMk cId="3355052950" sldId="2147485164"/>
        </pc:sldMasterMkLst>
        <pc:sldLayoutChg chg="new replId">
          <pc:chgData name="Genadi Velev" userId="47712cd0-7f54-4db8-9f46-7c67cec92a53" providerId="ADAL" clId="{E0EDC2AC-2F85-4703-A83D-A5E59741DA88}" dt="2025-03-26T11:16:45.071" v="3" actId="6938"/>
          <pc:sldLayoutMkLst>
            <pc:docMk/>
            <pc:sldMasterMk cId="3355052950" sldId="2147485164"/>
            <pc:sldLayoutMk cId="1183806458" sldId="2147485165"/>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1675677721" sldId="2147485166"/>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3728131592" sldId="2147485167"/>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1019252876" sldId="2147485168"/>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1773331317" sldId="2147485169"/>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1802916620" sldId="2147485170"/>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1975770953" sldId="2147485171"/>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2187917075" sldId="2147485172"/>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472821019" sldId="2147485173"/>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696449973" sldId="2147485174"/>
          </pc:sldLayoutMkLst>
        </pc:sldLayoutChg>
        <pc:sldLayoutChg chg="new replId">
          <pc:chgData name="Genadi Velev" userId="47712cd0-7f54-4db8-9f46-7c67cec92a53" providerId="ADAL" clId="{E0EDC2AC-2F85-4703-A83D-A5E59741DA88}" dt="2025-03-26T11:16:45.071" v="3" actId="6938"/>
          <pc:sldLayoutMkLst>
            <pc:docMk/>
            <pc:sldMasterMk cId="3355052950" sldId="2147485164"/>
            <pc:sldLayoutMk cId="4030726090" sldId="2147485175"/>
          </pc:sldLayoutMkLst>
        </pc:sldLayoutChg>
      </pc:sldMasterChg>
      <pc:sldMasterChg chg="new mod addSldLayout">
        <pc:chgData name="Genadi Velev" userId="47712cd0-7f54-4db8-9f46-7c67cec92a53" providerId="ADAL" clId="{E0EDC2AC-2F85-4703-A83D-A5E59741DA88}" dt="2025-03-26T11:17:32.169" v="8" actId="6938"/>
        <pc:sldMasterMkLst>
          <pc:docMk/>
          <pc:sldMasterMk cId="1904857060" sldId="2147485176"/>
        </pc:sldMasterMkLst>
        <pc:sldLayoutChg chg="new replId">
          <pc:chgData name="Genadi Velev" userId="47712cd0-7f54-4db8-9f46-7c67cec92a53" providerId="ADAL" clId="{E0EDC2AC-2F85-4703-A83D-A5E59741DA88}" dt="2025-03-26T11:17:32.169" v="8" actId="6938"/>
          <pc:sldLayoutMkLst>
            <pc:docMk/>
            <pc:sldMasterMk cId="1904857060" sldId="2147485176"/>
            <pc:sldLayoutMk cId="2765524257" sldId="2147485177"/>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2283919026" sldId="2147485178"/>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3119014751" sldId="2147485179"/>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1311514510" sldId="2147485180"/>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3057574919" sldId="2147485181"/>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4020314246" sldId="2147485182"/>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3818469962" sldId="2147485183"/>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1812823215" sldId="2147485184"/>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2548436359" sldId="2147485185"/>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714381777" sldId="2147485186"/>
          </pc:sldLayoutMkLst>
        </pc:sldLayoutChg>
        <pc:sldLayoutChg chg="new replId">
          <pc:chgData name="Genadi Velev" userId="47712cd0-7f54-4db8-9f46-7c67cec92a53" providerId="ADAL" clId="{E0EDC2AC-2F85-4703-A83D-A5E59741DA88}" dt="2025-03-26T11:17:32.169" v="8" actId="6938"/>
          <pc:sldLayoutMkLst>
            <pc:docMk/>
            <pc:sldMasterMk cId="1904857060" sldId="2147485176"/>
            <pc:sldLayoutMk cId="1847831556" sldId="214748518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691257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318848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5E1A1A-FBB1-B0BF-8153-BECD26FEA456}"/>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3" name="Footer Placeholder 2">
            <a:extLst>
              <a:ext uri="{FF2B5EF4-FFF2-40B4-BE49-F238E27FC236}">
                <a16:creationId xmlns:a16="http://schemas.microsoft.com/office/drawing/2014/main" id="{C72A3C58-83E7-9898-C41E-06C9E437859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D935AF2-1CAA-3278-B985-7E2E45F60B3E}"/>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3818469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6430B-9DFC-C136-AC16-B76E9AFCD4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1E0B4C9-1985-700B-8CFB-958714D156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0145185-A0A1-F771-38CB-A6EE10EB9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988382-4C51-4EB6-9C24-BD7824E47B9D}"/>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6" name="Footer Placeholder 5">
            <a:extLst>
              <a:ext uri="{FF2B5EF4-FFF2-40B4-BE49-F238E27FC236}">
                <a16:creationId xmlns:a16="http://schemas.microsoft.com/office/drawing/2014/main" id="{BA18EF2C-BB56-2D19-E82A-BD3D159228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64440B4-E990-86E8-D20E-954ACA4D7D6E}"/>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1812823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B4ED0-5543-3FDA-9140-A74AD14CF6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814CBEB-70E2-324C-6277-F9CD7A08FF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84E2A9A-D8F2-3F7F-802F-7C32AB4632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CB1C38-3272-42C0-9654-3DDAD672710B}"/>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6" name="Footer Placeholder 5">
            <a:extLst>
              <a:ext uri="{FF2B5EF4-FFF2-40B4-BE49-F238E27FC236}">
                <a16:creationId xmlns:a16="http://schemas.microsoft.com/office/drawing/2014/main" id="{A8595244-7034-D71F-BB0E-3926D77CC2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77EBE1-B39A-A29A-A686-8699F4DFD9E9}"/>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2548436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91344-240C-1131-555B-68D7B9C380D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FACABA6-9939-2E73-34D5-A76FA11576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33527B-5A0B-5633-2806-2D39F4A87168}"/>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5C074A58-6368-485B-E425-54660CE60D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6D6261-2CFC-1389-B803-18313A4EB7E6}"/>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714381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BB23B-7F8A-A20C-7568-94380C291ED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03AB01-DD33-E034-769A-C9C9D8F6F7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0CF9EF3-7F46-427A-376D-05D838A42D88}"/>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2047998A-7F9E-91A4-CE71-9D1E10C621E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A39C3C-783F-9474-4C84-54DB1AE6F7D5}"/>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1847831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4CA41-4EA6-90D8-232D-E4EAD5359D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7EF9CBA-9EFA-C62E-9732-791BE5A68A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3E8C1AD-4FB4-DBB7-FE8F-2C7EC7E89089}"/>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471D5EDF-9E5F-0BAE-07EA-1C53700D18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239B33-29AF-0608-E79F-329B0250A7F7}"/>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183806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69D00-0C75-60EC-CD53-6375D22992B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A6837D-C4BA-2FAD-4348-F1B9626947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EFAFB8-0C21-E053-0FF2-2FC17769C5F2}"/>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BDD1934A-8204-3888-06AD-96B7DD3B7E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7AF7DE-BA2C-56AA-A4DE-D9B742CD8C9A}"/>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675677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551D8-1F08-BCB1-3181-335DD0E83F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6F5CD5C-05E8-F4B7-CA18-12D66A1188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A88685-5B23-82DF-43FE-603DD8839AA6}"/>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F9ED831C-99A2-BA75-4A2A-5A8E7A072B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455A07-A8F2-DFF2-7D0B-F7BF6DF2C433}"/>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3728131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E5EC6-F60F-BB00-91A7-7CC8BBAD349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99EC5A6-5149-DF16-5F8C-4637CDBE19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7A681D-038E-67DA-9362-EE79FF3555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9226EAA-9388-3A39-BC59-FA112E467639}"/>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6" name="Footer Placeholder 5">
            <a:extLst>
              <a:ext uri="{FF2B5EF4-FFF2-40B4-BE49-F238E27FC236}">
                <a16:creationId xmlns:a16="http://schemas.microsoft.com/office/drawing/2014/main" id="{C79C24FA-8A97-C610-4327-B64E8B2C18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BCCA8C3-581F-A0F3-BF66-0DB3AA048B38}"/>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0192528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68164-8076-4420-BAF1-AC4184F7A55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4D55C4-668F-26F2-7FAA-98C169589D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03A3BA-6FD7-FE2D-38EF-58B8D885C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8F97BB0-59FB-2219-D499-B68D251DD4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12C80A-7E09-8E10-9B16-B2689C8BCD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ED13F1C-CB4C-D793-A8D2-9D8FE3C79A04}"/>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8" name="Footer Placeholder 7">
            <a:extLst>
              <a:ext uri="{FF2B5EF4-FFF2-40B4-BE49-F238E27FC236}">
                <a16:creationId xmlns:a16="http://schemas.microsoft.com/office/drawing/2014/main" id="{DECA759F-3EF0-7371-FE47-444672BBF33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95B55E4-CB2B-77A8-A1B0-D114DA816772}"/>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77333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4EE15-5529-2746-215A-FEAFDD8ABF1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304AC5C-1C3D-890D-34FA-FE6C428F8C23}"/>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4" name="Footer Placeholder 3">
            <a:extLst>
              <a:ext uri="{FF2B5EF4-FFF2-40B4-BE49-F238E27FC236}">
                <a16:creationId xmlns:a16="http://schemas.microsoft.com/office/drawing/2014/main" id="{8BBD332D-908D-83AC-69B4-778DCDF3856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13D0241-D908-E8D1-95A5-F48721E8E945}"/>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802916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FEDBDC-B4DF-8333-592E-F60F1E72D1B7}"/>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3" name="Footer Placeholder 2">
            <a:extLst>
              <a:ext uri="{FF2B5EF4-FFF2-40B4-BE49-F238E27FC236}">
                <a16:creationId xmlns:a16="http://schemas.microsoft.com/office/drawing/2014/main" id="{3A806C80-D826-EED9-3138-8765E2D609B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7DAFB38-5B2C-E396-6AC7-EF8F10F5E42F}"/>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19757709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6E22A-936F-9777-EC12-D21C32F937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3D7EB5D-71AE-A182-66C4-4FD531A4DB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15C9330-E01F-A3C3-7E89-F97604A440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1F76CB-96FD-C2CD-8B7C-57DB4596A672}"/>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6" name="Footer Placeholder 5">
            <a:extLst>
              <a:ext uri="{FF2B5EF4-FFF2-40B4-BE49-F238E27FC236}">
                <a16:creationId xmlns:a16="http://schemas.microsoft.com/office/drawing/2014/main" id="{1C748620-4C71-80A2-A668-79FF37DDCE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613F120-9BD2-934C-9952-02F26BE55AED}"/>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2187917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28996-D040-763F-705D-C596D50BC7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240E76-3B4E-2AFE-0C5D-82AC8CED09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DC232C8-50CE-C908-D4E7-749636E7A6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14D03D-718A-8DEB-767E-07671737B0B1}"/>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6" name="Footer Placeholder 5">
            <a:extLst>
              <a:ext uri="{FF2B5EF4-FFF2-40B4-BE49-F238E27FC236}">
                <a16:creationId xmlns:a16="http://schemas.microsoft.com/office/drawing/2014/main" id="{E9DE04CE-C6A8-2234-C417-FB0FE4615AE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942CA60-C71A-AAF8-F4CD-BB41909B3AE9}"/>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4728210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18B38-8980-4B7A-7C6C-00F67A0D610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D1CE4FA-6EA5-3CC9-B1B5-607DE29D15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19BDF0-4F19-66F7-9276-AD104CF93B1B}"/>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C5498871-3EE2-7A38-0A49-5FA4691EF6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5019D9-4A1A-C5A9-00DD-4332C4FF793E}"/>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6964499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F7448A-CCDA-8F16-9247-C00B304C603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EB96727-CBC6-B58B-838C-EE03ED6839F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9F21CE0-0861-BE36-B01B-ACDA149A65E7}"/>
              </a:ext>
            </a:extLst>
          </p:cNvPr>
          <p:cNvSpPr>
            <a:spLocks noGrp="1"/>
          </p:cNvSpPr>
          <p:nvPr>
            <p:ph type="dt" sz="half" idx="10"/>
          </p:nvPr>
        </p:nvSpPr>
        <p:spPr/>
        <p:txBody>
          <a:body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570239CB-DA69-F210-01ED-3C3D4836BD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1E6E52-0BBE-4A5B-B0E2-8061419A6C97}"/>
              </a:ext>
            </a:extLst>
          </p:cNvPr>
          <p:cNvSpPr>
            <a:spLocks noGrp="1"/>
          </p:cNvSpPr>
          <p:nvPr>
            <p:ph type="sldNum" sz="quarter" idx="12"/>
          </p:nvPr>
        </p:nvSpPr>
        <p:spPr/>
        <p:txBody>
          <a:bodyPr/>
          <a:lstStyle/>
          <a:p>
            <a:fld id="{415EDA09-8B79-440F-BAAC-D531DB6AC3BE}" type="slidenum">
              <a:rPr lang="en-GB" smtClean="0"/>
              <a:t>‹#›</a:t>
            </a:fld>
            <a:endParaRPr lang="en-GB"/>
          </a:p>
        </p:txBody>
      </p:sp>
    </p:spTree>
    <p:extLst>
      <p:ext uri="{BB962C8B-B14F-4D97-AF65-F5344CB8AC3E}">
        <p14:creationId xmlns:p14="http://schemas.microsoft.com/office/powerpoint/2010/main" val="4030726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52400-D414-9A23-403B-4532264A5B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99A2047-CF9F-FC19-0EAA-4FD9ABD728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E3084E0-49A4-E2EF-3543-3D1D8DCC211E}"/>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DFDE3C7C-B194-C00C-4DA0-5B42249856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F0227B-F2AC-E380-3679-37BF56E26591}"/>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2765524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4574C-3DF3-609C-721D-A12CE2E474C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457632-1264-340F-40A4-F7DF8E5691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3A2715-E9EE-C241-AB5C-69C888659352}"/>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A014A497-898E-6AC3-107B-78D3A00A77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44ECD1D-EC4C-6F59-1100-92181B2AD010}"/>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2283919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FAEC1-3B00-219D-32F1-EA7B4DBFA3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55A43AC-9CBC-2682-9D9A-F015F220E9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C55450-9170-5F91-DD88-A15171AEA26B}"/>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20CA2CE2-E345-BE04-12C0-E0E14500FC9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3A41DC-D472-909B-D1EE-1B06BA592981}"/>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3119014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17AEF-0FFC-5941-D668-7B9C90A8FC6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174B2E6-204F-2A28-8788-5D2391D6DFC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F6EE61-036B-74A1-4CEE-12804AB367C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C737417-F970-8740-6EAA-3D80E2793B70}"/>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6" name="Footer Placeholder 5">
            <a:extLst>
              <a:ext uri="{FF2B5EF4-FFF2-40B4-BE49-F238E27FC236}">
                <a16:creationId xmlns:a16="http://schemas.microsoft.com/office/drawing/2014/main" id="{A0445654-17E5-61A4-4F6A-581B16ACC04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744CD0-54D6-50CD-B0FE-B4AB04291842}"/>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1311514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30C4-6BAD-A894-67E3-CEA77648151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F87DA29-2C0B-9C3A-71DE-E65F3DDF24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331EA6A-E1F4-9A99-C21D-2F7D4873FA4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ACD65E6-0D30-1AC6-350C-8FDFE9D822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505FE3-C736-6FCB-0635-F5B6A6C74D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43044C8-F197-02A4-6A71-E552B7699293}"/>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8" name="Footer Placeholder 7">
            <a:extLst>
              <a:ext uri="{FF2B5EF4-FFF2-40B4-BE49-F238E27FC236}">
                <a16:creationId xmlns:a16="http://schemas.microsoft.com/office/drawing/2014/main" id="{56AC5225-7FED-E7B9-3D3D-476132C47CE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B7D0A45-92E3-8387-1147-A95B0F399D9B}"/>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3057574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D3F12-41DE-F33A-D643-03FD5716422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5CF7824-A23B-FEB6-7826-26EEA43CCCF8}"/>
              </a:ext>
            </a:extLst>
          </p:cNvPr>
          <p:cNvSpPr>
            <a:spLocks noGrp="1"/>
          </p:cNvSpPr>
          <p:nvPr>
            <p:ph type="dt" sz="half" idx="10"/>
          </p:nvPr>
        </p:nvSpPr>
        <p:spPr/>
        <p:txBody>
          <a:bodyPr/>
          <a:lstStyle/>
          <a:p>
            <a:fld id="{AF1285D7-B3C4-4ED4-AC4D-095046574FB7}" type="datetimeFigureOut">
              <a:rPr lang="en-GB" smtClean="0"/>
              <a:t>28/03/2025</a:t>
            </a:fld>
            <a:endParaRPr lang="en-GB"/>
          </a:p>
        </p:txBody>
      </p:sp>
      <p:sp>
        <p:nvSpPr>
          <p:cNvPr id="4" name="Footer Placeholder 3">
            <a:extLst>
              <a:ext uri="{FF2B5EF4-FFF2-40B4-BE49-F238E27FC236}">
                <a16:creationId xmlns:a16="http://schemas.microsoft.com/office/drawing/2014/main" id="{7B02A54B-A622-7EA9-78E6-643E550521F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B480CD2-BECE-24CB-AD48-5E0767750E37}"/>
              </a:ext>
            </a:extLst>
          </p:cNvPr>
          <p:cNvSpPr>
            <a:spLocks noGrp="1"/>
          </p:cNvSpPr>
          <p:nvPr>
            <p:ph type="sldNum" sz="quarter" idx="12"/>
          </p:nvPr>
        </p:nvSpPr>
        <p:spPr/>
        <p:txBody>
          <a:bodyPr/>
          <a:lstStyle/>
          <a:p>
            <a:fld id="{B74639D3-B054-4B1A-923E-AFCD9EF83CEA}" type="slidenum">
              <a:rPr lang="en-GB" smtClean="0"/>
              <a:t>‹#›</a:t>
            </a:fld>
            <a:endParaRPr lang="en-GB"/>
          </a:p>
        </p:txBody>
      </p:sp>
    </p:spTree>
    <p:extLst>
      <p:ext uri="{BB962C8B-B14F-4D97-AF65-F5344CB8AC3E}">
        <p14:creationId xmlns:p14="http://schemas.microsoft.com/office/powerpoint/2010/main" val="40203142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S2-2502941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6C5DEB-A520-0706-8EAC-F69D367D53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E3D5B7-D37F-B08F-FDE3-9B4CE3171D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7BB0B0-E5A1-390E-B7E6-7D7EE62607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1285D7-B3C4-4ED4-AC4D-095046574FB7}" type="datetimeFigureOut">
              <a:rPr lang="en-GB" smtClean="0"/>
              <a:t>28/03/2025</a:t>
            </a:fld>
            <a:endParaRPr lang="en-GB"/>
          </a:p>
        </p:txBody>
      </p:sp>
      <p:sp>
        <p:nvSpPr>
          <p:cNvPr id="5" name="Footer Placeholder 4">
            <a:extLst>
              <a:ext uri="{FF2B5EF4-FFF2-40B4-BE49-F238E27FC236}">
                <a16:creationId xmlns:a16="http://schemas.microsoft.com/office/drawing/2014/main" id="{19739A3C-1F38-A08C-CA73-A4CD81DD78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D66088BD-CAE5-8F5D-37B2-6004467AC8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4639D3-B054-4B1A-923E-AFCD9EF83CEA}" type="slidenum">
              <a:rPr lang="en-GB" smtClean="0"/>
              <a:t>‹#›</a:t>
            </a:fld>
            <a:endParaRPr lang="en-GB"/>
          </a:p>
        </p:txBody>
      </p:sp>
    </p:spTree>
    <p:extLst>
      <p:ext uri="{BB962C8B-B14F-4D97-AF65-F5344CB8AC3E}">
        <p14:creationId xmlns:p14="http://schemas.microsoft.com/office/powerpoint/2010/main" val="1904857060"/>
      </p:ext>
    </p:extLst>
  </p:cSld>
  <p:clrMap bg1="lt1" tx1="dk1" bg2="lt2" tx2="dk2" accent1="accent1" accent2="accent2" accent3="accent3" accent4="accent4" accent5="accent5" accent6="accent6" hlink="hlink" folHlink="folHlink"/>
  <p:sldLayoutIdLst>
    <p:sldLayoutId id="2147485177" r:id="rId1"/>
    <p:sldLayoutId id="2147485178" r:id="rId2"/>
    <p:sldLayoutId id="2147485179" r:id="rId3"/>
    <p:sldLayoutId id="2147485180" r:id="rId4"/>
    <p:sldLayoutId id="2147485181" r:id="rId5"/>
    <p:sldLayoutId id="2147485182" r:id="rId6"/>
    <p:sldLayoutId id="2147485183" r:id="rId7"/>
    <p:sldLayoutId id="2147485184" r:id="rId8"/>
    <p:sldLayoutId id="2147485185" r:id="rId9"/>
    <p:sldLayoutId id="2147485186" r:id="rId10"/>
    <p:sldLayoutId id="21474851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B71083-C0B3-6E37-F314-FC2231E59F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DF4983-A42E-303F-74C2-9F4BB37242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41A55A-FA6A-AA11-4915-A576B5410C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B0F465C-3AD9-4F71-BF75-A08703FDB209}" type="datetimeFigureOut">
              <a:rPr lang="en-GB" smtClean="0"/>
              <a:t>28/03/2025</a:t>
            </a:fld>
            <a:endParaRPr lang="en-GB"/>
          </a:p>
        </p:txBody>
      </p:sp>
      <p:sp>
        <p:nvSpPr>
          <p:cNvPr id="5" name="Footer Placeholder 4">
            <a:extLst>
              <a:ext uri="{FF2B5EF4-FFF2-40B4-BE49-F238E27FC236}">
                <a16:creationId xmlns:a16="http://schemas.microsoft.com/office/drawing/2014/main" id="{C1ADAB9B-DEEC-5D76-F2DD-CFD6741FC9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1FE856D-3FBD-0916-02EA-ABDFE7BAE7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15EDA09-8B79-440F-BAAC-D531DB6AC3BE}" type="slidenum">
              <a:rPr lang="en-GB" smtClean="0"/>
              <a:t>‹#›</a:t>
            </a:fld>
            <a:endParaRPr lang="en-GB"/>
          </a:p>
        </p:txBody>
      </p:sp>
    </p:spTree>
    <p:extLst>
      <p:ext uri="{BB962C8B-B14F-4D97-AF65-F5344CB8AC3E}">
        <p14:creationId xmlns:p14="http://schemas.microsoft.com/office/powerpoint/2010/main" val="3355052950"/>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Topics for 6G study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Lenovo</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49543"/>
            <a:ext cx="10515600" cy="4351338"/>
          </a:xfrm>
        </p:spPr>
        <p:txBody>
          <a:bodyPr/>
          <a:lstStyle/>
          <a:p>
            <a:r>
              <a:rPr lang="en-US" altLang="en-US" dirty="0"/>
              <a:t> Organize the 6G SID in phases: initial SID and updated SID</a:t>
            </a:r>
          </a:p>
          <a:p>
            <a:pPr lvl="1"/>
            <a:r>
              <a:rPr lang="en-US" altLang="en-US" dirty="0"/>
              <a:t>Page 3 ff. show the content of the </a:t>
            </a:r>
            <a:r>
              <a:rPr lang="en-US" altLang="en-US" b="1" dirty="0"/>
              <a:t>6G Initial SID </a:t>
            </a:r>
            <a:r>
              <a:rPr lang="en-US" altLang="en-US" dirty="0"/>
              <a:t> </a:t>
            </a:r>
          </a:p>
        </p:txBody>
      </p:sp>
      <p:sp>
        <p:nvSpPr>
          <p:cNvPr id="2" name="Speech Bubble: Rectangle with Corners Rounded 1">
            <a:extLst>
              <a:ext uri="{FF2B5EF4-FFF2-40B4-BE49-F238E27FC236}">
                <a16:creationId xmlns:a16="http://schemas.microsoft.com/office/drawing/2014/main" id="{567C190C-DAD8-9FFC-3286-49B7B4277477}"/>
              </a:ext>
            </a:extLst>
          </p:cNvPr>
          <p:cNvSpPr/>
          <p:nvPr/>
        </p:nvSpPr>
        <p:spPr>
          <a:xfrm>
            <a:off x="902312" y="3059740"/>
            <a:ext cx="4190560" cy="1841474"/>
          </a:xfrm>
          <a:prstGeom prst="wedgeRoundRectCallout">
            <a:avLst>
              <a:gd name="adj1" fmla="val -18472"/>
              <a:gd name="adj2" fmla="val 69972"/>
              <a:gd name="adj3" fmla="val 16667"/>
            </a:avLst>
          </a:prstGeom>
          <a:solidFill>
            <a:srgbClr val="FFE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peech Bubble: Rectangle with Corners Rounded 2">
            <a:extLst>
              <a:ext uri="{FF2B5EF4-FFF2-40B4-BE49-F238E27FC236}">
                <a16:creationId xmlns:a16="http://schemas.microsoft.com/office/drawing/2014/main" id="{155CAC0D-1C91-004F-3301-4B3258246CBC}"/>
              </a:ext>
            </a:extLst>
          </p:cNvPr>
          <p:cNvSpPr/>
          <p:nvPr/>
        </p:nvSpPr>
        <p:spPr>
          <a:xfrm>
            <a:off x="5852110" y="3057835"/>
            <a:ext cx="3569610" cy="1843378"/>
          </a:xfrm>
          <a:prstGeom prst="wedgeRoundRectCallout">
            <a:avLst>
              <a:gd name="adj1" fmla="val -71456"/>
              <a:gd name="adj2" fmla="val 69005"/>
              <a:gd name="adj3" fmla="val 16667"/>
            </a:avLst>
          </a:prstGeom>
          <a:solidFill>
            <a:srgbClr val="FFE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Arrow: Pentagon 3">
            <a:extLst>
              <a:ext uri="{FF2B5EF4-FFF2-40B4-BE49-F238E27FC236}">
                <a16:creationId xmlns:a16="http://schemas.microsoft.com/office/drawing/2014/main" id="{B0B79F3A-B3A4-073A-85B3-7A20031D1E69}"/>
              </a:ext>
            </a:extLst>
          </p:cNvPr>
          <p:cNvSpPr/>
          <p:nvPr/>
        </p:nvSpPr>
        <p:spPr>
          <a:xfrm>
            <a:off x="7806819" y="5260260"/>
            <a:ext cx="3667432" cy="949601"/>
          </a:xfrm>
          <a:prstGeom prst="homePlate">
            <a:avLst/>
          </a:prstGeom>
          <a:solidFill>
            <a:srgbClr val="3399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 name="Arrow: Pentagon 4">
            <a:extLst>
              <a:ext uri="{FF2B5EF4-FFF2-40B4-BE49-F238E27FC236}">
                <a16:creationId xmlns:a16="http://schemas.microsoft.com/office/drawing/2014/main" id="{CB65D147-6938-2AB9-BCAA-44F11A2F4B80}"/>
              </a:ext>
            </a:extLst>
          </p:cNvPr>
          <p:cNvSpPr/>
          <p:nvPr/>
        </p:nvSpPr>
        <p:spPr>
          <a:xfrm>
            <a:off x="4026194" y="5260260"/>
            <a:ext cx="4466201" cy="949601"/>
          </a:xfrm>
          <a:prstGeom prst="homePlate">
            <a:avLst/>
          </a:prstGeom>
          <a:solidFill>
            <a:srgbClr val="A7D3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6" name="Arrow: Pentagon 5">
            <a:extLst>
              <a:ext uri="{FF2B5EF4-FFF2-40B4-BE49-F238E27FC236}">
                <a16:creationId xmlns:a16="http://schemas.microsoft.com/office/drawing/2014/main" id="{14873B1B-55C4-DEB3-09E5-8888A8729639}"/>
              </a:ext>
            </a:extLst>
          </p:cNvPr>
          <p:cNvSpPr/>
          <p:nvPr/>
        </p:nvSpPr>
        <p:spPr>
          <a:xfrm>
            <a:off x="1743971" y="5260260"/>
            <a:ext cx="3842559" cy="949601"/>
          </a:xfrm>
          <a:prstGeom prst="homePlate">
            <a:avLst/>
          </a:prstGeom>
          <a:solidFill>
            <a:srgbClr val="CDF2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F3DF0C1-FA6F-CA26-5DAB-78773FDE0C81}"/>
              </a:ext>
            </a:extLst>
          </p:cNvPr>
          <p:cNvSpPr txBox="1"/>
          <p:nvPr/>
        </p:nvSpPr>
        <p:spPr>
          <a:xfrm>
            <a:off x="2807612" y="5511132"/>
            <a:ext cx="1172117" cy="369332"/>
          </a:xfrm>
          <a:prstGeom prst="rect">
            <a:avLst/>
          </a:prstGeom>
          <a:noFill/>
        </p:spPr>
        <p:txBody>
          <a:bodyPr wrap="none" rtlCol="0">
            <a:spAutoFit/>
          </a:bodyPr>
          <a:lstStyle/>
          <a:p>
            <a:pPr algn="ctr"/>
            <a:r>
              <a:rPr lang="en-US" dirty="0">
                <a:latin typeface="Arial" pitchFamily="34" charset="0"/>
                <a:cs typeface="Arial" pitchFamily="34" charset="0"/>
              </a:rPr>
              <a:t>Initial SID</a:t>
            </a:r>
          </a:p>
        </p:txBody>
      </p:sp>
      <p:sp>
        <p:nvSpPr>
          <p:cNvPr id="8" name="TextBox 7">
            <a:extLst>
              <a:ext uri="{FF2B5EF4-FFF2-40B4-BE49-F238E27FC236}">
                <a16:creationId xmlns:a16="http://schemas.microsoft.com/office/drawing/2014/main" id="{BD2EA50D-6B6E-3EA8-13FE-8A18F246BBC7}"/>
              </a:ext>
            </a:extLst>
          </p:cNvPr>
          <p:cNvSpPr txBox="1"/>
          <p:nvPr/>
        </p:nvSpPr>
        <p:spPr>
          <a:xfrm>
            <a:off x="5960282" y="5540629"/>
            <a:ext cx="1505540" cy="369332"/>
          </a:xfrm>
          <a:prstGeom prst="rect">
            <a:avLst/>
          </a:prstGeom>
          <a:noFill/>
        </p:spPr>
        <p:txBody>
          <a:bodyPr wrap="none" rtlCol="0">
            <a:spAutoFit/>
          </a:bodyPr>
          <a:lstStyle/>
          <a:p>
            <a:pPr algn="ctr"/>
            <a:r>
              <a:rPr lang="en-US" dirty="0">
                <a:latin typeface="Arial" pitchFamily="34" charset="0"/>
                <a:cs typeface="Arial" pitchFamily="34" charset="0"/>
              </a:rPr>
              <a:t>Updated SID</a:t>
            </a:r>
          </a:p>
        </p:txBody>
      </p:sp>
      <p:sp>
        <p:nvSpPr>
          <p:cNvPr id="9" name="TextBox 8">
            <a:extLst>
              <a:ext uri="{FF2B5EF4-FFF2-40B4-BE49-F238E27FC236}">
                <a16:creationId xmlns:a16="http://schemas.microsoft.com/office/drawing/2014/main" id="{20A1E259-1632-9FC9-9B31-C89ACFD9BED2}"/>
              </a:ext>
            </a:extLst>
          </p:cNvPr>
          <p:cNvSpPr txBox="1"/>
          <p:nvPr/>
        </p:nvSpPr>
        <p:spPr>
          <a:xfrm>
            <a:off x="9249241" y="5540629"/>
            <a:ext cx="782587" cy="461665"/>
          </a:xfrm>
          <a:prstGeom prst="rect">
            <a:avLst/>
          </a:prstGeom>
          <a:noFill/>
        </p:spPr>
        <p:txBody>
          <a:bodyPr wrap="none" rtlCol="0">
            <a:spAutoFit/>
          </a:bodyPr>
          <a:lstStyle/>
          <a:p>
            <a:pPr algn="ctr"/>
            <a:r>
              <a:rPr lang="en-US" dirty="0">
                <a:latin typeface="Arial" pitchFamily="34" charset="0"/>
                <a:cs typeface="Arial" pitchFamily="34" charset="0"/>
              </a:rPr>
              <a:t>WID</a:t>
            </a:r>
          </a:p>
        </p:txBody>
      </p:sp>
      <p:sp>
        <p:nvSpPr>
          <p:cNvPr id="10" name="Content Placeholder 3">
            <a:extLst>
              <a:ext uri="{FF2B5EF4-FFF2-40B4-BE49-F238E27FC236}">
                <a16:creationId xmlns:a16="http://schemas.microsoft.com/office/drawing/2014/main" id="{73E97145-A02F-9A21-40EB-68F0F146D326}"/>
              </a:ext>
            </a:extLst>
          </p:cNvPr>
          <p:cNvSpPr txBox="1">
            <a:spLocks/>
          </p:cNvSpPr>
          <p:nvPr/>
        </p:nvSpPr>
        <p:spPr bwMode="auto">
          <a:xfrm>
            <a:off x="902312" y="3057835"/>
            <a:ext cx="4058122" cy="181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80933" lvl="1" indent="0">
              <a:buFont typeface="Arial" panose="020B0604020202020204" pitchFamily="34" charset="0"/>
              <a:buNone/>
            </a:pPr>
            <a:r>
              <a:rPr lang="en-GB" sz="1800" b="1" u="sng" dirty="0"/>
              <a:t>Initial SID</a:t>
            </a:r>
            <a:r>
              <a:rPr lang="en-GB" sz="1800" b="1" dirty="0"/>
              <a:t>: includes o</a:t>
            </a:r>
            <a:r>
              <a:rPr lang="en-GB" sz="1800" b="1" dirty="0">
                <a:solidFill>
                  <a:srgbClr val="001135"/>
                </a:solidFill>
              </a:rPr>
              <a:t>bjectives to be studied without SA1 6G service requirements:</a:t>
            </a:r>
            <a:r>
              <a:rPr lang="en-GB" sz="1800" dirty="0">
                <a:solidFill>
                  <a:srgbClr val="001135"/>
                </a:solidFill>
              </a:rPr>
              <a:t> </a:t>
            </a:r>
            <a:endParaRPr lang="en-GB" sz="1400" dirty="0">
              <a:solidFill>
                <a:srgbClr val="001135"/>
              </a:solidFill>
            </a:endParaRPr>
          </a:p>
          <a:p>
            <a:pPr lvl="1"/>
            <a:r>
              <a:rPr lang="en-GB" sz="1400" dirty="0"/>
              <a:t>Study enhancements for Control Plane, User Plane, mobility/session management, QoS, IWK, Sensing, etc. </a:t>
            </a:r>
          </a:p>
        </p:txBody>
      </p:sp>
      <p:sp>
        <p:nvSpPr>
          <p:cNvPr id="11" name="Content Placeholder 3">
            <a:extLst>
              <a:ext uri="{FF2B5EF4-FFF2-40B4-BE49-F238E27FC236}">
                <a16:creationId xmlns:a16="http://schemas.microsoft.com/office/drawing/2014/main" id="{F263C3B7-F28C-940E-7067-A42A0D7311BE}"/>
              </a:ext>
            </a:extLst>
          </p:cNvPr>
          <p:cNvSpPr txBox="1">
            <a:spLocks/>
          </p:cNvSpPr>
          <p:nvPr/>
        </p:nvSpPr>
        <p:spPr bwMode="gray">
          <a:xfrm>
            <a:off x="5919040" y="3057835"/>
            <a:ext cx="3330201" cy="1651817"/>
          </a:xfrm>
          <a:prstGeom prst="rect">
            <a:avLst/>
          </a:prstGeom>
        </p:spPr>
        <p:txBody>
          <a:bodyPr lIns="0" tIns="0" rIns="0" bIns="0" anchor="ctr"/>
          <a:lstStyle>
            <a:lvl1pPr marL="171450" indent="-171450" algn="l" defTabSz="1218987" rtl="0" eaLnBrk="1" latinLnBrk="0" hangingPunct="1">
              <a:lnSpc>
                <a:spcPct val="90000"/>
              </a:lnSpc>
              <a:spcBef>
                <a:spcPts val="500"/>
              </a:spcBef>
              <a:buClrTx/>
              <a:buFont typeface="Arial" panose="020B0604020202020204" pitchFamily="34" charset="0"/>
              <a:buChar char="•"/>
              <a:defRPr sz="2400" kern="1200">
                <a:solidFill>
                  <a:schemeClr val="tx1"/>
                </a:solidFill>
                <a:latin typeface="Arial" pitchFamily="34" charset="0"/>
                <a:ea typeface="+mn-ea"/>
                <a:cs typeface="Arial" pitchFamily="34" charset="0"/>
              </a:defRPr>
            </a:lvl1pPr>
            <a:lvl2pPr marL="609493" indent="-228560" algn="l" defTabSz="1218987" rtl="0" eaLnBrk="1" latinLnBrk="0" hangingPunct="1">
              <a:lnSpc>
                <a:spcPct val="90000"/>
              </a:lnSpc>
              <a:spcBef>
                <a:spcPts val="500"/>
              </a:spcBef>
              <a:buClrTx/>
              <a:buFont typeface="Arial" pitchFamily="34" charset="0"/>
              <a:buChar char="–"/>
              <a:defRPr sz="2000" kern="1200">
                <a:solidFill>
                  <a:schemeClr val="tx1"/>
                </a:solidFill>
                <a:latin typeface="Arial" pitchFamily="34" charset="0"/>
                <a:ea typeface="+mn-ea"/>
                <a:cs typeface="Arial" pitchFamily="34" charset="0"/>
              </a:defRPr>
            </a:lvl2pPr>
            <a:lvl3pPr marL="835938" indent="-150258" algn="l" defTabSz="1218987" rtl="0" eaLnBrk="1" latinLnBrk="0" hangingPunct="1">
              <a:lnSpc>
                <a:spcPct val="90000"/>
              </a:lnSpc>
              <a:spcBef>
                <a:spcPts val="500"/>
              </a:spcBef>
              <a:buClrTx/>
              <a:buFont typeface="Arial" panose="020B0604020202020204" pitchFamily="34" charset="0"/>
              <a:buChar char="-"/>
              <a:defRPr sz="2000" kern="1200">
                <a:solidFill>
                  <a:schemeClr val="tx1"/>
                </a:solidFill>
                <a:latin typeface="Arial" pitchFamily="34" charset="0"/>
                <a:ea typeface="+mn-ea"/>
                <a:cs typeface="Arial" pitchFamily="34" charset="0"/>
              </a:defRPr>
            </a:lvl3pPr>
            <a:lvl4pPr marL="1147033" indent="-156606" algn="l" defTabSz="1218987" rtl="0" eaLnBrk="1" latinLnBrk="0" hangingPunct="1">
              <a:lnSpc>
                <a:spcPct val="90000"/>
              </a:lnSpc>
              <a:spcBef>
                <a:spcPts val="500"/>
              </a:spcBef>
              <a:buClrTx/>
              <a:buFont typeface="Arial" panose="020B0604020202020204" pitchFamily="34" charset="0"/>
              <a:buChar char="-"/>
              <a:defRPr sz="2000" kern="1200">
                <a:solidFill>
                  <a:schemeClr val="tx1"/>
                </a:solidFill>
                <a:latin typeface="Arial" pitchFamily="34" charset="0"/>
                <a:ea typeface="+mn-ea"/>
                <a:cs typeface="Arial" pitchFamily="34" charset="0"/>
              </a:defRPr>
            </a:lvl4pPr>
            <a:lvl5pPr marL="1445431" indent="-150258" algn="l" defTabSz="1218987" rtl="0" eaLnBrk="1" latinLnBrk="0" hangingPunct="1">
              <a:lnSpc>
                <a:spcPct val="90000"/>
              </a:lnSpc>
              <a:spcBef>
                <a:spcPts val="500"/>
              </a:spcBef>
              <a:buClrTx/>
              <a:buFont typeface="Arial" panose="020B0604020202020204" pitchFamily="34" charset="0"/>
              <a:buChar char="-"/>
              <a:defRPr sz="20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80933" lvl="1" indent="0">
              <a:buNone/>
            </a:pPr>
            <a:r>
              <a:rPr lang="en-GB" sz="1600" dirty="0">
                <a:solidFill>
                  <a:srgbClr val="FF0000"/>
                </a:solidFill>
                <a:latin typeface="+mn-lt"/>
              </a:rPr>
              <a:t>Check point for agreed SA1 service  requirements</a:t>
            </a:r>
          </a:p>
          <a:p>
            <a:pPr marL="380933" lvl="1" indent="0">
              <a:buNone/>
            </a:pPr>
            <a:r>
              <a:rPr lang="en-GB" sz="1800" b="1" u="sng" dirty="0">
                <a:latin typeface="+mn-lt"/>
              </a:rPr>
              <a:t>Updated SID </a:t>
            </a:r>
            <a:r>
              <a:rPr lang="en-GB" sz="1800" dirty="0">
                <a:latin typeface="+mn-lt"/>
              </a:rPr>
              <a:t>(e.g. after Q2 2026) </a:t>
            </a:r>
          </a:p>
          <a:p>
            <a:pPr lvl="1">
              <a:buFont typeface="Arial" panose="020B0604020202020204" pitchFamily="34" charset="0"/>
              <a:buChar char="•"/>
            </a:pPr>
            <a:r>
              <a:rPr lang="en-GB" sz="1400" dirty="0">
                <a:latin typeface="+mn-lt"/>
              </a:rPr>
              <a:t>Include potentially additional objectives based on agreed SA1  service requirements for 6G.</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a:t>
            </a:r>
            <a:r>
              <a:rPr lang="en-GB" altLang="en-US" sz="2400" b="1" u="sng" dirty="0"/>
              <a:t>6G Initial SID </a:t>
            </a:r>
            <a:r>
              <a:rPr lang="en-GB" altLang="en-US" sz="2400" dirty="0"/>
              <a:t>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666979055"/>
              </p:ext>
            </p:extLst>
          </p:nvPr>
        </p:nvGraphicFramePr>
        <p:xfrm>
          <a:off x="196645" y="1690688"/>
          <a:ext cx="11565008" cy="3886200"/>
        </p:xfrm>
        <a:graphic>
          <a:graphicData uri="http://schemas.openxmlformats.org/drawingml/2006/table">
            <a:tbl>
              <a:tblPr firstRow="1" bandRow="1">
                <a:tableStyleId>{5C22544A-7EE6-4342-B048-85BDC9FD1C3A}</a:tableStyleId>
              </a:tblPr>
              <a:tblGrid>
                <a:gridCol w="562896">
                  <a:extLst>
                    <a:ext uri="{9D8B030D-6E8A-4147-A177-3AD203B41FA5}">
                      <a16:colId xmlns:a16="http://schemas.microsoft.com/office/drawing/2014/main" val="2236238882"/>
                    </a:ext>
                  </a:extLst>
                </a:gridCol>
                <a:gridCol w="1779574">
                  <a:extLst>
                    <a:ext uri="{9D8B030D-6E8A-4147-A177-3AD203B41FA5}">
                      <a16:colId xmlns:a16="http://schemas.microsoft.com/office/drawing/2014/main" val="562605877"/>
                    </a:ext>
                  </a:extLst>
                </a:gridCol>
                <a:gridCol w="5000088">
                  <a:extLst>
                    <a:ext uri="{9D8B030D-6E8A-4147-A177-3AD203B41FA5}">
                      <a16:colId xmlns:a16="http://schemas.microsoft.com/office/drawing/2014/main" val="824553124"/>
                    </a:ext>
                  </a:extLst>
                </a:gridCol>
                <a:gridCol w="3040307">
                  <a:extLst>
                    <a:ext uri="{9D8B030D-6E8A-4147-A177-3AD203B41FA5}">
                      <a16:colId xmlns:a16="http://schemas.microsoft.com/office/drawing/2014/main" val="4265244648"/>
                    </a:ext>
                  </a:extLst>
                </a:gridCol>
                <a:gridCol w="1182143">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Common 6G system architecture aspects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Based on the 5GS SBI architecture, study 6G system architecture which should allow for simplified deployment of new features and services, i.e. with minimal impact to the baseline 6G architecture. </a:t>
                      </a:r>
                      <a:endParaRPr lang="en-US" sz="1100" b="1" kern="1200" dirty="0">
                        <a:solidFill>
                          <a:schemeClr val="tx1"/>
                        </a:solidFill>
                        <a:latin typeface="+mn-lt"/>
                        <a:ea typeface="+mn-ea"/>
                        <a:cs typeface="+mn-cs"/>
                      </a:endParaRPr>
                    </a:p>
                    <a:p>
                      <a:r>
                        <a:rPr lang="en-US" sz="1100" kern="1200" dirty="0">
                          <a:solidFill>
                            <a:schemeClr val="dk1"/>
                          </a:solidFill>
                          <a:latin typeface="+mn-lt"/>
                          <a:ea typeface="+mn-ea"/>
                          <a:cs typeface="+mn-cs"/>
                        </a:rPr>
                        <a:t>Study which NFs and functionalities from 5GS can be re-used, which NFs needs to be re-designed.  This may include IWK and migration aspects with 5G/</a:t>
                      </a:r>
                      <a:r>
                        <a:rPr lang="en-US" sz="1100" kern="1200" dirty="0" err="1">
                          <a:solidFill>
                            <a:schemeClr val="dk1"/>
                          </a:solidFill>
                          <a:latin typeface="+mn-lt"/>
                          <a:ea typeface="+mn-ea"/>
                          <a:cs typeface="+mn-cs"/>
                        </a:rPr>
                        <a:t>4G</a:t>
                      </a:r>
                      <a:r>
                        <a:rPr lang="en-US" sz="1100" kern="1200" dirty="0">
                          <a:solidFill>
                            <a:schemeClr val="dk1"/>
                          </a:solidFill>
                          <a:latin typeface="+mn-lt"/>
                          <a:ea typeface="+mn-ea"/>
                          <a:cs typeface="+mn-cs"/>
                        </a:rPr>
                        <a:t>.</a:t>
                      </a:r>
                    </a:p>
                    <a:p>
                      <a:endParaRPr lang="en-US" sz="1100" kern="1200" dirty="0">
                        <a:solidFill>
                          <a:schemeClr val="dk1"/>
                        </a:solidFill>
                        <a:latin typeface="+mn-lt"/>
                        <a:ea typeface="+mn-ea"/>
                        <a:cs typeface="+mn-cs"/>
                      </a:endParaRPr>
                    </a:p>
                  </a:txBody>
                  <a:tcPr/>
                </a:tc>
                <a:tc>
                  <a:txBody>
                    <a:bodyPr/>
                    <a:lstStyle/>
                    <a:p>
                      <a:r>
                        <a:rPr lang="en-US" sz="1100" kern="1200" dirty="0">
                          <a:solidFill>
                            <a:schemeClr val="dk1"/>
                          </a:solidFill>
                          <a:latin typeface="+mn-lt"/>
                          <a:ea typeface="+mn-ea"/>
                          <a:cs typeface="+mn-cs"/>
                        </a:rPr>
                        <a:t>Study which 5G NFs can be re-used and be common for 5GC and 6G CN. </a:t>
                      </a:r>
                    </a:p>
                    <a:p>
                      <a:endParaRPr lang="en-US" sz="11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SA1, SA3, RAN</a:t>
                      </a:r>
                    </a:p>
                    <a:p>
                      <a:endParaRPr lang="en-US" sz="1100" dirty="0"/>
                    </a:p>
                  </a:txBody>
                  <a:tcPr/>
                </a:tc>
                <a:extLst>
                  <a:ext uri="{0D108BD9-81ED-4DB2-BD59-A6C34878D82A}">
                    <a16:rowId xmlns:a16="http://schemas.microsoft.com/office/drawing/2014/main" val="779832184"/>
                  </a:ext>
                </a:extLst>
              </a:tr>
              <a:tr h="370840">
                <a:tc>
                  <a:txBody>
                    <a:bodyPr/>
                    <a:lstStyle/>
                    <a:p>
                      <a:r>
                        <a:rPr lang="en-US" sz="11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Introduce SBI for the N2 interface</a:t>
                      </a:r>
                      <a:endParaRPr lang="en-US" sz="1100" kern="1200" dirty="0">
                        <a:solidFill>
                          <a:schemeClr val="dk1"/>
                        </a:solidFill>
                        <a:latin typeface="+mn-lt"/>
                        <a:ea typeface="+mn-ea"/>
                        <a:cs typeface="+mn-cs"/>
                      </a:endParaRPr>
                    </a:p>
                  </a:txBody>
                  <a:tcPr/>
                </a:tc>
                <a:tc>
                  <a:txBody>
                    <a:bodyPr/>
                    <a:lstStyle/>
                    <a:p>
                      <a:r>
                        <a:rPr lang="en-US" sz="1100" kern="1200" dirty="0">
                          <a:solidFill>
                            <a:schemeClr val="dk1"/>
                          </a:solidFill>
                          <a:latin typeface="+mn-lt"/>
                          <a:ea typeface="+mn-ea"/>
                          <a:cs typeface="+mn-cs"/>
                        </a:rPr>
                        <a:t>Study how to enable a direct communication between the RAN and CN NFs in 6G. The following use cases will be studied:</a:t>
                      </a:r>
                    </a:p>
                    <a:p>
                      <a:pPr marL="171450" indent="-171450">
                        <a:buFontTx/>
                        <a:buChar char="-"/>
                      </a:pPr>
                      <a:r>
                        <a:rPr lang="en-US" sz="1100" kern="1200" dirty="0">
                          <a:solidFill>
                            <a:schemeClr val="dk1"/>
                          </a:solidFill>
                          <a:latin typeface="+mn-lt"/>
                          <a:ea typeface="+mn-ea"/>
                          <a:cs typeface="+mn-cs"/>
                        </a:rPr>
                        <a:t>Whether to allow direct data/</a:t>
                      </a:r>
                      <a:r>
                        <a:rPr lang="en-US" sz="1100" kern="1200" dirty="0" err="1">
                          <a:solidFill>
                            <a:schemeClr val="dk1"/>
                          </a:solidFill>
                          <a:latin typeface="+mn-lt"/>
                          <a:ea typeface="+mn-ea"/>
                          <a:cs typeface="+mn-cs"/>
                        </a:rPr>
                        <a:t>signalling</a:t>
                      </a:r>
                      <a:r>
                        <a:rPr lang="en-US" sz="1100" kern="1200" dirty="0">
                          <a:solidFill>
                            <a:schemeClr val="dk1"/>
                          </a:solidFill>
                          <a:latin typeface="+mn-lt"/>
                          <a:ea typeface="+mn-ea"/>
                          <a:cs typeface="+mn-cs"/>
                        </a:rPr>
                        <a:t> exchange triggered by the CN NFs to the RAN or also by the RAN to the CN NFs. </a:t>
                      </a:r>
                    </a:p>
                    <a:p>
                      <a:pPr marL="171450" indent="-171450">
                        <a:buFontTx/>
                        <a:buChar char="-"/>
                      </a:pPr>
                      <a:r>
                        <a:rPr lang="en-US" sz="1100" kern="1200" dirty="0">
                          <a:solidFill>
                            <a:schemeClr val="dk1"/>
                          </a:solidFill>
                          <a:latin typeface="+mn-lt"/>
                          <a:ea typeface="+mn-ea"/>
                          <a:cs typeface="+mn-cs"/>
                        </a:rPr>
                        <a:t>Whether partial (e.g. only limited network services supported like Sensing) or full integration of the RAN in the service-based interfaces.</a:t>
                      </a:r>
                    </a:p>
                  </a:txBody>
                  <a:tcPr/>
                </a:tc>
                <a:tc>
                  <a:txBody>
                    <a:bodyPr/>
                    <a:lstStyle/>
                    <a:p>
                      <a:r>
                        <a:rPr lang="en-US" sz="1100" kern="1200" dirty="0">
                          <a:solidFill>
                            <a:schemeClr val="dk1"/>
                          </a:solidFill>
                          <a:latin typeface="+mn-lt"/>
                          <a:ea typeface="+mn-ea"/>
                          <a:cs typeface="+mn-cs"/>
                        </a:rPr>
                        <a:t>During the 5GS standardization there are several procedures for which a direct communication between a CN NF and RAN can be beneficial, e.g. MBMS, Ambient IoT, network analytics, etc. </a:t>
                      </a:r>
                      <a:br>
                        <a:rPr lang="en-US" sz="1100" kern="1200" dirty="0">
                          <a:solidFill>
                            <a:schemeClr val="dk1"/>
                          </a:solidFill>
                          <a:latin typeface="+mn-lt"/>
                          <a:ea typeface="+mn-ea"/>
                          <a:cs typeface="+mn-cs"/>
                        </a:rPr>
                      </a:br>
                      <a:r>
                        <a:rPr lang="en-US" sz="1100" kern="1200" dirty="0">
                          <a:solidFill>
                            <a:schemeClr val="dk1"/>
                          </a:solidFill>
                          <a:latin typeface="+mn-lt"/>
                          <a:ea typeface="+mn-ea"/>
                          <a:cs typeface="+mn-cs"/>
                        </a:rPr>
                        <a:t>New 6G services may also benefit from a direct communication with the RAN.</a:t>
                      </a:r>
                    </a:p>
                  </a:txBody>
                  <a:tcPr/>
                </a:tc>
                <a:tc>
                  <a:txBody>
                    <a:bodyPr/>
                    <a:lstStyle/>
                    <a:p>
                      <a:r>
                        <a:rPr lang="en-GB" sz="1100" dirty="0"/>
                        <a:t>RAN3</a:t>
                      </a:r>
                    </a:p>
                  </a:txBody>
                  <a:tcPr/>
                </a:tc>
                <a:extLst>
                  <a:ext uri="{0D108BD9-81ED-4DB2-BD59-A6C34878D82A}">
                    <a16:rowId xmlns:a16="http://schemas.microsoft.com/office/drawing/2014/main" val="1961773117"/>
                  </a:ext>
                </a:extLst>
              </a:tr>
              <a:tr h="370840">
                <a:tc>
                  <a:txBody>
                    <a:bodyPr/>
                    <a:lstStyle/>
                    <a:p>
                      <a:r>
                        <a:rPr lang="en-US" sz="1100" dirty="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100" kern="1200" dirty="0">
                          <a:solidFill>
                            <a:schemeClr val="dk1"/>
                          </a:solidFill>
                          <a:latin typeface="+mn-lt"/>
                          <a:ea typeface="+mn-ea"/>
                          <a:cs typeface="+mn-cs"/>
                        </a:rPr>
                        <a:t>Enhancements to the communicaiton between UE and 6G CN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100" kern="1200" dirty="0">
                          <a:solidFill>
                            <a:schemeClr val="dk1"/>
                          </a:solidFill>
                          <a:latin typeface="+mn-lt"/>
                          <a:ea typeface="+mn-ea"/>
                          <a:cs typeface="+mn-cs"/>
                        </a:rPr>
                        <a:t>(including 6G NAS protocol)</a:t>
                      </a:r>
                    </a:p>
                  </a:txBody>
                  <a:tcPr/>
                </a:tc>
                <a:tc>
                  <a:txBody>
                    <a:bodyPr/>
                    <a:lstStyle/>
                    <a:p>
                      <a:r>
                        <a:rPr lang="en-US" sz="1100" kern="1200" dirty="0">
                          <a:solidFill>
                            <a:schemeClr val="dk1"/>
                          </a:solidFill>
                          <a:latin typeface="+mn-lt"/>
                          <a:ea typeface="+mn-ea"/>
                          <a:cs typeface="+mn-cs"/>
                        </a:rPr>
                        <a:t>Study how to design the communication between the UE and the 6G CN NFs. It may include the following aspects:</a:t>
                      </a:r>
                    </a:p>
                    <a:p>
                      <a:pPr marL="171450" indent="-171450">
                        <a:buFontTx/>
                        <a:buChar char="-"/>
                      </a:pPr>
                      <a:r>
                        <a:rPr lang="en-US" sz="1100" kern="1200" dirty="0">
                          <a:solidFill>
                            <a:schemeClr val="dk1"/>
                          </a:solidFill>
                          <a:latin typeface="+mn-lt"/>
                          <a:ea typeface="+mn-ea"/>
                          <a:cs typeface="+mn-cs"/>
                        </a:rPr>
                        <a:t>Possible enhancements to the NAS over the control plane;</a:t>
                      </a:r>
                    </a:p>
                    <a:p>
                      <a:pPr marL="171450" indent="-171450">
                        <a:buFontTx/>
                        <a:buChar char="-"/>
                      </a:pPr>
                      <a:r>
                        <a:rPr lang="en-US" sz="1100" kern="1200" dirty="0">
                          <a:solidFill>
                            <a:schemeClr val="dk1"/>
                          </a:solidFill>
                          <a:latin typeface="+mn-lt"/>
                          <a:ea typeface="+mn-ea"/>
                          <a:cs typeface="+mn-cs"/>
                        </a:rPr>
                        <a:t>Possible enhancements to the User Plane for exchange with network services;</a:t>
                      </a:r>
                    </a:p>
                    <a:p>
                      <a:pPr marL="171450" indent="-171450">
                        <a:buFontTx/>
                        <a:buChar char="-"/>
                      </a:pPr>
                      <a:r>
                        <a:rPr lang="en-US" sz="1100" kern="1200" dirty="0">
                          <a:solidFill>
                            <a:schemeClr val="dk1"/>
                          </a:solidFill>
                          <a:latin typeface="+mn-lt"/>
                          <a:ea typeface="+mn-ea"/>
                          <a:cs typeface="+mn-cs"/>
                        </a:rPr>
                        <a:t>Introduce a new data plane for data collection. </a:t>
                      </a:r>
                    </a:p>
                  </a:txBody>
                  <a:tcPr/>
                </a:tc>
                <a:tc>
                  <a:txBody>
                    <a:bodyPr/>
                    <a:lstStyle/>
                    <a:p>
                      <a:r>
                        <a:rPr lang="en-US" sz="1100" kern="1200" dirty="0">
                          <a:solidFill>
                            <a:schemeClr val="dk1"/>
                          </a:solidFill>
                          <a:latin typeface="+mn-lt"/>
                          <a:ea typeface="+mn-ea"/>
                          <a:cs typeface="+mn-cs"/>
                        </a:rPr>
                        <a:t>The NAS protocol in 5G has been used not only for MM and SM management, but also as transport protocol for network services (e.g. LPP). </a:t>
                      </a:r>
                      <a:br>
                        <a:rPr lang="en-US" sz="1100" kern="1200" dirty="0">
                          <a:solidFill>
                            <a:schemeClr val="dk1"/>
                          </a:solidFill>
                          <a:latin typeface="+mn-lt"/>
                          <a:ea typeface="+mn-ea"/>
                          <a:cs typeface="+mn-cs"/>
                        </a:rPr>
                      </a:br>
                      <a:r>
                        <a:rPr lang="en-US" sz="1100" kern="1200" dirty="0">
                          <a:solidFill>
                            <a:schemeClr val="dk1"/>
                          </a:solidFill>
                          <a:latin typeface="+mn-lt"/>
                          <a:ea typeface="+mn-ea"/>
                          <a:cs typeface="+mn-cs"/>
                        </a:rPr>
                        <a:t>The introduction of new 6G services may required the increased data exchange between UE and CN. New way of communication may need to be explored.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SA1</a:t>
                      </a:r>
                    </a:p>
                    <a:p>
                      <a:endParaRPr lang="en-US" sz="1100" dirty="0"/>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a:t>
            </a:r>
            <a:r>
              <a:rPr lang="en-GB" altLang="en-US" sz="2400" b="1" u="sng" dirty="0"/>
              <a:t>6G Initial SID </a:t>
            </a:r>
            <a:r>
              <a:rPr lang="en-GB" altLang="en-US" sz="2400" dirty="0"/>
              <a:t>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154333577"/>
              </p:ext>
            </p:extLst>
          </p:nvPr>
        </p:nvGraphicFramePr>
        <p:xfrm>
          <a:off x="206476" y="1690688"/>
          <a:ext cx="11555175" cy="4556760"/>
        </p:xfrm>
        <a:graphic>
          <a:graphicData uri="http://schemas.openxmlformats.org/drawingml/2006/table">
            <a:tbl>
              <a:tblPr firstRow="1" bandRow="1">
                <a:tableStyleId>{5C22544A-7EE6-4342-B048-85BDC9FD1C3A}</a:tableStyleId>
              </a:tblPr>
              <a:tblGrid>
                <a:gridCol w="601459">
                  <a:extLst>
                    <a:ext uri="{9D8B030D-6E8A-4147-A177-3AD203B41FA5}">
                      <a16:colId xmlns:a16="http://schemas.microsoft.com/office/drawing/2014/main" val="2236238882"/>
                    </a:ext>
                  </a:extLst>
                </a:gridCol>
                <a:gridCol w="1668756">
                  <a:extLst>
                    <a:ext uri="{9D8B030D-6E8A-4147-A177-3AD203B41FA5}">
                      <a16:colId xmlns:a16="http://schemas.microsoft.com/office/drawing/2014/main" val="562605877"/>
                    </a:ext>
                  </a:extLst>
                </a:gridCol>
                <a:gridCol w="5064262">
                  <a:extLst>
                    <a:ext uri="{9D8B030D-6E8A-4147-A177-3AD203B41FA5}">
                      <a16:colId xmlns:a16="http://schemas.microsoft.com/office/drawing/2014/main" val="824553124"/>
                    </a:ext>
                  </a:extLst>
                </a:gridCol>
                <a:gridCol w="3058221">
                  <a:extLst>
                    <a:ext uri="{9D8B030D-6E8A-4147-A177-3AD203B41FA5}">
                      <a16:colId xmlns:a16="http://schemas.microsoft.com/office/drawing/2014/main" val="4265244648"/>
                    </a:ext>
                  </a:extLst>
                </a:gridCol>
                <a:gridCol w="1162477">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Enhancements to QoS framework</a:t>
                      </a:r>
                      <a:endParaRPr lang="en-US" sz="11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Study enhancements to the QoS framework to support applications with dynamic traffic characteristics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The enhancements for XRM in 5G-A introduced some flexibility for XRM applications with different traffic flows. Further flexibility for applications with dynamic traffic characteristics may be required in 6G.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SA4</a:t>
                      </a:r>
                    </a:p>
                  </a:txBody>
                  <a:tcPr/>
                </a:tc>
                <a:extLst>
                  <a:ext uri="{0D108BD9-81ED-4DB2-BD59-A6C34878D82A}">
                    <a16:rowId xmlns:a16="http://schemas.microsoft.com/office/drawing/2014/main" val="779832184"/>
                  </a:ext>
                </a:extLst>
              </a:tr>
              <a:tr h="430938">
                <a:tc>
                  <a:txBody>
                    <a:bodyPr/>
                    <a:lstStyle/>
                    <a:p>
                      <a:r>
                        <a:rPr lang="en-US" sz="1100" dirty="0"/>
                        <a:t>5.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ISAC</a:t>
                      </a:r>
                    </a:p>
                  </a:txBody>
                  <a:tcPr/>
                </a:tc>
                <a:tc>
                  <a:txBody>
                    <a:bodyPr/>
                    <a:lstStyle/>
                    <a:p>
                      <a:pPr marL="0" indent="0">
                        <a:buFontTx/>
                        <a:buNone/>
                      </a:pPr>
                      <a:r>
                        <a:rPr lang="en-US" sz="1100" kern="1200" dirty="0">
                          <a:solidFill>
                            <a:schemeClr val="dk1"/>
                          </a:solidFill>
                          <a:latin typeface="+mn-lt"/>
                          <a:ea typeface="+mn-ea"/>
                          <a:cs typeface="+mn-cs"/>
                        </a:rPr>
                        <a:t>Study how to support the ISAC service requirements in the 6G system including at least the RAN based sensing with or without UE assistance (it is FFS whether to study the UE-based sensing). Study mechanisms (e.g. AI based) how to improve the accuracy of the sensing result generation.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GB" sz="1100" b="1" kern="1200" dirty="0">
                          <a:solidFill>
                            <a:schemeClr val="tx1"/>
                          </a:solidFill>
                          <a:latin typeface="+mn-lt"/>
                          <a:ea typeface="+mn-ea"/>
                          <a:cs typeface="+mn-cs"/>
                        </a:rPr>
                        <a:t>NOTE</a:t>
                      </a:r>
                      <a:r>
                        <a:rPr lang="en-GB" sz="1100" kern="1200" dirty="0">
                          <a:solidFill>
                            <a:schemeClr val="tx1"/>
                          </a:solidFill>
                          <a:latin typeface="+mn-lt"/>
                          <a:ea typeface="+mn-ea"/>
                          <a:cs typeface="+mn-cs"/>
                        </a:rPr>
                        <a:t>: The scope of ISAC topic depends on the outcome of Rel-20 5G-A SID.</a:t>
                      </a:r>
                    </a:p>
                  </a:txBody>
                  <a:tcPr/>
                </a:tc>
                <a:tc>
                  <a:txBody>
                    <a:bodyPr/>
                    <a:lstStyle/>
                    <a:p>
                      <a:r>
                        <a:rPr lang="en-US" sz="1100" kern="1200" dirty="0">
                          <a:solidFill>
                            <a:schemeClr val="dk1"/>
                          </a:solidFill>
                          <a:latin typeface="+mn-lt"/>
                          <a:ea typeface="+mn-ea"/>
                          <a:cs typeface="+mn-cs"/>
                        </a:rPr>
                        <a:t>SA1 specified ISAC service requirements for 5G-A which will not be specified in stage 2 and 3. The 6G network operators are expected to monetize the sensing service in the 6G system.</a:t>
                      </a:r>
                    </a:p>
                  </a:txBody>
                  <a:tcPr/>
                </a:tc>
                <a:tc>
                  <a:txBody>
                    <a:bodyPr/>
                    <a:lstStyle/>
                    <a:p>
                      <a:r>
                        <a:rPr lang="en-US" sz="1100" dirty="0"/>
                        <a:t>SA3, RAN</a:t>
                      </a:r>
                    </a:p>
                  </a:txBody>
                  <a:tcPr/>
                </a:tc>
                <a:extLst>
                  <a:ext uri="{0D108BD9-81ED-4DB2-BD59-A6C34878D82A}">
                    <a16:rowId xmlns:a16="http://schemas.microsoft.com/office/drawing/2014/main" val="3258354955"/>
                  </a:ext>
                </a:extLst>
              </a:tr>
              <a:tr h="370840">
                <a:tc>
                  <a:txBody>
                    <a:bodyPr/>
                    <a:lstStyle/>
                    <a:p>
                      <a:r>
                        <a:rPr lang="en-US" sz="1100" dirty="0"/>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Support of Native AI within the 6G system architecture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latin typeface="+mn-lt"/>
                        <a:ea typeface="+mn-ea"/>
                        <a:cs typeface="+mn-cs"/>
                      </a:endParaRPr>
                    </a:p>
                  </a:txBody>
                  <a:tcPr/>
                </a:tc>
                <a:tc>
                  <a:txBody>
                    <a:bodyPr/>
                    <a:lstStyle/>
                    <a:p>
                      <a:pPr marL="0" indent="0">
                        <a:buFontTx/>
                        <a:buNone/>
                      </a:pPr>
                      <a:r>
                        <a:rPr lang="en-GB" sz="1100" kern="1200" dirty="0">
                          <a:solidFill>
                            <a:schemeClr val="tx1"/>
                          </a:solidFill>
                          <a:latin typeface="+mn-lt"/>
                          <a:ea typeface="+mn-ea"/>
                          <a:cs typeface="+mn-cs"/>
                        </a:rPr>
                        <a:t>6.1 NWDAF framework enhancements: enhance the existing NWDAF framework supporting new AI/ML learning techniques and define new analytics to enable intelligent automation and improved service delivery.</a:t>
                      </a:r>
                    </a:p>
                    <a:p>
                      <a:pPr marL="0" indent="0">
                        <a:buFontTx/>
                        <a:buNone/>
                      </a:pPr>
                      <a:r>
                        <a:rPr lang="en-GB" sz="1100" kern="1200" dirty="0">
                          <a:solidFill>
                            <a:schemeClr val="tx1"/>
                          </a:solidFill>
                          <a:latin typeface="+mn-lt"/>
                          <a:ea typeface="+mn-ea"/>
                          <a:cs typeface="+mn-cs"/>
                        </a:rPr>
                        <a:t>6.2 AI for Network: Study how to enable "native AI" support within the system architecture. Study whether and how a new signalling plane is needed to be defined to support AI-related communications to AI-enabled functions across the system architecture including UE, RAN and core network functions.</a:t>
                      </a:r>
                    </a:p>
                    <a:p>
                      <a:pPr marL="457200" lvl="1" indent="0">
                        <a:buFontTx/>
                        <a:buNone/>
                      </a:pPr>
                      <a:r>
                        <a:rPr lang="en-GB" sz="1100" b="1" kern="1200" dirty="0">
                          <a:solidFill>
                            <a:schemeClr val="tx1"/>
                          </a:solidFill>
                          <a:latin typeface="+mn-lt"/>
                          <a:ea typeface="+mn-ea"/>
                          <a:cs typeface="+mn-cs"/>
                        </a:rPr>
                        <a:t>NOTE</a:t>
                      </a:r>
                      <a:r>
                        <a:rPr lang="en-GB" sz="1100" kern="1200" dirty="0">
                          <a:solidFill>
                            <a:schemeClr val="tx1"/>
                          </a:solidFill>
                          <a:latin typeface="+mn-lt"/>
                          <a:ea typeface="+mn-ea"/>
                          <a:cs typeface="+mn-cs"/>
                        </a:rPr>
                        <a:t>: WT 6.2 depends on stage 1 requirements</a:t>
                      </a:r>
                    </a:p>
                    <a:p>
                      <a:pPr marL="0" indent="0">
                        <a:buFontTx/>
                        <a:buNone/>
                      </a:pPr>
                      <a:r>
                        <a:rPr lang="en-GB" sz="1100" kern="1200" dirty="0">
                          <a:solidFill>
                            <a:schemeClr val="tx1"/>
                          </a:solidFill>
                          <a:latin typeface="+mn-lt"/>
                          <a:ea typeface="+mn-ea"/>
                          <a:cs typeface="+mn-cs"/>
                        </a:rPr>
                        <a:t>6.3: Unified Data Collection: Study whether and how a unified data collection framework can support AI-related operations. The aim is to support a data collection from different sources including OAM, RAN and CN NFs and retrieving data for different types (e.g., sensing data, AI-generated data) in a unified way ensuring efficient data management and reduced complexity.</a:t>
                      </a:r>
                    </a:p>
                  </a:txBody>
                  <a:tcPr/>
                </a:tc>
                <a:tc>
                  <a:txBody>
                    <a:bodyPr/>
                    <a:lstStyle/>
                    <a:p>
                      <a:r>
                        <a:rPr lang="en-US" sz="1100" kern="1200" dirty="0">
                          <a:solidFill>
                            <a:schemeClr val="tx1"/>
                          </a:solidFill>
                          <a:latin typeface="+mn-lt"/>
                          <a:ea typeface="+mn-ea"/>
                          <a:cs typeface="+mn-cs"/>
                        </a:rPr>
                        <a:t>Support for AI/ML in the 6G system having as basis the existing NWDAF framework.</a:t>
                      </a:r>
                    </a:p>
                    <a:p>
                      <a:endParaRPr lang="en-US" sz="1100" kern="1200" dirty="0">
                        <a:solidFill>
                          <a:schemeClr val="tx1"/>
                        </a:solidFill>
                        <a:latin typeface="+mn-lt"/>
                        <a:ea typeface="+mn-ea"/>
                        <a:cs typeface="+mn-cs"/>
                      </a:endParaRPr>
                    </a:p>
                  </a:txBody>
                  <a:tcPr/>
                </a:tc>
                <a:tc>
                  <a:txBody>
                    <a:bodyPr/>
                    <a:lstStyle/>
                    <a:p>
                      <a:r>
                        <a:rPr lang="en-US" sz="1100" dirty="0">
                          <a:solidFill>
                            <a:schemeClr val="tx1"/>
                          </a:solidFill>
                        </a:rPr>
                        <a:t>RAN, </a:t>
                      </a:r>
                      <a:r>
                        <a:rPr lang="en-US" sz="1100" dirty="0" err="1">
                          <a:solidFill>
                            <a:schemeClr val="tx1"/>
                          </a:solidFill>
                        </a:rPr>
                        <a:t>SA3</a:t>
                      </a:r>
                      <a:endParaRPr lang="en-US" sz="1100" dirty="0">
                        <a:solidFill>
                          <a:schemeClr val="tx1"/>
                        </a:solidFill>
                      </a:endParaRPr>
                    </a:p>
                    <a:p>
                      <a:r>
                        <a:rPr lang="en-US" sz="1100" dirty="0" err="1">
                          <a:solidFill>
                            <a:schemeClr val="tx1"/>
                          </a:solidFill>
                        </a:rPr>
                        <a:t>SA1</a:t>
                      </a:r>
                      <a:r>
                        <a:rPr lang="en-US" sz="1100" dirty="0">
                          <a:solidFill>
                            <a:schemeClr val="tx1"/>
                          </a:solidFill>
                        </a:rPr>
                        <a:t> for AI agent requirements</a:t>
                      </a:r>
                    </a:p>
                  </a:txBody>
                  <a:tcPr/>
                </a:tc>
                <a:extLst>
                  <a:ext uri="{0D108BD9-81ED-4DB2-BD59-A6C34878D82A}">
                    <a16:rowId xmlns:a16="http://schemas.microsoft.com/office/drawing/2014/main" val="3369795367"/>
                  </a:ext>
                </a:extLst>
              </a:tr>
            </a:tbl>
          </a:graphicData>
        </a:graphic>
      </p:graphicFrame>
    </p:spTree>
    <p:extLst>
      <p:ext uri="{BB962C8B-B14F-4D97-AF65-F5344CB8AC3E}">
        <p14:creationId xmlns:p14="http://schemas.microsoft.com/office/powerpoint/2010/main" val="269181227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a:t>
            </a:r>
            <a:r>
              <a:rPr lang="en-GB" altLang="en-US" sz="2400" b="1" u="sng" dirty="0"/>
              <a:t>6G Initial SID </a:t>
            </a:r>
            <a:r>
              <a:rPr lang="en-GB" altLang="en-US" sz="2400" dirty="0"/>
              <a:t>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322188994"/>
              </p:ext>
            </p:extLst>
          </p:nvPr>
        </p:nvGraphicFramePr>
        <p:xfrm>
          <a:off x="206476" y="1690688"/>
          <a:ext cx="11555175" cy="4145280"/>
        </p:xfrm>
        <a:graphic>
          <a:graphicData uri="http://schemas.openxmlformats.org/drawingml/2006/table">
            <a:tbl>
              <a:tblPr firstRow="1" bandRow="1">
                <a:tableStyleId>{5C22544A-7EE6-4342-B048-85BDC9FD1C3A}</a:tableStyleId>
              </a:tblPr>
              <a:tblGrid>
                <a:gridCol w="601459">
                  <a:extLst>
                    <a:ext uri="{9D8B030D-6E8A-4147-A177-3AD203B41FA5}">
                      <a16:colId xmlns:a16="http://schemas.microsoft.com/office/drawing/2014/main" val="2236238882"/>
                    </a:ext>
                  </a:extLst>
                </a:gridCol>
                <a:gridCol w="1668756">
                  <a:extLst>
                    <a:ext uri="{9D8B030D-6E8A-4147-A177-3AD203B41FA5}">
                      <a16:colId xmlns:a16="http://schemas.microsoft.com/office/drawing/2014/main" val="562605877"/>
                    </a:ext>
                  </a:extLst>
                </a:gridCol>
                <a:gridCol w="5064262">
                  <a:extLst>
                    <a:ext uri="{9D8B030D-6E8A-4147-A177-3AD203B41FA5}">
                      <a16:colId xmlns:a16="http://schemas.microsoft.com/office/drawing/2014/main" val="824553124"/>
                    </a:ext>
                  </a:extLst>
                </a:gridCol>
                <a:gridCol w="3058221">
                  <a:extLst>
                    <a:ext uri="{9D8B030D-6E8A-4147-A177-3AD203B41FA5}">
                      <a16:colId xmlns:a16="http://schemas.microsoft.com/office/drawing/2014/main" val="4265244648"/>
                    </a:ext>
                  </a:extLst>
                </a:gridCol>
                <a:gridCol w="1162477">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Network slicing </a:t>
                      </a:r>
                      <a:endParaRPr lang="en-US" sz="1100" kern="1200" dirty="0">
                        <a:solidFill>
                          <a:schemeClr val="dk1"/>
                        </a:solidFill>
                        <a:latin typeface="+mn-lt"/>
                        <a:ea typeface="+mn-ea"/>
                        <a:cs typeface="+mn-cs"/>
                      </a:endParaRPr>
                    </a:p>
                  </a:txBody>
                  <a:tcPr/>
                </a:tc>
                <a:tc>
                  <a:txBody>
                    <a:bodyPr/>
                    <a:lstStyle/>
                    <a:p>
                      <a:r>
                        <a:rPr lang="en-GB" sz="1100" kern="1200" dirty="0">
                          <a:solidFill>
                            <a:schemeClr val="dk1"/>
                          </a:solidFill>
                          <a:latin typeface="+mn-lt"/>
                          <a:ea typeface="+mn-ea"/>
                          <a:cs typeface="+mn-cs"/>
                        </a:rPr>
                        <a:t>Study whether and how to improve the network slicing to avoid extensive configuration of the UE. For example:</a:t>
                      </a:r>
                    </a:p>
                    <a:p>
                      <a:pPr marL="171450" indent="-171450">
                        <a:buFontTx/>
                        <a:buChar char="-"/>
                      </a:pPr>
                      <a:r>
                        <a:rPr lang="en-GB" sz="1100" kern="1200" dirty="0">
                          <a:solidFill>
                            <a:schemeClr val="dk1"/>
                          </a:solidFill>
                          <a:latin typeface="+mn-lt"/>
                          <a:ea typeface="+mn-ea"/>
                          <a:cs typeface="+mn-cs"/>
                        </a:rPr>
                        <a:t>Minimize the pre-configuration in the UE.</a:t>
                      </a:r>
                    </a:p>
                    <a:p>
                      <a:pPr marL="171450" indent="-171450">
                        <a:buFontTx/>
                        <a:buChar char="-"/>
                      </a:pPr>
                      <a:r>
                        <a:rPr lang="en-GB" sz="1100" kern="1200" dirty="0">
                          <a:solidFill>
                            <a:schemeClr val="dk1"/>
                          </a:solidFill>
                          <a:latin typeface="+mn-lt"/>
                          <a:ea typeface="+mn-ea"/>
                          <a:cs typeface="+mn-cs"/>
                        </a:rPr>
                        <a:t>Avoid configuration of area restrictions for a network slice.</a:t>
                      </a:r>
                    </a:p>
                  </a:txBody>
                  <a:tcPr/>
                </a:tc>
                <a:tc>
                  <a:txBody>
                    <a:bodyPr/>
                    <a:lstStyle/>
                    <a:p>
                      <a:r>
                        <a:rPr lang="en-US" sz="1100" kern="1200" dirty="0">
                          <a:solidFill>
                            <a:schemeClr val="dk1"/>
                          </a:solidFill>
                          <a:latin typeface="+mn-lt"/>
                          <a:ea typeface="+mn-ea"/>
                          <a:cs typeface="+mn-cs"/>
                        </a:rPr>
                        <a:t>The network slicing feature in 5GS (which includes multiple sub-features) relies on the support and configuration in the UE. The 6G CN offers the possibility to re-think the network slicing to make it less dependent on UE support and configuration.</a:t>
                      </a:r>
                    </a:p>
                  </a:txBody>
                  <a:tcPr/>
                </a:tc>
                <a:tc>
                  <a:txBody>
                    <a:bodyPr/>
                    <a:lstStyle/>
                    <a:p>
                      <a:endParaRPr lang="en-US" sz="1100" dirty="0"/>
                    </a:p>
                  </a:txBody>
                  <a:tcPr/>
                </a:tc>
                <a:extLst>
                  <a:ext uri="{0D108BD9-81ED-4DB2-BD59-A6C34878D82A}">
                    <a16:rowId xmlns:a16="http://schemas.microsoft.com/office/drawing/2014/main" val="1961773117"/>
                  </a:ext>
                </a:extLst>
              </a:tr>
              <a:tr h="370840">
                <a:tc>
                  <a:txBody>
                    <a:bodyPr/>
                    <a:lstStyle/>
                    <a:p>
                      <a:r>
                        <a:rPr lang="en-US" sz="1100" dirty="0"/>
                        <a:t>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Integration of non-3GPP access into 6GS</a:t>
                      </a:r>
                      <a:endParaRPr lang="en-US" sz="1100" kern="1200" dirty="0">
                        <a:solidFill>
                          <a:schemeClr val="dk1"/>
                        </a:solidFill>
                        <a:latin typeface="+mn-lt"/>
                        <a:ea typeface="+mn-ea"/>
                        <a:cs typeface="+mn-cs"/>
                      </a:endParaRPr>
                    </a:p>
                  </a:txBody>
                  <a:tcPr/>
                </a:tc>
                <a:tc>
                  <a:txBody>
                    <a:bodyPr/>
                    <a:lstStyle/>
                    <a:p>
                      <a:r>
                        <a:rPr lang="en-GB" sz="1100" kern="1200" dirty="0">
                          <a:solidFill>
                            <a:schemeClr val="dk1"/>
                          </a:solidFill>
                          <a:latin typeface="+mn-lt"/>
                          <a:ea typeface="+mn-ea"/>
                          <a:cs typeface="+mn-cs"/>
                        </a:rPr>
                        <a:t>Study the integration of non-3GP access in the 6G system to provide easier deployment and offer a more seamless continuity experience for the users, e.g., by enabling seamless mobility between 3GPP and non-3GPP access and network-triggered handovers.</a:t>
                      </a:r>
                      <a:endParaRPr lang="en-US" sz="11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Non-3GPP technologies can provide backup connectivity in case of failures, can offload the 3GPP access, and can empower multiaccess connectivity. The 5GS was designed to integrate non-3GPP accesses and align the RAN-CN interfaces between 3GPP and non-3GPP accesses. Simplified integration should be studied in 6G. </a:t>
                      </a:r>
                      <a:endParaRPr lang="en-US" sz="1100" kern="1200" dirty="0">
                        <a:solidFill>
                          <a:schemeClr val="dk1"/>
                        </a:solidFill>
                        <a:latin typeface="+mn-lt"/>
                        <a:ea typeface="+mn-ea"/>
                        <a:cs typeface="+mn-cs"/>
                      </a:endParaRPr>
                    </a:p>
                  </a:txBody>
                  <a:tcPr/>
                </a:tc>
                <a:tc>
                  <a:txBody>
                    <a:bodyPr/>
                    <a:lstStyle/>
                    <a:p>
                      <a:endParaRPr lang="en-US" sz="1100" dirty="0"/>
                    </a:p>
                  </a:txBody>
                  <a:tcPr/>
                </a:tc>
                <a:extLst>
                  <a:ext uri="{0D108BD9-81ED-4DB2-BD59-A6C34878D82A}">
                    <a16:rowId xmlns:a16="http://schemas.microsoft.com/office/drawing/2014/main" val="136015713"/>
                  </a:ext>
                </a:extLst>
              </a:tr>
              <a:tr h="370840">
                <a:tc>
                  <a:txBody>
                    <a:bodyPr/>
                    <a:lstStyle/>
                    <a:p>
                      <a:r>
                        <a:rPr lang="en-US" sz="1100" dirty="0">
                          <a:solidFill>
                            <a:schemeClr val="tx1"/>
                          </a:solidFill>
                        </a:rPr>
                        <a:t>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latin typeface="+mn-lt"/>
                          <a:ea typeface="+mn-ea"/>
                          <a:cs typeface="+mn-cs"/>
                        </a:rPr>
                        <a:t>Energy Efficiency</a:t>
                      </a:r>
                    </a:p>
                  </a:txBody>
                  <a:tcPr/>
                </a:tc>
                <a:tc>
                  <a:txBody>
                    <a:bodyPr/>
                    <a:lstStyle/>
                    <a:p>
                      <a:r>
                        <a:rPr lang="en-US" sz="1100" kern="1200" dirty="0">
                          <a:solidFill>
                            <a:schemeClr val="dk1"/>
                          </a:solidFill>
                          <a:latin typeface="+mn-lt"/>
                          <a:ea typeface="+mn-ea"/>
                          <a:cs typeface="+mn-cs"/>
                        </a:rPr>
                        <a:t>Study the support of mechanism which lead to energy efficiency, e.g. enable </a:t>
                      </a:r>
                      <a:r>
                        <a:rPr lang="en-GB" sz="1100" kern="1200" dirty="0">
                          <a:solidFill>
                            <a:schemeClr val="dk1"/>
                          </a:solidFill>
                          <a:latin typeface="+mn-lt"/>
                          <a:ea typeface="+mn-ea"/>
                          <a:cs typeface="+mn-cs"/>
                        </a:rPr>
                        <a:t>multiple energy states for NFs/RAN, consider energy-related analytics and/or AI, consider energy budget information.</a:t>
                      </a:r>
                    </a:p>
                  </a:txBody>
                  <a:tcPr/>
                </a:tc>
                <a:tc>
                  <a:txBody>
                    <a:bodyPr/>
                    <a:lstStyle/>
                    <a:p>
                      <a:r>
                        <a:rPr lang="en-US" sz="1100" kern="1200" dirty="0">
                          <a:solidFill>
                            <a:schemeClr val="dk1"/>
                          </a:solidFill>
                          <a:latin typeface="+mn-lt"/>
                          <a:ea typeface="+mn-ea"/>
                          <a:cs typeface="+mn-cs"/>
                        </a:rPr>
                        <a:t>The energy efficiency is important feature to achieve emission/ CO2 neutrality in 6GS deployments. </a:t>
                      </a:r>
                    </a:p>
                  </a:txBody>
                  <a:tcPr/>
                </a:tc>
                <a:tc>
                  <a:txBody>
                    <a:bodyPr/>
                    <a:lstStyle/>
                    <a:p>
                      <a:r>
                        <a:rPr lang="en-US" sz="1100" dirty="0"/>
                        <a:t>SA1, SA5</a:t>
                      </a:r>
                    </a:p>
                  </a:txBody>
                  <a:tcPr/>
                </a:tc>
                <a:extLst>
                  <a:ext uri="{0D108BD9-81ED-4DB2-BD59-A6C34878D82A}">
                    <a16:rowId xmlns:a16="http://schemas.microsoft.com/office/drawing/2014/main" val="771126743"/>
                  </a:ext>
                </a:extLst>
              </a:tr>
              <a:tr h="370840">
                <a:tc>
                  <a:txBody>
                    <a:bodyPr/>
                    <a:lstStyle/>
                    <a:p>
                      <a:r>
                        <a:rPr lang="en-US" sz="1100" dirty="0">
                          <a:solidFill>
                            <a:schemeClr val="tx1"/>
                          </a:solidFill>
                        </a:rPr>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latin typeface="+mn-lt"/>
                          <a:ea typeface="+mn-ea"/>
                          <a:cs typeface="+mn-cs"/>
                        </a:rPr>
                        <a:t>Compute as a Service (CaaS)</a:t>
                      </a:r>
                    </a:p>
                  </a:txBody>
                  <a:tcPr/>
                </a:tc>
                <a:tc>
                  <a:txBody>
                    <a:bodyPr/>
                    <a:lstStyle/>
                    <a:p>
                      <a:r>
                        <a:rPr lang="en-US" sz="1100" kern="1200" dirty="0">
                          <a:solidFill>
                            <a:schemeClr val="dk1"/>
                          </a:solidFill>
                          <a:latin typeface="+mn-lt"/>
                          <a:ea typeface="+mn-ea"/>
                          <a:cs typeface="+mn-cs"/>
                        </a:rPr>
                        <a:t>Study how to provide compute resources to 3</a:t>
                      </a:r>
                      <a:r>
                        <a:rPr lang="en-US" sz="1100" kern="1200" baseline="30000" dirty="0">
                          <a:solidFill>
                            <a:schemeClr val="dk1"/>
                          </a:solidFill>
                          <a:latin typeface="+mn-lt"/>
                          <a:ea typeface="+mn-ea"/>
                          <a:cs typeface="+mn-cs"/>
                        </a:rPr>
                        <a:t>rd</a:t>
                      </a:r>
                      <a:r>
                        <a:rPr lang="en-US" sz="1100" kern="1200" dirty="0">
                          <a:solidFill>
                            <a:schemeClr val="dk1"/>
                          </a:solidFill>
                          <a:latin typeface="+mn-lt"/>
                          <a:ea typeface="+mn-ea"/>
                          <a:cs typeface="+mn-cs"/>
                        </a:rPr>
                        <a:t> party service providers (i.e. Compute as a Service).  Study how to </a:t>
                      </a:r>
                      <a:r>
                        <a:rPr lang="en-GB" sz="1100" kern="1200" dirty="0">
                          <a:solidFill>
                            <a:schemeClr val="dk1"/>
                          </a:solidFill>
                          <a:latin typeface="+mn-lt"/>
                          <a:ea typeface="+mn-ea"/>
                          <a:cs typeface="+mn-cs"/>
                        </a:rPr>
                        <a:t>expos network-based compute services on-demand (e.g. similar to the exposure of existing network services).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GB" sz="1100" b="1" kern="1200" dirty="0">
                          <a:solidFill>
                            <a:schemeClr val="tx1"/>
                          </a:solidFill>
                          <a:latin typeface="+mn-lt"/>
                          <a:ea typeface="+mn-ea"/>
                          <a:cs typeface="+mn-cs"/>
                        </a:rPr>
                        <a:t>NOTE</a:t>
                      </a:r>
                      <a:r>
                        <a:rPr lang="en-GB" sz="1100" kern="1200" dirty="0">
                          <a:solidFill>
                            <a:schemeClr val="tx1"/>
                          </a:solidFill>
                          <a:latin typeface="+mn-lt"/>
                          <a:ea typeface="+mn-ea"/>
                          <a:cs typeface="+mn-cs"/>
                        </a:rPr>
                        <a:t>: This objective depends on outcome of Rel-20 5G-A SID on ISAC</a:t>
                      </a:r>
                    </a:p>
                  </a:txBody>
                  <a:tcPr/>
                </a:tc>
                <a:tc>
                  <a:txBody>
                    <a:bodyPr/>
                    <a:lstStyle/>
                    <a:p>
                      <a:r>
                        <a:rPr lang="en-GB" sz="1100" kern="1200" dirty="0">
                          <a:solidFill>
                            <a:schemeClr val="dk1"/>
                          </a:solidFill>
                          <a:latin typeface="+mn-lt"/>
                          <a:ea typeface="+mn-ea"/>
                          <a:cs typeface="+mn-cs"/>
                        </a:rPr>
                        <a:t>SA1 studies the service requirements to utilize the distributed compute resources and exposes them to third parties via standardized APIs.</a:t>
                      </a:r>
                      <a:endParaRPr lang="en-US" sz="1100" kern="1200" dirty="0">
                        <a:solidFill>
                          <a:schemeClr val="dk1"/>
                        </a:solidFill>
                        <a:latin typeface="+mn-lt"/>
                        <a:ea typeface="+mn-ea"/>
                        <a:cs typeface="+mn-cs"/>
                      </a:endParaRPr>
                    </a:p>
                  </a:txBody>
                  <a:tcPr/>
                </a:tc>
                <a:tc>
                  <a:txBody>
                    <a:bodyPr/>
                    <a:lstStyle/>
                    <a:p>
                      <a:r>
                        <a:rPr lang="en-US" sz="1100" dirty="0"/>
                        <a:t>SA1, SA5</a:t>
                      </a:r>
                    </a:p>
                  </a:txBody>
                  <a:tcPr/>
                </a:tc>
                <a:extLst>
                  <a:ext uri="{0D108BD9-81ED-4DB2-BD59-A6C34878D82A}">
                    <a16:rowId xmlns:a16="http://schemas.microsoft.com/office/drawing/2014/main" val="2826071858"/>
                  </a:ext>
                </a:extLst>
              </a:tr>
            </a:tbl>
          </a:graphicData>
        </a:graphic>
      </p:graphicFrame>
    </p:spTree>
    <p:extLst>
      <p:ext uri="{BB962C8B-B14F-4D97-AF65-F5344CB8AC3E}">
        <p14:creationId xmlns:p14="http://schemas.microsoft.com/office/powerpoint/2010/main" val="144447816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Proposal</a:t>
            </a:r>
          </a:p>
          <a:p>
            <a:pPr lvl="1"/>
            <a:r>
              <a:rPr lang="en-US" altLang="en-US" dirty="0"/>
              <a:t>Agree on initial 6G SID by SA2#170 meeting including:</a:t>
            </a:r>
          </a:p>
          <a:p>
            <a:pPr lvl="2"/>
            <a:r>
              <a:rPr lang="en-US" altLang="en-US" dirty="0"/>
              <a:t>General system architecture aspects based on the 5GS SBI architecture</a:t>
            </a:r>
          </a:p>
          <a:p>
            <a:pPr lvl="2"/>
            <a:r>
              <a:rPr lang="en-US" altLang="en-US" dirty="0"/>
              <a:t>Support of new 6G functionalities (e.g. AI/ML, unified data collection, SBI-based RAN)</a:t>
            </a:r>
          </a:p>
          <a:p>
            <a:pPr lvl="2"/>
            <a:r>
              <a:rPr lang="en-US" altLang="en-US" dirty="0"/>
              <a:t>Improvement of existing 5GS functionalities (e.g. enhancements to QoS framework, Network slicing, </a:t>
            </a:r>
            <a:r>
              <a:rPr lang="en-GB" altLang="en-US" dirty="0"/>
              <a:t>Integration of non-3GPP access)</a:t>
            </a:r>
            <a:endParaRPr lang="en-US" altLang="en-US" dirty="0"/>
          </a:p>
          <a:p>
            <a:pPr lvl="2"/>
            <a:endParaRPr lang="en-US" altLang="en-US" dirty="0"/>
          </a:p>
          <a:p>
            <a:pPr lvl="2"/>
            <a:endParaRPr lang="en-US" altLang="en-US" dirty="0"/>
          </a:p>
          <a:p>
            <a:pPr lvl="1"/>
            <a:r>
              <a:rPr lang="en-US" altLang="en-US" dirty="0"/>
              <a:t>Check the agreed 6G service requirements by SA1 (e.g. Feb. 2026) and update </a:t>
            </a:r>
            <a:r>
              <a:rPr lang="en-US" altLang="en-US"/>
              <a:t>the objectives </a:t>
            </a:r>
            <a:r>
              <a:rPr lang="en-US" altLang="en-US" dirty="0"/>
              <a:t>of the 6G SID</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7597</TotalTime>
  <Words>1309</Words>
  <Application>Microsoft Office PowerPoint</Application>
  <PresentationFormat>Widescreen</PresentationFormat>
  <Paragraphs>106</Paragraphs>
  <Slides>6</Slides>
  <Notes>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vt:i4>
      </vt:variant>
    </vt:vector>
  </HeadingPairs>
  <TitlesOfParts>
    <vt:vector size="16" baseType="lpstr">
      <vt:lpstr>Aptos</vt:lpstr>
      <vt:lpstr>Aptos Display</vt:lpstr>
      <vt:lpstr>Arial</vt:lpstr>
      <vt:lpstr>Arial </vt:lpstr>
      <vt:lpstr>Calibri</vt:lpstr>
      <vt:lpstr>Calibri Light</vt:lpstr>
      <vt:lpstr>Times New Roman</vt:lpstr>
      <vt:lpstr>Office Theme</vt:lpstr>
      <vt:lpstr>1_Custom Design</vt:lpstr>
      <vt:lpstr>Custom Design</vt:lpstr>
      <vt:lpstr>Topics for 6G study</vt:lpstr>
      <vt:lpstr>Outline</vt:lpstr>
      <vt:lpstr>View on 6G Initial SID Scope Content for Architecture requirements</vt:lpstr>
      <vt:lpstr>View on 6G Initial SID Scope Content for Architecture requirements</vt:lpstr>
      <vt:lpstr>View on 6G Initial SID Scope Content for Architecture requirements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Lenovo-gv</cp:lastModifiedBy>
  <cp:revision>615</cp:revision>
  <dcterms:created xsi:type="dcterms:W3CDTF">2010-02-05T13:52:04Z</dcterms:created>
  <dcterms:modified xsi:type="dcterms:W3CDTF">2025-03-28T12:02:25Z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