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4"/>
  </p:notesMasterIdLst>
  <p:sldIdLst>
    <p:sldId id="434" r:id="rId3"/>
    <p:sldId id="1100" r:id="rId4"/>
    <p:sldId id="1106" r:id="rId5"/>
    <p:sldId id="1135" r:id="rId6"/>
    <p:sldId id="1127" r:id="rId7"/>
    <p:sldId id="1138" r:id="rId8"/>
    <p:sldId id="1139" r:id="rId9"/>
    <p:sldId id="1141" r:id="rId10"/>
    <p:sldId id="1125" r:id="rId11"/>
    <p:sldId id="1136" r:id="rId12"/>
    <p:sldId id="1140" r:id="rId13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3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285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68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4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S2-2502642</a:t>
            </a:r>
          </a:p>
          <a:p>
            <a:pPr algn="r"/>
            <a:r>
              <a:rPr lang="en-GB" sz="1600" dirty="0" smtClean="0"/>
              <a:t>Was</a:t>
            </a:r>
            <a:r>
              <a:rPr lang="en-GB" sz="1600" baseline="0" dirty="0" smtClean="0"/>
              <a:t> S2-2502010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167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17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SA2#168 (Goteborg)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SA2#168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rgbClr val="FF0000"/>
                </a:solidFill>
              </a:rPr>
              <a:t>AI 20.X </a:t>
            </a:r>
            <a:r>
              <a:rPr lang="en-US" sz="1600" dirty="0">
                <a:solidFill>
                  <a:srgbClr val="FF0000"/>
                </a:solidFill>
              </a:rPr>
              <a:t>AI 20.X – for SI’s approved in March </a:t>
            </a:r>
            <a:endParaRPr lang="en-US" sz="16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</a:t>
            </a:r>
            <a:r>
              <a:rPr lang="en-GB" altLang="en-US" sz="1600" dirty="0" smtClean="0">
                <a:solidFill>
                  <a:schemeClr val="tx2"/>
                </a:solidFill>
              </a:rPr>
              <a:t>the </a:t>
            </a:r>
            <a:r>
              <a:rPr lang="en-GB" altLang="en-US" sz="1600" dirty="0" smtClean="0">
                <a:solidFill>
                  <a:srgbClr val="FF0000"/>
                </a:solidFill>
              </a:rPr>
              <a:t>SA list (Core and </a:t>
            </a:r>
            <a:r>
              <a:rPr lang="en-GB" altLang="en-US" sz="1600" dirty="0" err="1" smtClean="0">
                <a:solidFill>
                  <a:srgbClr val="FF0000"/>
                </a:solidFill>
              </a:rPr>
              <a:t>Misc</a:t>
            </a:r>
            <a:r>
              <a:rPr lang="en-GB" altLang="en-US" sz="1600" dirty="0" smtClean="0">
                <a:solidFill>
                  <a:srgbClr val="FF0000"/>
                </a:solidFill>
              </a:rPr>
              <a:t>) </a:t>
            </a:r>
            <a:r>
              <a:rPr lang="en-GB" altLang="en-US" sz="1600" dirty="0" smtClean="0">
                <a:solidFill>
                  <a:schemeClr val="tx2"/>
                </a:solidFill>
              </a:rPr>
              <a:t>(excluding </a:t>
            </a:r>
            <a:r>
              <a:rPr lang="en-GB" altLang="en-US" sz="1600" dirty="0" smtClean="0">
                <a:solidFill>
                  <a:schemeClr val="tx2"/>
                </a:solidFill>
              </a:rPr>
              <a:t>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</a:t>
            </a:r>
            <a:r>
              <a:rPr lang="en-GB" altLang="en-US" sz="1600" dirty="0" smtClean="0">
                <a:solidFill>
                  <a:srgbClr val="FF0000"/>
                </a:solidFill>
              </a:rPr>
              <a:t>6G </a:t>
            </a:r>
            <a:r>
              <a:rPr lang="en-GB" altLang="en-US" sz="1600" dirty="0" smtClean="0">
                <a:solidFill>
                  <a:srgbClr val="FF0000"/>
                </a:solidFill>
              </a:rPr>
              <a:t>discussion (detailed plan after March Plenary)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sz="1600" dirty="0" smtClean="0">
                <a:solidFill>
                  <a:schemeClr val="tx2"/>
                </a:solidFill>
              </a:rPr>
              <a:t>Email </a:t>
            </a:r>
            <a:r>
              <a:rPr lang="en-GB" sz="16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238769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28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28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31 March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07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1430 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11 April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1530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SA2#169 (Fukuoka)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SA2#169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</a:t>
            </a:r>
            <a:r>
              <a:rPr lang="en-US" sz="1600" dirty="0" smtClean="0">
                <a:solidFill>
                  <a:schemeClr val="tx2"/>
                </a:solidFill>
              </a:rPr>
              <a:t>item (</a:t>
            </a:r>
            <a:r>
              <a:rPr lang="en-US" sz="1600" dirty="0" err="1" smtClean="0">
                <a:solidFill>
                  <a:schemeClr val="tx2"/>
                </a:solidFill>
              </a:rPr>
              <a:t>AmbientIoT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rgbClr val="FF0000"/>
                </a:solidFill>
              </a:rPr>
              <a:t>AI </a:t>
            </a:r>
            <a:r>
              <a:rPr lang="en-US" sz="1600" dirty="0" smtClean="0">
                <a:solidFill>
                  <a:srgbClr val="FF0000"/>
                </a:solidFill>
              </a:rPr>
              <a:t>20.X – for SI’s approved in March 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from </a:t>
            </a:r>
            <a:r>
              <a:rPr lang="en-GB" altLang="en-US" sz="1600" dirty="0">
                <a:solidFill>
                  <a:srgbClr val="FF0000"/>
                </a:solidFill>
              </a:rPr>
              <a:t>SA list (Core and </a:t>
            </a:r>
            <a:r>
              <a:rPr lang="en-GB" altLang="en-US" sz="1600" dirty="0" err="1">
                <a:solidFill>
                  <a:srgbClr val="FF0000"/>
                </a:solidFill>
              </a:rPr>
              <a:t>Misc</a:t>
            </a:r>
            <a:r>
              <a:rPr lang="en-GB" altLang="en-US" sz="1600" dirty="0">
                <a:solidFill>
                  <a:srgbClr val="FF0000"/>
                </a:solidFill>
              </a:rPr>
              <a:t>) </a:t>
            </a:r>
            <a:r>
              <a:rPr lang="en-GB" altLang="en-US" sz="1600" dirty="0" smtClean="0">
                <a:solidFill>
                  <a:schemeClr val="tx2"/>
                </a:solidFill>
              </a:rPr>
              <a:t>(</a:t>
            </a:r>
            <a:r>
              <a:rPr lang="en-GB" altLang="en-US" sz="1600" dirty="0">
                <a:solidFill>
                  <a:schemeClr val="tx2"/>
                </a:solidFill>
              </a:rPr>
              <a:t>excluding TEI20</a:t>
            </a:r>
            <a:r>
              <a:rPr lang="en-GB" alt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 smtClean="0">
                <a:solidFill>
                  <a:schemeClr val="tx2"/>
                </a:solidFill>
              </a:rPr>
              <a:t>AI 30.X: TEI20 proposals (for information)</a:t>
            </a:r>
            <a:endParaRPr lang="en-GB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6G Study Item </a:t>
            </a:r>
            <a:r>
              <a:rPr lang="en-GB" altLang="en-US" sz="1600" dirty="0" smtClean="0">
                <a:solidFill>
                  <a:schemeClr val="tx2"/>
                </a:solidFill>
              </a:rPr>
              <a:t>proposal </a:t>
            </a:r>
            <a:r>
              <a:rPr lang="en-GB" altLang="en-US" sz="1600" dirty="0" smtClean="0">
                <a:solidFill>
                  <a:srgbClr val="FF0000"/>
                </a:solidFill>
              </a:rPr>
              <a:t>(from moderator)</a:t>
            </a:r>
            <a:endParaRPr lang="en-US" altLang="en-US" sz="1600" dirty="0">
              <a:solidFill>
                <a:srgbClr val="FF0000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 smtClean="0">
                <a:solidFill>
                  <a:schemeClr val="tx2"/>
                </a:solidFill>
              </a:rPr>
              <a:t>SA2 leadership elections</a:t>
            </a: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 smtClean="0">
                <a:solidFill>
                  <a:schemeClr val="tx2"/>
                </a:solidFill>
              </a:rPr>
              <a:t>Email </a:t>
            </a:r>
            <a:r>
              <a:rPr lang="en-GB" sz="16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333438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09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12 May </a:t>
                      </a:r>
                      <a:r>
                        <a:rPr lang="en-US" sz="1200" b="1" u="none" strike="noStrike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23 May </a:t>
                      </a:r>
                      <a:r>
                        <a:rPr lang="en-US" sz="1200" b="1" u="none" strike="noStrike" baseline="0" dirty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1830</a:t>
                      </a:r>
                      <a:endParaRPr lang="en-US" sz="1200" b="1" u="none" strike="noStrike" dirty="0"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191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Rel-19 timelines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85462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12,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Rel-19 planning for SA2 - General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b="1" dirty="0"/>
              <a:t>Normative work to complete in SA2#168 (February 2025) for the following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AIML_CN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XRM_Ph2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NG_RTC_Ph2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5GSAT_Ph3-ARC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Exceptions were granted by SA for continuation of normative work on these </a:t>
            </a:r>
            <a:r>
              <a:rPr lang="en-US" sz="2400" dirty="0" smtClean="0"/>
              <a:t>items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err="1"/>
              <a:t>FS_AmbientIoT</a:t>
            </a:r>
            <a:endParaRPr lang="en-US" sz="2232" dirty="0"/>
          </a:p>
          <a:p>
            <a:pPr lvl="1">
              <a:lnSpc>
                <a:spcPct val="110000"/>
              </a:lnSpc>
              <a:defRPr/>
            </a:pPr>
            <a:r>
              <a:rPr lang="en-US" sz="2235" dirty="0"/>
              <a:t>This was discussed in TSG#106 (December 2024) 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/>
              <a:t>A WID was endorsed and SA2 asked to submit an updated WID to SA#107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/>
              <a:t>SA2 was asked to complete the study in Q1 2025 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with the focus on device 1 and D1T1, and if TU’s allow proceed in 2025 Q1 with PCRs for a new TS and draft CRs on the already concluded </a:t>
            </a:r>
            <a:r>
              <a:rPr kumimoji="1" lang="en-US" altLang="zh-CN" sz="1800" dirty="0" smtClean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aspects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planning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First TSG-wide 6G workshop </a:t>
            </a:r>
            <a:r>
              <a:rPr lang="en-US" sz="1800" b="1" dirty="0" smtClean="0"/>
              <a:t>will be in </a:t>
            </a:r>
            <a:r>
              <a:rPr lang="en-US" sz="1800" b="1" dirty="0"/>
              <a:t>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SA1 SID was approved in Sept 2024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 6G SI completion: Dec. 2026 or Mar 2027 (To be confirmed at a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/>
              <a:t>5G-Advanced workshop </a:t>
            </a:r>
            <a:r>
              <a:rPr lang="en-US" sz="1800" b="1" dirty="0" smtClean="0"/>
              <a:t>held in December 2024</a:t>
            </a:r>
          </a:p>
          <a:p>
            <a:pPr lvl="1">
              <a:lnSpc>
                <a:spcPct val="110000"/>
              </a:lnSpc>
              <a:defRPr/>
            </a:pP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TSG SA endorsed Core Topics and Miscellaneous Topics for 5G-A for SA2 (see SP-241989)</a:t>
            </a:r>
            <a:endParaRPr lang="en-US" sz="18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FD20C6E-857C-3E75-91E4-8564E6ACC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811142"/>
              </p:ext>
            </p:extLst>
          </p:nvPr>
        </p:nvGraphicFramePr>
        <p:xfrm>
          <a:off x="888941" y="2108160"/>
          <a:ext cx="9851156" cy="3325008"/>
        </p:xfrm>
        <a:graphic>
          <a:graphicData uri="http://schemas.openxmlformats.org/drawingml/2006/table">
            <a:tbl>
              <a:tblPr firstRow="1" firstCol="1" bandRow="1"/>
              <a:tblGrid>
                <a:gridCol w="689043">
                  <a:extLst>
                    <a:ext uri="{9D8B030D-6E8A-4147-A177-3AD203B41FA5}">
                      <a16:colId xmlns:a16="http://schemas.microsoft.com/office/drawing/2014/main" val="916565847"/>
                    </a:ext>
                  </a:extLst>
                </a:gridCol>
                <a:gridCol w="4663026">
                  <a:extLst>
                    <a:ext uri="{9D8B030D-6E8A-4147-A177-3AD203B41FA5}">
                      <a16:colId xmlns:a16="http://schemas.microsoft.com/office/drawing/2014/main" val="4024250307"/>
                    </a:ext>
                  </a:extLst>
                </a:gridCol>
                <a:gridCol w="4499087">
                  <a:extLst>
                    <a:ext uri="{9D8B030D-6E8A-4147-A177-3AD203B41FA5}">
                      <a16:colId xmlns:a16="http://schemas.microsoft.com/office/drawing/2014/main" val="23642134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S.No.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Core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Rel-20 Miscellaneous Topics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65336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Integration of satellite components in the 5G architecture Phase 4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XR and Media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2571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AI/ML Enhancements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Indirect Network Sharing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210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Ambient </a:t>
                      </a:r>
                      <a:r>
                        <a:rPr lang="en-GB" sz="14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IoT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User Identities and Authentication Architecture - Phase 2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51361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Integrated Sensing and Communication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Enhancements for ePDG based access to 5GC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615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Energy Efficiency Enhancements 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Mission Critical Services, Multimedia Priority Services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48477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Industrial network enhancements</a:t>
                      </a: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4369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7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SMS to emergency centre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7889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8</a:t>
                      </a:r>
                      <a:endParaRPr lang="en-GB" sz="1400" b="1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NG_RTC continuation</a:t>
                      </a:r>
                    </a:p>
                  </a:txBody>
                  <a:tcPr marL="59613" marR="59613" marT="9144" marB="914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229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8448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following guidance was given</a:t>
            </a:r>
          </a:p>
          <a:p>
            <a:pPr lvl="1">
              <a:spcBef>
                <a:spcPts val="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SA2 should target a maximum number of 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Rel-20 5GA SIDs</a:t>
            </a:r>
          </a:p>
          <a:p>
            <a:pPr marL="890819" lvl="2" indent="0">
              <a:spcBef>
                <a:spcPts val="0"/>
              </a:spcBef>
              <a:buNone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This limit may be revisited at SA#107 after SA2 reaches an agreement on the 5GA and 6G TU split.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SA2 shall allocate the TU budget for TEI20 at a level no less than the TEI19 budget in Rel-19.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SA2 should prioritize following “core” topics for Q1 2025 and should aim to submit SIDs at SA#107 for approval (as per normal consensus). Remaining topics may also be discussed if time permits. If SA2 cannot come to an agreement on these items for SA#107 then they can come for approval at SA#108.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satellite components in the 5G architecture Phase 4 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Sensing and Communication</a:t>
            </a:r>
          </a:p>
          <a:p>
            <a:pPr marL="1181365" lvl="3" indent="-228600" eaLnBrk="1" fontAlgn="ctr" hangingPunct="1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11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Enhancements </a:t>
            </a:r>
          </a:p>
          <a:p>
            <a:pPr marL="952765" lvl="3" indent="0" eaLnBrk="1" font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NOTE: A topic may result in one or more SIDs. 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 “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Brief Description and Key Objectives”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 SP-241972 should serve as a starting point for the moderated discussion on the candidate topics (as shown in slide#2) and objectives of the candidate topics can be updated during the process. 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Any miscellaneous topics that could not be handled in Q1 2025 will be a candidate for moderated discussion during Q2 2025.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Any new normative stage-1 requirements from SA1 approved by SA are not precluded from Rel-20 5GA scope. This needs to be discussed at TSG#107/TSG#108.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Rel-20 5GA (and the work tasks and TU budget of each SID) will be taken in SA#108.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topic SMS to emergency centre, no SA2 moderated discussion expected in Q1 2025.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For topic User Identities and Authentication, whether moderated discussion can take place in Q2 2025 will be determined in TSG#107.</a:t>
            </a:r>
          </a:p>
          <a:p>
            <a:pPr lvl="1">
              <a:spcBef>
                <a:spcPts val="1200"/>
              </a:spcBef>
              <a:buFont typeface="+mj-lt"/>
              <a:buAutoNum type="arabicPeriod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Checkpoint in TSG#108 to check SA3 status on Rel-20 UIA and discussion on related SA2 aspects for Rel-20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UIA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32286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0679731"/>
              </p:ext>
            </p:extLst>
          </p:nvPr>
        </p:nvGraphicFramePr>
        <p:xfrm>
          <a:off x="761079" y="1931901"/>
          <a:ext cx="5307965" cy="27699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612112744"/>
                    </a:ext>
                  </a:extLst>
                </a:gridCol>
                <a:gridCol w="1629410">
                  <a:extLst>
                    <a:ext uri="{9D8B030D-6E8A-4147-A177-3AD203B41FA5}">
                      <a16:colId xmlns:a16="http://schemas.microsoft.com/office/drawing/2014/main" val="3597743507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154891818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63981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Integration of satellite components in the 5G architecture Phase 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Hucheng Wang (CATT)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0638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52605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Runze</a:t>
                      </a:r>
                      <a:r>
                        <a:rPr lang="en-US" sz="1000" dirty="0">
                          <a:effectLst/>
                        </a:rPr>
                        <a:t> Zhou (Huawei)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077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7508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6740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866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308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51957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9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2950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4349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446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Yi Jiang (China Mobile)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0917291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07928"/>
              </p:ext>
            </p:extLst>
          </p:nvPr>
        </p:nvGraphicFramePr>
        <p:xfrm>
          <a:off x="6278885" y="1783025"/>
          <a:ext cx="5123180" cy="32289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6325">
                  <a:extLst>
                    <a:ext uri="{9D8B030D-6E8A-4147-A177-3AD203B41FA5}">
                      <a16:colId xmlns:a16="http://schemas.microsoft.com/office/drawing/2014/main" val="1019196192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1036417714"/>
                    </a:ext>
                  </a:extLst>
                </a:gridCol>
                <a:gridCol w="2876550">
                  <a:extLst>
                    <a:ext uri="{9D8B030D-6E8A-4147-A177-3AD203B41FA5}">
                      <a16:colId xmlns:a16="http://schemas.microsoft.com/office/drawing/2014/main" val="30866381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09 – 13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SA#106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7065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 – 20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NWM discussion process announced and moderators assigned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43414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 – 27 Dec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2375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 Dec – 03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73661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06 – 10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3188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13 – 17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Kick off NWM discussion for Set A (13 Jan)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8918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 – 24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SA2#166AHE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 Rel-20 WID discussion planned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Focus is on exceptions and maintenance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8272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 – 31 Jan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Lunar New Year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4961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03 – 07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Complete NWM discussion for Set A (05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99567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 – 14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Kick off NWM discussion for Set B (10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4330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17 – 21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SA2#167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Discussion and agreement of at least the 5GA WIDs identified by SA for approval in March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2811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24 – 28 Feb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Complete NWM discussion for Set B (28 Feb)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8353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03 – 07 Mar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4016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 – 14 Mar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SA#107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6G Workshop</a:t>
                      </a:r>
                      <a:endParaRPr lang="en-GB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26352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04456" y="1321360"/>
            <a:ext cx="10929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Plan for approval of the 5G Advanced studies for Rel-20</a:t>
            </a:r>
          </a:p>
        </p:txBody>
      </p:sp>
      <p:sp>
        <p:nvSpPr>
          <p:cNvPr id="6" name="Rectangle 5"/>
          <p:cNvSpPr/>
          <p:nvPr/>
        </p:nvSpPr>
        <p:spPr>
          <a:xfrm>
            <a:off x="604456" y="5043969"/>
            <a:ext cx="10929176" cy="167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SIDs/WIDs for topics in </a:t>
            </a:r>
            <a:r>
              <a:rPr lang="en-US" sz="14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Set A should be submitted to SA2#167</a:t>
            </a: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for face to face discussion. The focus of SA2#167 will be to try to approve at least the four Core Topics. Any SIDs/WIDs approved in SA2#167 will be submitted to SA#107. 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Any SIDs/WIDs for topics in Set A that are not approved in SA2#167 or SA#107 will be further discussed with the aim approving them in SA2#168 or SA2#169 for submission to SA#108.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SIDs/WIDs for topics in </a:t>
            </a:r>
            <a:r>
              <a:rPr lang="en-US" sz="1400" b="1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Set B should be submitted to SA2#168 or SA2#169</a:t>
            </a:r>
            <a:r>
              <a:rPr lang="en-US" sz="1400" dirty="0"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for face to face discussion. Any SIDs/WIDs approved in SA2#168 or SA2#169 will be submitted to SA#108.</a:t>
            </a:r>
            <a:endParaRPr lang="en-GB" sz="14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90478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Meetings in </a:t>
            </a:r>
            <a:r>
              <a:rPr lang="en-US" sz="4400" dirty="0" smtClean="0">
                <a:solidFill>
                  <a:schemeClr val="tx1"/>
                </a:solidFill>
              </a:rPr>
              <a:t>Q2 </a:t>
            </a:r>
            <a:r>
              <a:rPr lang="en-US" sz="4400" dirty="0">
                <a:solidFill>
                  <a:schemeClr val="tx1"/>
                </a:solidFill>
              </a:rPr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86659</TotalTime>
  <Words>1812</Words>
  <Application>Microsoft Office PowerPoint</Application>
  <PresentationFormat>Widescreen</PresentationFormat>
  <Paragraphs>350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맑은 고딕</vt:lpstr>
      <vt:lpstr>Microsoft YaHei</vt:lpstr>
      <vt:lpstr>MS PGothic</vt:lpstr>
      <vt:lpstr>MS PGothic</vt:lpstr>
      <vt:lpstr>宋体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2025</vt:lpstr>
      <vt:lpstr>Rel-19 planning for SA2 - General</vt:lpstr>
      <vt:lpstr>Rel-20 planning</vt:lpstr>
      <vt:lpstr>Rel-20 planning – 5G Advanced</vt:lpstr>
      <vt:lpstr>Rel-20 planning – 5G Advanced</vt:lpstr>
      <vt:lpstr>Rel-20 planning – 5G Advanced</vt:lpstr>
      <vt:lpstr>Meetings in Q2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1046</cp:revision>
  <cp:lastPrinted>2025-01-15T11:10:15Z</cp:lastPrinted>
  <dcterms:created xsi:type="dcterms:W3CDTF">2018-05-24T11:49:12Z</dcterms:created>
  <dcterms:modified xsi:type="dcterms:W3CDTF">2025-02-21T09:43:14Z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