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10"/>
  </p:notesMasterIdLst>
  <p:handoutMasterIdLst>
    <p:handoutMasterId r:id="rId11"/>
  </p:handoutMasterIdLst>
  <p:sldIdLst>
    <p:sldId id="303" r:id="rId5"/>
    <p:sldId id="913" r:id="rId6"/>
    <p:sldId id="910" r:id="rId7"/>
    <p:sldId id="810" r:id="rId8"/>
    <p:sldId id="912" r:id="rId9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00"/>
    <a:srgbClr val="FFCCFF"/>
    <a:srgbClr val="FF3300"/>
    <a:srgbClr val="FF33CC"/>
    <a:srgbClr val="FF6699"/>
    <a:srgbClr val="FF99FF"/>
    <a:srgbClr val="62A14D"/>
    <a:srgbClr val="C6D254"/>
    <a:srgbClr val="B1D254"/>
    <a:srgbClr val="72AF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4859" autoAdjust="0"/>
    <p:restoredTop sz="97097" autoAdjust="0"/>
  </p:normalViewPr>
  <p:slideViewPr>
    <p:cSldViewPr snapToGrid="0">
      <p:cViewPr varScale="1">
        <p:scale>
          <a:sx n="159" d="100"/>
          <a:sy n="159" d="100"/>
        </p:scale>
        <p:origin x="2682" y="13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78" d="100"/>
          <a:sy n="78" d="100"/>
        </p:scale>
        <p:origin x="4062" y="90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commentAuthors" Target="commentAuthors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2/25/2025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2/25/2025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4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220878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085842" y="294367"/>
            <a:ext cx="1940481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S2-2502609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7" name="Text Box 14"/>
          <p:cNvSpPr txBox="1">
            <a:spLocks noChangeArrowheads="1"/>
          </p:cNvSpPr>
          <p:nvPr userDrawn="1"/>
        </p:nvSpPr>
        <p:spPr bwMode="auto">
          <a:xfrm>
            <a:off x="331701" y="85317"/>
            <a:ext cx="581025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+mj-lt"/>
            </a:endParaRPr>
          </a:p>
          <a:p>
            <a:r>
              <a:rPr lang="de-DE" sz="1400" b="1" kern="12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3GPP TSG SA WG2 Meeting #167</a:t>
            </a:r>
          </a:p>
          <a:p>
            <a:r>
              <a:rPr lang="en-US" altLang="zh-CN" sz="1400" b="1" kern="12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17 - 22 Feb </a:t>
            </a:r>
            <a:r>
              <a:rPr lang="en-GB" altLang="zh-CN" sz="1400" b="1" kern="12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2025</a:t>
            </a:r>
            <a:r>
              <a:rPr lang="en-US" altLang="zh-CN" sz="1400" b="1" kern="12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, Athens, Greece</a:t>
            </a:r>
            <a:endParaRPr lang="zh-CN" altLang="zh-CN" sz="1400" b="1" kern="1200" dirty="0">
              <a:solidFill>
                <a:schemeClr val="tx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8950" y="1577847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488950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</a:t>
            </a:r>
            <a:r>
              <a:rPr lang="en-GB" altLang="de-DE" sz="1200" kern="1200" dirty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WG2#167 Athens</a:t>
            </a:r>
            <a:r>
              <a:rPr lang="en-US" altLang="zh-CN" sz="1200" kern="1200" dirty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, Greece</a:t>
            </a:r>
            <a:endParaRPr lang="en-GB" altLang="de-DE" sz="1200" kern="1200" dirty="0">
              <a:solidFill>
                <a:schemeClr val="bg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2025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3gpp.org/ftp/TSG_SA/TSG_SA/TSGS_103_Maastricht_2024-03/Docs/SP-240125.zip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3gpp.org/ftp/TSG_SA/TSG_SA/TSGS_103_Maastricht_2024-03/Docs/SP-240125.zip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76518" y="2194370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altLang="en-US" sz="3600" b="1" dirty="0">
                <a:solidFill>
                  <a:srgbClr val="FF0000"/>
                </a:solidFill>
              </a:rPr>
              <a:t>TEI19_DLPMR WI Status Report</a:t>
            </a:r>
            <a:endParaRPr lang="en-GB" sz="24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388788" y="4006360"/>
            <a:ext cx="6553255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000" b="1" dirty="0"/>
            </a:br>
            <a:r>
              <a:rPr lang="en-GB" altLang="en-US" sz="2000" dirty="0"/>
              <a:t>Richárd Bátorfi (Ericsson)</a:t>
            </a: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88950" y="171450"/>
            <a:ext cx="6827838" cy="857250"/>
          </a:xfrm>
        </p:spPr>
        <p:txBody>
          <a:bodyPr/>
          <a:lstStyle/>
          <a:p>
            <a:pPr algn="l"/>
            <a:r>
              <a:rPr lang="en-GB" altLang="en-US" sz="2800" b="1" dirty="0">
                <a:solidFill>
                  <a:schemeClr val="tx1"/>
                </a:solidFill>
              </a:rPr>
              <a:t>TEI19_DLPMR </a:t>
            </a:r>
            <a:r>
              <a:rPr lang="en-US" altLang="de-DE" sz="2800" b="1" kern="0" dirty="0">
                <a:solidFill>
                  <a:schemeClr val="tx1"/>
                </a:solidFill>
              </a:rPr>
              <a:t>status afte</a:t>
            </a:r>
            <a:r>
              <a:rPr lang="en-US" altLang="de-DE" sz="2800" b="1" dirty="0">
                <a:solidFill>
                  <a:schemeClr val="tx1"/>
                </a:solidFill>
              </a:rPr>
              <a:t>r SA2#167</a:t>
            </a:r>
            <a:endParaRPr lang="en-GB" altLang="en-US" sz="2800" dirty="0">
              <a:solidFill>
                <a:schemeClr val="tx1"/>
              </a:solidFill>
            </a:endParaRPr>
          </a:p>
        </p:txBody>
      </p:sp>
      <p:sp>
        <p:nvSpPr>
          <p:cNvPr id="5" name="Content Placeholder 7"/>
          <p:cNvSpPr txBox="1">
            <a:spLocks/>
          </p:cNvSpPr>
          <p:nvPr/>
        </p:nvSpPr>
        <p:spPr>
          <a:xfrm>
            <a:off x="303213" y="1958974"/>
            <a:ext cx="8250237" cy="4164239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ko-KR" sz="1400" b="1" dirty="0">
                <a:solidFill>
                  <a:prstClr val="black"/>
                </a:solidFill>
              </a:rPr>
              <a:t>Progress in SA2#167</a:t>
            </a:r>
            <a:endParaRPr lang="de-DE" altLang="de-DE" sz="1400" b="1" kern="0" dirty="0"/>
          </a:p>
          <a:p>
            <a:pPr lvl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en-US" altLang="de-DE" sz="1200" dirty="0">
                <a:latin typeface="Arial" panose="020B0604020202020204" pitchFamily="34" charset="0"/>
              </a:rPr>
              <a:t>Two maintenance CRs agreed (TS 23.273)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de-DE" sz="1100" b="1" dirty="0">
              <a:solidFill>
                <a:srgbClr val="00B05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sz="1400" b="1" dirty="0">
                <a:ea typeface="+mn-ea"/>
                <a:cs typeface="+mn-cs"/>
              </a:rPr>
              <a:t>RAN impacts and dependencies</a:t>
            </a:r>
            <a:endParaRPr lang="de-DE" sz="1400" b="1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en-US" sz="1200" dirty="0">
                <a:latin typeface="Arial" panose="020B0604020202020204" pitchFamily="34" charset="0"/>
              </a:rPr>
              <a:t>None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de-DE" sz="1100" kern="0" dirty="0"/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1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400" b="1" kern="0" dirty="0"/>
              <a:t>Contentious issues</a:t>
            </a:r>
          </a:p>
          <a:p>
            <a:pPr lvl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en-US" sz="1200" dirty="0">
                <a:latin typeface="Arial" panose="020B0604020202020204" pitchFamily="34" charset="0"/>
              </a:rPr>
              <a:t>None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sz="1100" kern="0" dirty="0">
              <a:latin typeface="Calibri" panose="020F0502020204030204" pitchFamily="34" charset="0"/>
              <a:ea typeface="SimSun" panose="02010600030101010101" pitchFamily="2" charset="-122"/>
              <a:cs typeface="Calibri" panose="020F0502020204030204" pitchFamily="34" charset="0"/>
            </a:endParaRP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1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400" b="1" kern="0" dirty="0"/>
              <a:t>Next steps</a:t>
            </a:r>
          </a:p>
          <a:p>
            <a:pPr lvl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en-US" sz="1200" dirty="0">
                <a:latin typeface="Arial" panose="020B0604020202020204" pitchFamily="34" charset="0"/>
              </a:rPr>
              <a:t>Maintenance</a:t>
            </a:r>
          </a:p>
        </p:txBody>
      </p:sp>
      <p:graphicFrame>
        <p:nvGraphicFramePr>
          <p:cNvPr id="6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77930609"/>
              </p:ext>
            </p:extLst>
          </p:nvPr>
        </p:nvGraphicFramePr>
        <p:xfrm>
          <a:off x="303213" y="1109663"/>
          <a:ext cx="8180387" cy="544754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882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1839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859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546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4753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3970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609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 </a:t>
                      </a:r>
                      <a:r>
                        <a:rPr lang="en-GB" sz="700" dirty="0"/>
                        <a:t>(dd/mm/</a:t>
                      </a:r>
                      <a:r>
                        <a:rPr lang="en-GB" sz="700" dirty="0" err="1"/>
                        <a:t>yyyy</a:t>
                      </a:r>
                      <a:r>
                        <a:rPr lang="en-GB" sz="700" dirty="0"/>
                        <a:t>)</a:t>
                      </a:r>
                      <a:endParaRPr lang="en-GB" sz="9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1030019  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Deferred 5GC-MT-LR Procedure for Periodic Location Events based </a:t>
                      </a:r>
                      <a:r>
                        <a:rPr lang="en-US" sz="9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NRPPa</a:t>
                      </a: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Periodic Measurement Reports 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dirty="0"/>
                        <a:t>TEI19_DLPMR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12/12/2024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100%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sng" strike="noStrike" dirty="0">
                          <a:solidFill>
                            <a:srgbClr val="0563C1"/>
                          </a:solidFill>
                          <a:effectLst/>
                          <a:latin typeface="+mn-lt"/>
                          <a:hlinkClick r:id="rId4"/>
                        </a:rPr>
                        <a:t>SP-240125</a:t>
                      </a:r>
                      <a:endParaRPr lang="en-GB" sz="900" b="0" i="0" u="sng" strike="noStrike" dirty="0">
                        <a:solidFill>
                          <a:srgbClr val="0563C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9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11466599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id="{9E4C225F-83EB-BF8F-9985-362749890189}"/>
              </a:ext>
            </a:extLst>
          </p:cNvPr>
          <p:cNvSpPr txBox="1">
            <a:spLocks/>
          </p:cNvSpPr>
          <p:nvPr/>
        </p:nvSpPr>
        <p:spPr bwMode="auto">
          <a:xfrm>
            <a:off x="294758" y="184635"/>
            <a:ext cx="7721777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 algn="l"/>
            <a:r>
              <a:rPr lang="en-GB" altLang="en-US" sz="2800" b="1" dirty="0">
                <a:solidFill>
                  <a:srgbClr val="FF0000"/>
                </a:solidFill>
              </a:rPr>
              <a:t>TEI19_DLPMR Work plan</a:t>
            </a:r>
            <a:endParaRPr lang="en-US" kern="0" dirty="0"/>
          </a:p>
        </p:txBody>
      </p:sp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ED6B9139-F0E0-6FAC-8C0A-8F21852FEA8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5319982"/>
              </p:ext>
            </p:extLst>
          </p:nvPr>
        </p:nvGraphicFramePr>
        <p:xfrm>
          <a:off x="422359" y="1432560"/>
          <a:ext cx="8340640" cy="247152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059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7052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3994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7229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55194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1400" b="1" dirty="0"/>
                        <a:t>Meeting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Date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/>
                        <a:t>Planned</a:t>
                      </a:r>
                      <a:r>
                        <a:rPr lang="en-US" sz="1400" b="1" baseline="0" dirty="0"/>
                        <a:t> TU’s</a:t>
                      </a:r>
                      <a:endParaRPr lang="en-US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/>
                        <a:t>Actual TU’s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Action plan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SA2#165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dirty="0"/>
                        <a:t>October 2024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0.5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0.5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Start and Complete the normative work</a:t>
                      </a:r>
                    </a:p>
                  </a:txBody>
                  <a:tcPr marL="51441" marR="51441" marT="0" marB="0">
                    <a:solidFill>
                      <a:schemeClr val="bg1">
                        <a:lumMod val="6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SA2#166</a:t>
                      </a:r>
                    </a:p>
                    <a:p>
                      <a:endParaRPr lang="en-US" sz="11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8" marR="68588" marT="34308" marB="34308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dirty="0"/>
                        <a:t>November</a:t>
                      </a:r>
                      <a:r>
                        <a:rPr lang="ko-KR" altLang="en-US" sz="1100" b="0" dirty="0"/>
                        <a:t> </a:t>
                      </a:r>
                      <a:r>
                        <a:rPr lang="en-US" altLang="ko-KR" sz="1100" b="0" dirty="0"/>
                        <a:t>2</a:t>
                      </a:r>
                      <a:r>
                        <a:rPr lang="en-US" sz="1100" b="0" dirty="0"/>
                        <a:t>024</a:t>
                      </a:r>
                    </a:p>
                    <a:p>
                      <a:endParaRPr lang="en-US" sz="11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8" marR="68588" marT="34308" marB="34308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8" marR="68588" marT="34308" marB="34308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8" marR="68588" marT="34308" marB="34308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Not </a:t>
                      </a:r>
                      <a:r>
                        <a:rPr lang="en-US" sz="11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on agenda.</a:t>
                      </a:r>
                      <a:endParaRPr lang="en-US" sz="11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1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1441" marR="51441" marT="0" marB="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118739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SA2#166-Ad Hoc-e</a:t>
                      </a:r>
                    </a:p>
                  </a:txBody>
                  <a:tcPr marL="68588" marR="68588" marT="34308" marB="34308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dirty="0"/>
                        <a:t>January</a:t>
                      </a:r>
                      <a:r>
                        <a:rPr lang="ko-KR" altLang="en-US" sz="1100" b="0" dirty="0"/>
                        <a:t> </a:t>
                      </a:r>
                      <a:r>
                        <a:rPr lang="en-US" altLang="ko-KR" sz="1100" b="0" dirty="0"/>
                        <a:t>2</a:t>
                      </a:r>
                      <a:r>
                        <a:rPr lang="en-US" sz="1100" b="0" dirty="0"/>
                        <a:t>025</a:t>
                      </a:r>
                    </a:p>
                  </a:txBody>
                  <a:tcPr marL="68588" marR="68588" marT="34308" marB="34308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8" marR="68588" marT="34308" marB="34308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8" marR="68588" marT="34308" marB="34308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Maintenance work – no paper submitted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1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1441" marR="51441" marT="0" marB="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8556236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SA2#167</a:t>
                      </a:r>
                    </a:p>
                    <a:p>
                      <a:endParaRPr lang="en-US" sz="11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8" marR="68588" marT="34308" marB="34308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dirty="0"/>
                        <a:t>February</a:t>
                      </a:r>
                      <a:r>
                        <a:rPr lang="ko-KR" altLang="en-US" sz="1100" b="0" dirty="0"/>
                        <a:t> </a:t>
                      </a:r>
                      <a:r>
                        <a:rPr lang="en-US" altLang="ko-KR" sz="1100" b="0" dirty="0"/>
                        <a:t>2</a:t>
                      </a:r>
                      <a:r>
                        <a:rPr lang="en-US" sz="1100" b="0" dirty="0"/>
                        <a:t>025</a:t>
                      </a:r>
                    </a:p>
                    <a:p>
                      <a:endParaRPr lang="en-US" sz="11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8" marR="68588" marT="34308" marB="34308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8" marR="68588" marT="34308" marB="34308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8" marR="68588" marT="34308" marB="34308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Maintenance work – 2 CRs agreed</a:t>
                      </a:r>
                    </a:p>
                  </a:txBody>
                  <a:tcPr marL="51441" marR="51441" marT="0" marB="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2363037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68588" marR="68588" marT="34308" marB="34308"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Total</a:t>
                      </a:r>
                    </a:p>
                  </a:txBody>
                  <a:tcPr marL="68588" marR="68588" marT="34308" marB="3430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0.5</a:t>
                      </a:r>
                    </a:p>
                  </a:txBody>
                  <a:tcPr marL="68588" marR="68588" marT="34308" marB="34308"/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/>
                    </a:p>
                  </a:txBody>
                  <a:tcPr marL="68588" marR="68588" marT="34308" marB="34308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68588" marR="68588" marT="34308" marB="34308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2" name="Content Placeholder 7">
            <a:extLst>
              <a:ext uri="{FF2B5EF4-FFF2-40B4-BE49-F238E27FC236}">
                <a16:creationId xmlns:a16="http://schemas.microsoft.com/office/drawing/2014/main" id="{3DFD8491-6D32-1A00-9FBF-308CC29DC0C1}"/>
              </a:ext>
            </a:extLst>
          </p:cNvPr>
          <p:cNvSpPr txBox="1">
            <a:spLocks/>
          </p:cNvSpPr>
          <p:nvPr/>
        </p:nvSpPr>
        <p:spPr>
          <a:xfrm>
            <a:off x="514130" y="5014493"/>
            <a:ext cx="6415088" cy="663575"/>
          </a:xfrm>
          <a:prstGeom prst="rect">
            <a:avLst/>
          </a:prstGeom>
        </p:spPr>
        <p:txBody>
          <a:bodyPr/>
          <a:lstStyle>
            <a:lvl1pPr marL="457200" indent="-45720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Char char="•"/>
            </a:pPr>
            <a:r>
              <a:rPr lang="en-US" altLang="zh-CN" sz="1500" dirty="0">
                <a:ea typeface="宋体" panose="02010600030101010101" pitchFamily="2" charset="-122"/>
              </a:rPr>
              <a:t>Total 0.5 TUs</a:t>
            </a:r>
          </a:p>
          <a:p>
            <a:pPr lvl="1">
              <a:spcBef>
                <a:spcPct val="0"/>
              </a:spcBef>
            </a:pPr>
            <a:r>
              <a:rPr lang="en-US" altLang="zh-CN" sz="1200" dirty="0"/>
              <a:t>0.5 TUs for Normative Work</a:t>
            </a:r>
          </a:p>
        </p:txBody>
      </p:sp>
    </p:spTree>
    <p:extLst>
      <p:ext uri="{BB962C8B-B14F-4D97-AF65-F5344CB8AC3E}">
        <p14:creationId xmlns:p14="http://schemas.microsoft.com/office/powerpoint/2010/main" val="302276363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95032" y="2194370"/>
            <a:ext cx="5566488" cy="257293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3600" b="1" i="1">
                <a:effectLst>
                  <a:outerShdw blurRad="38100" dist="38100" dir="2700000" algn="tl">
                    <a:srgbClr val="C0C0C0"/>
                  </a:outerShdw>
                </a:effectLst>
              </a:rPr>
              <a:t>BACKUP</a:t>
            </a:r>
            <a:endParaRPr lang="en-GB" sz="2400" b="1" dirty="0"/>
          </a:p>
        </p:txBody>
      </p:sp>
    </p:spTree>
    <p:extLst>
      <p:ext uri="{BB962C8B-B14F-4D97-AF65-F5344CB8AC3E}">
        <p14:creationId xmlns:p14="http://schemas.microsoft.com/office/powerpoint/2010/main" val="656168095"/>
      </p:ext>
    </p:extLst>
  </p:cSld>
  <p:clrMapOvr>
    <a:masterClrMapping/>
  </p:clrMapOvr>
  <p:transition spd="slow"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88950" y="171450"/>
            <a:ext cx="6827838" cy="857250"/>
          </a:xfrm>
        </p:spPr>
        <p:txBody>
          <a:bodyPr/>
          <a:lstStyle/>
          <a:p>
            <a:pPr algn="l"/>
            <a:r>
              <a:rPr lang="en-GB" altLang="en-US" sz="2800" b="1" dirty="0">
                <a:solidFill>
                  <a:schemeClr val="tx1"/>
                </a:solidFill>
              </a:rPr>
              <a:t>TEI19_DLPMR </a:t>
            </a:r>
            <a:r>
              <a:rPr lang="en-US" altLang="de-DE" sz="2800" b="1" kern="0" dirty="0">
                <a:solidFill>
                  <a:schemeClr val="tx1"/>
                </a:solidFill>
              </a:rPr>
              <a:t>status afte</a:t>
            </a:r>
            <a:r>
              <a:rPr lang="en-US" altLang="de-DE" sz="2800" b="1" dirty="0">
                <a:solidFill>
                  <a:schemeClr val="tx1"/>
                </a:solidFill>
              </a:rPr>
              <a:t>r SA2#165</a:t>
            </a:r>
            <a:endParaRPr lang="en-GB" altLang="en-US" sz="2800" dirty="0">
              <a:solidFill>
                <a:schemeClr val="tx1"/>
              </a:solidFill>
            </a:endParaRPr>
          </a:p>
        </p:txBody>
      </p:sp>
      <p:sp>
        <p:nvSpPr>
          <p:cNvPr id="5" name="Content Placeholder 7"/>
          <p:cNvSpPr txBox="1">
            <a:spLocks/>
          </p:cNvSpPr>
          <p:nvPr/>
        </p:nvSpPr>
        <p:spPr>
          <a:xfrm>
            <a:off x="303213" y="1958974"/>
            <a:ext cx="8250237" cy="4164239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ko-KR" sz="1400" b="1" dirty="0">
                <a:solidFill>
                  <a:prstClr val="black"/>
                </a:solidFill>
              </a:rPr>
              <a:t>Progress in SA2#165</a:t>
            </a:r>
            <a:endParaRPr lang="de-DE" altLang="de-DE" sz="1400" b="1" kern="0" dirty="0"/>
          </a:p>
          <a:p>
            <a:pPr lvl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en-US" altLang="de-DE" sz="1200" dirty="0">
                <a:latin typeface="Arial" panose="020B0604020202020204" pitchFamily="34" charset="0"/>
              </a:rPr>
              <a:t>One CR agreed (TS 23.273)</a:t>
            </a:r>
          </a:p>
          <a:p>
            <a:pPr lvl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en-US" altLang="de-DE" sz="1200" dirty="0">
                <a:latin typeface="Arial" panose="020B0604020202020204" pitchFamily="34" charset="0"/>
              </a:rPr>
              <a:t>This TEI19 WI is completed</a:t>
            </a:r>
          </a:p>
          <a:p>
            <a:pPr lvl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</a:pPr>
            <a:endParaRPr lang="en-US" altLang="de-DE" sz="1100" b="1" dirty="0">
              <a:solidFill>
                <a:srgbClr val="00B05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sz="1400" b="1" dirty="0">
                <a:ea typeface="+mn-ea"/>
                <a:cs typeface="+mn-cs"/>
              </a:rPr>
              <a:t>RAN impacts and dependencies</a:t>
            </a:r>
            <a:endParaRPr lang="de-DE" sz="1400" b="1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en-US" sz="1200" dirty="0">
                <a:latin typeface="Arial" panose="020B0604020202020204" pitchFamily="34" charset="0"/>
              </a:rPr>
              <a:t>None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de-DE" sz="1100" kern="0" dirty="0"/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1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400" b="1" kern="0" dirty="0"/>
              <a:t>Contentious issues</a:t>
            </a:r>
          </a:p>
          <a:p>
            <a:pPr lvl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en-US" sz="1200" dirty="0">
                <a:latin typeface="Arial" panose="020B0604020202020204" pitchFamily="34" charset="0"/>
              </a:rPr>
              <a:t>None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sz="1100" kern="0" dirty="0">
              <a:latin typeface="Calibri" panose="020F0502020204030204" pitchFamily="34" charset="0"/>
              <a:ea typeface="SimSun" panose="02010600030101010101" pitchFamily="2" charset="-122"/>
              <a:cs typeface="Calibri" panose="020F0502020204030204" pitchFamily="34" charset="0"/>
            </a:endParaRP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1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400" b="1" kern="0" dirty="0"/>
              <a:t>Next steps</a:t>
            </a:r>
          </a:p>
          <a:p>
            <a:pPr lvl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en-US" sz="1200" dirty="0">
                <a:latin typeface="Arial" panose="020B0604020202020204" pitchFamily="34" charset="0"/>
              </a:rPr>
              <a:t>Maintenance</a:t>
            </a:r>
          </a:p>
        </p:txBody>
      </p:sp>
      <p:graphicFrame>
        <p:nvGraphicFramePr>
          <p:cNvPr id="6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55750777"/>
              </p:ext>
            </p:extLst>
          </p:nvPr>
        </p:nvGraphicFramePr>
        <p:xfrm>
          <a:off x="303213" y="1109663"/>
          <a:ext cx="8180387" cy="544754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882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1839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859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546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4753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3970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609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 </a:t>
                      </a:r>
                      <a:r>
                        <a:rPr lang="en-GB" sz="700" dirty="0"/>
                        <a:t>(dd/mm/</a:t>
                      </a:r>
                      <a:r>
                        <a:rPr lang="en-GB" sz="700" dirty="0" err="1"/>
                        <a:t>yyyy</a:t>
                      </a:r>
                      <a:r>
                        <a:rPr lang="en-GB" sz="700" dirty="0"/>
                        <a:t>)</a:t>
                      </a:r>
                      <a:endParaRPr lang="en-GB" sz="9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1030019  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Deferred 5GC-MT-LR Procedure for Periodic Location Events based </a:t>
                      </a:r>
                      <a:r>
                        <a:rPr lang="en-US" sz="9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NRPPa</a:t>
                      </a: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Periodic Measurement Reports 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dirty="0"/>
                        <a:t>TEI19_DLPMR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12/12/2024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0%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sng" strike="noStrike" dirty="0">
                          <a:solidFill>
                            <a:srgbClr val="0563C1"/>
                          </a:solidFill>
                          <a:effectLst/>
                          <a:latin typeface="+mn-lt"/>
                          <a:hlinkClick r:id="rId4"/>
                        </a:rPr>
                        <a:t>SP-240125</a:t>
                      </a:r>
                      <a:endParaRPr lang="en-GB" sz="900" b="0" i="0" u="sng" strike="noStrike" dirty="0">
                        <a:solidFill>
                          <a:srgbClr val="0563C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9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03992579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08C6E7E0CB5C40B3C0F55B9E8294C3" ma:contentTypeVersion="6" ma:contentTypeDescription="Create a new document." ma:contentTypeScope="" ma:versionID="08e23bae4a5af0d7c7e055733b027c37">
  <xsd:schema xmlns:xsd="http://www.w3.org/2001/XMLSchema" xmlns:xs="http://www.w3.org/2001/XMLSchema" xmlns:p="http://schemas.microsoft.com/office/2006/metadata/properties" xmlns:ns2="dcc30912-d230-4cc2-b11f-bb5ca2a6b6f5" xmlns:ns3="09cef1fd-e61b-4dbf-b745-21988b13f978" targetNamespace="http://schemas.microsoft.com/office/2006/metadata/properties" ma:root="true" ma:fieldsID="612b51cb82d05804ae60e054f989111e" ns2:_="" ns3:_="">
    <xsd:import namespace="dcc30912-d230-4cc2-b11f-bb5ca2a6b6f5"/>
    <xsd:import namespace="09cef1fd-e61b-4dbf-b745-21988b13f97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c30912-d230-4cc2-b11f-bb5ca2a6b6f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cef1fd-e61b-4dbf-b745-21988b13f97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FB06B07D-423A-4012-A7AA-33F90EA5F8B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cc30912-d230-4cc2-b11f-bb5ca2a6b6f5"/>
    <ds:schemaRef ds:uri="09cef1fd-e61b-4dbf-b745-21988b13f97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3FB747E2-E6AD-4495-A381-6244FA11EF86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982E10A3-DB35-414F-83C1-BF5FB8647349}">
  <ds:schemaRefs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dcc30912-d230-4cc2-b11f-bb5ca2a6b6f5"/>
    <ds:schemaRef ds:uri="09cef1fd-e61b-4dbf-b745-21988b13f978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2939</TotalTime>
  <Words>217</Words>
  <Application>Microsoft Office PowerPoint</Application>
  <PresentationFormat>On-screen Show (4:3)</PresentationFormat>
  <Paragraphs>88</Paragraphs>
  <Slides>5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1" baseType="lpstr">
      <vt:lpstr>宋体</vt:lpstr>
      <vt:lpstr>Arial</vt:lpstr>
      <vt:lpstr>Calibri</vt:lpstr>
      <vt:lpstr>Times New Roman</vt:lpstr>
      <vt:lpstr>Wingdings</vt:lpstr>
      <vt:lpstr>Office Theme</vt:lpstr>
      <vt:lpstr>TEI19_DLPMR WI Status Report</vt:lpstr>
      <vt:lpstr>TEI19_DLPMR status after SA2#167</vt:lpstr>
      <vt:lpstr>PowerPoint Presentation</vt:lpstr>
      <vt:lpstr>BACKUP</vt:lpstr>
      <vt:lpstr>TEI19_DLPMR status after SA2#165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Richárd Bátorfi</cp:lastModifiedBy>
  <cp:revision>2041</cp:revision>
  <dcterms:created xsi:type="dcterms:W3CDTF">2008-08-30T09:32:10Z</dcterms:created>
  <dcterms:modified xsi:type="dcterms:W3CDTF">2025-02-25T13:48:38Z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0x0101003A08C6E7E0CB5C40B3C0F55B9E8294C3</vt:lpwstr>
  </property>
  <property fmtid="{D5CDD505-2E9C-101B-9397-08002B2CF9AE}" pid="13" name="MSIP_Label_cf20372f-9ab3-4551-9149-9f9b12e2c27e_Enabled">
    <vt:lpwstr>true</vt:lpwstr>
  </property>
  <property fmtid="{D5CDD505-2E9C-101B-9397-08002B2CF9AE}" pid="14" name="MSIP_Label_cf20372f-9ab3-4551-9149-9f9b12e2c27e_SetDate">
    <vt:lpwstr>2023-09-04T08:35:13Z</vt:lpwstr>
  </property>
  <property fmtid="{D5CDD505-2E9C-101B-9397-08002B2CF9AE}" pid="15" name="MSIP_Label_cf20372f-9ab3-4551-9149-9f9b12e2c27e_Method">
    <vt:lpwstr>Privileged</vt:lpwstr>
  </property>
  <property fmtid="{D5CDD505-2E9C-101B-9397-08002B2CF9AE}" pid="16" name="MSIP_Label_cf20372f-9ab3-4551-9149-9f9b12e2c27e_Name">
    <vt:lpwstr>DIS OPEN</vt:lpwstr>
  </property>
  <property fmtid="{D5CDD505-2E9C-101B-9397-08002B2CF9AE}" pid="17" name="MSIP_Label_cf20372f-9ab3-4551-9149-9f9b12e2c27e_SiteId">
    <vt:lpwstr>6e603289-5e46-4e26-ac7c-03a85420a9a5</vt:lpwstr>
  </property>
  <property fmtid="{D5CDD505-2E9C-101B-9397-08002B2CF9AE}" pid="18" name="MSIP_Label_cf20372f-9ab3-4551-9149-9f9b12e2c27e_ActionId">
    <vt:lpwstr>6ff34d0e-ee55-4bcf-b7be-adf1b7050f61</vt:lpwstr>
  </property>
  <property fmtid="{D5CDD505-2E9C-101B-9397-08002B2CF9AE}" pid="19" name="MSIP_Label_cf20372f-9ab3-4551-9149-9f9b12e2c27e_ContentBits">
    <vt:lpwstr>0</vt:lpwstr>
  </property>
</Properties>
</file>