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6"/>
  </p:notesMasterIdLst>
  <p:handoutMasterIdLst>
    <p:handoutMasterId r:id="rId17"/>
  </p:handoutMasterIdLst>
  <p:sldIdLst>
    <p:sldId id="392" r:id="rId5"/>
    <p:sldId id="451" r:id="rId6"/>
    <p:sldId id="454" r:id="rId7"/>
    <p:sldId id="470" r:id="rId8"/>
    <p:sldId id="471" r:id="rId9"/>
    <p:sldId id="449" r:id="rId10"/>
    <p:sldId id="472" r:id="rId11"/>
    <p:sldId id="475" r:id="rId12"/>
    <p:sldId id="464" r:id="rId13"/>
    <p:sldId id="447" r:id="rId14"/>
    <p:sldId id="473" r:id="rId1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9EDE6BF-D103-E5C0-D9B5-57E5D5928FEF}" name="1246r3" initials="EU" userId="1246r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oderator" initials="moderator" lastIdx="1" clrIdx="0">
    <p:extLst>
      <p:ext uri="{19B8F6BF-5375-455C-9EA6-DF929625EA0E}">
        <p15:presenceInfo xmlns:p15="http://schemas.microsoft.com/office/powerpoint/2012/main" userId="mode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053" autoAdjust="0"/>
    <p:restoredTop sz="93875" autoAdjust="0"/>
  </p:normalViewPr>
  <p:slideViewPr>
    <p:cSldViewPr snapToGrid="0">
      <p:cViewPr>
        <p:scale>
          <a:sx n="75" d="100"/>
          <a:sy n="75" d="100"/>
        </p:scale>
        <p:origin x="328" y="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18024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1112" y="795637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9840" y="66675"/>
            <a:ext cx="1203960" cy="70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8.vsd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9.vsd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2.vsd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Visio_Drawing3.vsdx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4.vsd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5.vsd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Visio_Drawing6.vsdx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7.vsd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Visio_Drawing6.vsdx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931" y="1384300"/>
            <a:ext cx="12251266" cy="1724659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en-US" altLang="zh-CN" sz="4800" dirty="0"/>
              <a:t>Triggering VFL training – Way Forwards</a:t>
            </a:r>
            <a:endParaRPr lang="en-GB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110934247"/>
      </p:ext>
    </p:extLst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AA363A53-4282-4D2B-AB24-7A201081E02A}"/>
              </a:ext>
            </a:extLst>
          </p:cNvPr>
          <p:cNvSpPr txBox="1"/>
          <p:nvPr/>
        </p:nvSpPr>
        <p:spPr>
          <a:xfrm>
            <a:off x="105335" y="216740"/>
            <a:ext cx="106789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Case 5: VFL training triggered </a:t>
            </a:r>
            <a:r>
              <a:rPr lang="en-US" altLang="zh-CN" sz="2400" b="1" dirty="0">
                <a:highlight>
                  <a:srgbClr val="FFFF00"/>
                </a:highlight>
              </a:rPr>
              <a:t>by analytics request</a:t>
            </a:r>
            <a:r>
              <a:rPr lang="en-US" altLang="zh-CN" dirty="0"/>
              <a:t> </a:t>
            </a:r>
            <a:r>
              <a:rPr lang="en-US" altLang="zh-CN" dirty="0">
                <a:highlight>
                  <a:srgbClr val="00FFFF"/>
                </a:highlight>
              </a:rPr>
              <a:t>from NF</a:t>
            </a:r>
          </a:p>
          <a:p>
            <a:r>
              <a:rPr lang="en-US" altLang="zh-CN" dirty="0">
                <a:highlight>
                  <a:srgbClr val="FFFF00"/>
                </a:highlight>
              </a:rPr>
              <a:t>Trigger = analytics Consumer </a:t>
            </a:r>
            <a:endParaRPr lang="zh-CN" altLang="en-US" dirty="0">
              <a:highlight>
                <a:srgbClr val="FFFF00"/>
              </a:highlight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8957F7F-A269-4D98-8F54-4E068EFACADD}"/>
              </a:ext>
            </a:extLst>
          </p:cNvPr>
          <p:cNvSpPr txBox="1"/>
          <p:nvPr/>
        </p:nvSpPr>
        <p:spPr>
          <a:xfrm>
            <a:off x="284778" y="1154893"/>
            <a:ext cx="4902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 NF consumer discovers a VFL server (NWDAF) directly</a:t>
            </a:r>
            <a:endParaRPr lang="zh-CN" altLang="en-US" sz="1400" dirty="0"/>
          </a:p>
        </p:txBody>
      </p:sp>
      <p:graphicFrame>
        <p:nvGraphicFramePr>
          <p:cNvPr id="14" name="Object 3">
            <a:extLst>
              <a:ext uri="{FF2B5EF4-FFF2-40B4-BE49-F238E27FC236}">
                <a16:creationId xmlns:a16="http://schemas.microsoft.com/office/drawing/2014/main" id="{C7F35AC8-D489-4396-8D33-DE4F07815B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4689198"/>
              </p:ext>
            </p:extLst>
          </p:nvPr>
        </p:nvGraphicFramePr>
        <p:xfrm>
          <a:off x="438036" y="1527753"/>
          <a:ext cx="4749390" cy="3219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0" name="Visio" r:id="rId3" imgW="7112139" imgH="3537065" progId="Visio.Drawing.15">
                  <p:embed/>
                </p:oleObj>
              </mc:Choice>
              <mc:Fallback>
                <p:oleObj name="Visio" r:id="rId3" imgW="7112139" imgH="3537065" progId="Visio.Drawing.15">
                  <p:embed/>
                  <p:pic>
                    <p:nvPicPr>
                      <p:cNvPr id="14" name="Object 3">
                        <a:extLst>
                          <a:ext uri="{FF2B5EF4-FFF2-40B4-BE49-F238E27FC236}">
                            <a16:creationId xmlns:a16="http://schemas.microsoft.com/office/drawing/2014/main" id="{C7F35AC8-D489-4396-8D33-DE4F07815B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8036" y="1527753"/>
                        <a:ext cx="4749390" cy="32194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E9BF8DF9-7444-4703-B1DB-338787F6BECB}"/>
              </a:ext>
            </a:extLst>
          </p:cNvPr>
          <p:cNvSpPr txBox="1"/>
          <p:nvPr/>
        </p:nvSpPr>
        <p:spPr>
          <a:xfrm>
            <a:off x="558969" y="4984469"/>
            <a:ext cx="4222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00FF"/>
                </a:solidFill>
              </a:rPr>
              <a:t>Impacts analysis: </a:t>
            </a:r>
          </a:p>
          <a:p>
            <a:pPr marL="285750" indent="-285750">
              <a:buFontTx/>
              <a:buChar char="-"/>
            </a:pPr>
            <a:r>
              <a:rPr lang="en-US" altLang="zh-CN" sz="1400" dirty="0">
                <a:solidFill>
                  <a:srgbClr val="0000FF"/>
                </a:solidFill>
              </a:rPr>
              <a:t>none</a:t>
            </a:r>
            <a:endParaRPr lang="zh-CN" altLang="en-US" sz="1400" dirty="0">
              <a:solidFill>
                <a:srgbClr val="0000FF"/>
              </a:solidFill>
            </a:endParaRPr>
          </a:p>
        </p:txBody>
      </p:sp>
      <p:sp>
        <p:nvSpPr>
          <p:cNvPr id="12" name="TextBox 3">
            <a:extLst>
              <a:ext uri="{FF2B5EF4-FFF2-40B4-BE49-F238E27FC236}">
                <a16:creationId xmlns:a16="http://schemas.microsoft.com/office/drawing/2014/main" id="{51468DD3-71A9-4C17-A3DB-73D125E4E0DB}"/>
              </a:ext>
            </a:extLst>
          </p:cNvPr>
          <p:cNvSpPr txBox="1"/>
          <p:nvPr/>
        </p:nvSpPr>
        <p:spPr>
          <a:xfrm>
            <a:off x="5297865" y="1830388"/>
            <a:ext cx="5945172" cy="7294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FF0000"/>
                </a:solidFill>
              </a:rPr>
              <a:t>Reached consensus as a special case for triggering VFL training.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  <a:t>No need to discuss or </a:t>
            </a:r>
            <a:r>
              <a:rPr lang="en-US" altLang="zh-CN" dirty="0" err="1">
                <a:solidFill>
                  <a:srgbClr val="FF0000"/>
                </a:solidFill>
                <a:highlight>
                  <a:srgbClr val="FFFF00"/>
                </a:highlight>
              </a:rPr>
              <a:t>SoH</a:t>
            </a:r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  <a:t>.</a:t>
            </a:r>
          </a:p>
          <a:p>
            <a:pPr lvl="1"/>
            <a:endParaRPr lang="en-US" altLang="zh-CN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1"/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  <a:t>Ericsson can not specify this only.</a:t>
            </a:r>
          </a:p>
          <a:p>
            <a:pPr lvl="1"/>
            <a:endParaRPr lang="en-US" altLang="zh-CN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 err="1">
                <a:solidFill>
                  <a:srgbClr val="FF0000"/>
                </a:solidFill>
                <a:highlight>
                  <a:srgbClr val="FFFF00"/>
                </a:highlight>
              </a:rPr>
              <a:t>SoH</a:t>
            </a:r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  <a:t> : 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  <a:t>Question5: who support case 5 only?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  <a:t>Y: 1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  <a:t>N: 3</a:t>
            </a:r>
          </a:p>
          <a:p>
            <a:pPr lvl="1"/>
            <a:endParaRPr lang="en-US" altLang="zh-CN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1"/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  <a:t>Question6: who support case 5 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  <a:t>Y:   7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  <a:t>N:  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1"/>
            <a:endParaRPr lang="en-US" altLang="zh-CN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1"/>
            <a:endParaRPr lang="en-US" altLang="zh-CN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1"/>
            <a:endParaRPr lang="en-US" altLang="zh-CN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FF0000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FF0000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FF"/>
                </a:solidFill>
              </a:rPr>
              <a:t>The next step: determine how to capture it with the exacting wording, for example to say analytics request from NF consumer may trigger VFL training </a:t>
            </a:r>
          </a:p>
        </p:txBody>
      </p:sp>
    </p:spTree>
    <p:extLst>
      <p:ext uri="{BB962C8B-B14F-4D97-AF65-F5344CB8AC3E}">
        <p14:creationId xmlns:p14="http://schemas.microsoft.com/office/powerpoint/2010/main" val="2072442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A79DB37-ACAE-40BF-BBA4-07B5231768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0036493"/>
              </p:ext>
            </p:extLst>
          </p:nvPr>
        </p:nvGraphicFramePr>
        <p:xfrm>
          <a:off x="448265" y="1554162"/>
          <a:ext cx="6200775" cy="374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4" name="Visio" r:id="rId3" imgW="5264198" imgH="3079865" progId="Visio.Drawing.15">
                  <p:embed/>
                </p:oleObj>
              </mc:Choice>
              <mc:Fallback>
                <p:oleObj name="Visio" r:id="rId3" imgW="5264198" imgH="3079865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A79DB37-ACAE-40BF-BBA4-07B5231768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8265" y="1554162"/>
                        <a:ext cx="6200775" cy="3749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AA363A53-4282-4D2B-AB24-7A201081E02A}"/>
              </a:ext>
            </a:extLst>
          </p:cNvPr>
          <p:cNvSpPr txBox="1"/>
          <p:nvPr/>
        </p:nvSpPr>
        <p:spPr>
          <a:xfrm>
            <a:off x="105335" y="216740"/>
            <a:ext cx="106789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Case 6: VFL training triggered </a:t>
            </a:r>
            <a:r>
              <a:rPr lang="en-US" altLang="zh-CN" sz="2400" b="1" dirty="0">
                <a:highlight>
                  <a:srgbClr val="FFFF00"/>
                </a:highlight>
              </a:rPr>
              <a:t>by analytics request</a:t>
            </a:r>
            <a:r>
              <a:rPr lang="en-US" altLang="zh-CN" dirty="0">
                <a:highlight>
                  <a:srgbClr val="FFFF00"/>
                </a:highlight>
              </a:rPr>
              <a:t> </a:t>
            </a:r>
            <a:r>
              <a:rPr lang="en-US" altLang="zh-CN" dirty="0">
                <a:highlight>
                  <a:srgbClr val="00FFFF"/>
                </a:highlight>
              </a:rPr>
              <a:t>from </a:t>
            </a:r>
            <a:r>
              <a:rPr lang="en-US" altLang="zh-CN" dirty="0" err="1">
                <a:highlight>
                  <a:srgbClr val="00FFFF"/>
                </a:highlight>
              </a:rPr>
              <a:t>AnLF</a:t>
            </a:r>
            <a:endParaRPr lang="en-US" altLang="zh-CN" dirty="0">
              <a:highlight>
                <a:srgbClr val="00FFFF"/>
              </a:highlight>
            </a:endParaRPr>
          </a:p>
          <a:p>
            <a:r>
              <a:rPr lang="en-US" altLang="zh-CN" dirty="0">
                <a:highlight>
                  <a:srgbClr val="FFFF00"/>
                </a:highlight>
              </a:rPr>
              <a:t>Trigger = analytics Consumer </a:t>
            </a:r>
            <a:endParaRPr lang="zh-CN" altLang="en-US" dirty="0">
              <a:highlight>
                <a:srgbClr val="FFFF00"/>
              </a:highlight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484A376-8AFE-49B0-9AB6-89108E199105}"/>
              </a:ext>
            </a:extLst>
          </p:cNvPr>
          <p:cNvSpPr txBox="1"/>
          <p:nvPr/>
        </p:nvSpPr>
        <p:spPr>
          <a:xfrm>
            <a:off x="448265" y="1161512"/>
            <a:ext cx="6255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NF consumer discovers AnLF, AnLF discovers VFL server (</a:t>
            </a:r>
            <a:r>
              <a:rPr lang="en-US" altLang="zh-CN" sz="1400" strike="sngStrike" dirty="0"/>
              <a:t>NWDAF or </a:t>
            </a:r>
            <a:r>
              <a:rPr lang="en-US" altLang="zh-CN" sz="1400" dirty="0"/>
              <a:t>AF) </a:t>
            </a:r>
            <a:endParaRPr lang="zh-CN" altLang="en-US" sz="14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D63F7E2-7C4F-469C-B32C-D399B7631450}"/>
              </a:ext>
            </a:extLst>
          </p:cNvPr>
          <p:cNvSpPr txBox="1"/>
          <p:nvPr/>
        </p:nvSpPr>
        <p:spPr>
          <a:xfrm>
            <a:off x="580307" y="5287043"/>
            <a:ext cx="6255933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00FF"/>
                </a:solidFill>
              </a:rPr>
              <a:t>Impacts analysis: </a:t>
            </a:r>
          </a:p>
          <a:p>
            <a:pPr marL="285750" indent="-285750">
              <a:buFontTx/>
              <a:buChar char="-"/>
            </a:pPr>
            <a:r>
              <a:rPr lang="en-US" altLang="zh-CN" sz="1600" dirty="0">
                <a:solidFill>
                  <a:srgbClr val="0000FF"/>
                </a:solidFill>
              </a:rPr>
              <a:t>Some </a:t>
            </a:r>
            <a:r>
              <a:rPr lang="en-US" altLang="zh-CN" sz="1600" dirty="0">
                <a:solidFill>
                  <a:srgbClr val="FF0000"/>
                </a:solidFill>
              </a:rPr>
              <a:t>specific </a:t>
            </a:r>
            <a:r>
              <a:rPr lang="en-US" altLang="zh-CN" sz="1600" dirty="0" err="1">
                <a:solidFill>
                  <a:srgbClr val="FF0000"/>
                </a:solidFill>
              </a:rPr>
              <a:t>AnLFs</a:t>
            </a:r>
            <a:r>
              <a:rPr lang="en-US" altLang="zh-CN" sz="1600" dirty="0">
                <a:solidFill>
                  <a:srgbClr val="FF0000"/>
                </a:solidFill>
              </a:rPr>
              <a:t> (red one in the picture) </a:t>
            </a:r>
            <a:r>
              <a:rPr lang="en-US" altLang="zh-CN" sz="1600" dirty="0">
                <a:solidFill>
                  <a:srgbClr val="0000FF"/>
                </a:solidFill>
              </a:rPr>
              <a:t>are enhanced/preconfigured as an interworking node between 5GC consumer and AF as VFL server, it provides analytics on behalf of VFL server(AF) based on VFL inference result from AF</a:t>
            </a:r>
            <a:endParaRPr lang="zh-CN" altLang="en-US" sz="1600" dirty="0">
              <a:solidFill>
                <a:srgbClr val="0000FF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F684486-14D2-4A94-8B44-692EC37CAE0C}"/>
              </a:ext>
            </a:extLst>
          </p:cNvPr>
          <p:cNvSpPr/>
          <p:nvPr/>
        </p:nvSpPr>
        <p:spPr>
          <a:xfrm>
            <a:off x="7448982" y="1554162"/>
            <a:ext cx="410827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 err="1">
                <a:solidFill>
                  <a:srgbClr val="FF0000"/>
                </a:solidFill>
              </a:rPr>
              <a:t>SoH</a:t>
            </a:r>
            <a:r>
              <a:rPr lang="en-US" altLang="zh-CN" dirty="0">
                <a:solidFill>
                  <a:srgbClr val="FF0000"/>
                </a:solidFill>
              </a:rPr>
              <a:t> : 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Question6: support of case 6</a:t>
            </a:r>
            <a:r>
              <a:rPr lang="zh-CN" altLang="en-US" dirty="0">
                <a:solidFill>
                  <a:srgbClr val="FF0000"/>
                </a:solidFill>
              </a:rPr>
              <a:t>？</a:t>
            </a:r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Yes: 5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No:  2</a:t>
            </a:r>
          </a:p>
          <a:p>
            <a:pPr lvl="1"/>
            <a:endParaRPr lang="en-US" altLang="zh-CN" dirty="0">
              <a:solidFill>
                <a:srgbClr val="FF0000"/>
              </a:solidFill>
            </a:endParaRPr>
          </a:p>
          <a:p>
            <a:pPr lvl="1"/>
            <a:endParaRPr lang="en-US" altLang="zh-CN" dirty="0">
              <a:solidFill>
                <a:srgbClr val="FF0000"/>
              </a:solidFill>
            </a:endParaRPr>
          </a:p>
          <a:p>
            <a:pPr lvl="1"/>
            <a:endParaRPr lang="en-US" altLang="zh-C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587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AA363A53-4282-4D2B-AB24-7A201081E02A}"/>
              </a:ext>
            </a:extLst>
          </p:cNvPr>
          <p:cNvSpPr txBox="1"/>
          <p:nvPr/>
        </p:nvSpPr>
        <p:spPr>
          <a:xfrm>
            <a:off x="105335" y="216740"/>
            <a:ext cx="9663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Case 0:  VFL training triggered by configuration or internal logic</a:t>
            </a:r>
          </a:p>
          <a:p>
            <a:r>
              <a:rPr lang="en-US" altLang="zh-CN" dirty="0">
                <a:highlight>
                  <a:srgbClr val="FFFF00"/>
                </a:highlight>
              </a:rPr>
              <a:t>Trigger = internal VFL server</a:t>
            </a:r>
            <a:endParaRPr lang="zh-CN" altLang="en-US" dirty="0">
              <a:highlight>
                <a:srgbClr val="FFFF00"/>
              </a:highlight>
            </a:endParaRPr>
          </a:p>
        </p:txBody>
      </p:sp>
      <p:graphicFrame>
        <p:nvGraphicFramePr>
          <p:cNvPr id="14" name="Object 3">
            <a:extLst>
              <a:ext uri="{FF2B5EF4-FFF2-40B4-BE49-F238E27FC236}">
                <a16:creationId xmlns:a16="http://schemas.microsoft.com/office/drawing/2014/main" id="{C7F35AC8-D489-4396-8D33-DE4F07815B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2545046"/>
              </p:ext>
            </p:extLst>
          </p:nvPr>
        </p:nvGraphicFramePr>
        <p:xfrm>
          <a:off x="480867" y="1945434"/>
          <a:ext cx="6769785" cy="3471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Visio" r:id="rId3" imgW="4184394" imgH="3537065" progId="Visio.Drawing.15">
                  <p:embed/>
                </p:oleObj>
              </mc:Choice>
              <mc:Fallback>
                <p:oleObj name="Visio" r:id="rId3" imgW="4184394" imgH="3537065" progId="Visio.Drawing.15">
                  <p:embed/>
                  <p:pic>
                    <p:nvPicPr>
                      <p:cNvPr id="14" name="Object 3">
                        <a:extLst>
                          <a:ext uri="{FF2B5EF4-FFF2-40B4-BE49-F238E27FC236}">
                            <a16:creationId xmlns:a16="http://schemas.microsoft.com/office/drawing/2014/main" id="{C7F35AC8-D489-4396-8D33-DE4F07815B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0867" y="1945434"/>
                        <a:ext cx="6769785" cy="34719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45D0E66-854E-68A7-042D-4CBDD62FE04B}"/>
              </a:ext>
            </a:extLst>
          </p:cNvPr>
          <p:cNvSpPr txBox="1"/>
          <p:nvPr/>
        </p:nvSpPr>
        <p:spPr>
          <a:xfrm>
            <a:off x="7032396" y="2188607"/>
            <a:ext cx="446468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FF0000"/>
                </a:solidFill>
              </a:rPr>
              <a:t>Already covered in specification as an existing Note</a:t>
            </a:r>
            <a:r>
              <a:rPr lang="zh-CN" altLang="en-US" dirty="0">
                <a:solidFill>
                  <a:srgbClr val="FF0000"/>
                </a:solidFill>
              </a:rPr>
              <a:t>；</a:t>
            </a:r>
            <a:endParaRPr lang="en-US" altLang="zh-CN" dirty="0">
              <a:solidFill>
                <a:srgbClr val="FF0000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  <a:t>No need to discuss or </a:t>
            </a:r>
            <a:r>
              <a:rPr lang="en-US" altLang="zh-CN" dirty="0" err="1">
                <a:solidFill>
                  <a:srgbClr val="FF0000"/>
                </a:solidFill>
                <a:highlight>
                  <a:srgbClr val="FFFF00"/>
                </a:highlight>
              </a:rPr>
              <a:t>SoH</a:t>
            </a:r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  <a:t>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FF"/>
                </a:solidFill>
              </a:rPr>
              <a:t>Next step: none</a:t>
            </a:r>
          </a:p>
        </p:txBody>
      </p:sp>
    </p:spTree>
    <p:extLst>
      <p:ext uri="{BB962C8B-B14F-4D97-AF65-F5344CB8AC3E}">
        <p14:creationId xmlns:p14="http://schemas.microsoft.com/office/powerpoint/2010/main" val="1159019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698F6C-C684-BF8D-500F-271E9CFB14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192F258-4AC0-0B69-F972-FDF3546C9642}"/>
              </a:ext>
            </a:extLst>
          </p:cNvPr>
          <p:cNvSpPr txBox="1"/>
          <p:nvPr/>
        </p:nvSpPr>
        <p:spPr>
          <a:xfrm>
            <a:off x="0" y="144196"/>
            <a:ext cx="11978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Case 1:  VFL training </a:t>
            </a:r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  <a:t>at AF VFL server </a:t>
            </a:r>
            <a:r>
              <a:rPr lang="en-US" altLang="zh-CN" dirty="0">
                <a:solidFill>
                  <a:srgbClr val="FF0000"/>
                </a:solidFill>
                <a:highlight>
                  <a:srgbClr val="00FFFF"/>
                </a:highlight>
              </a:rPr>
              <a:t>by supervising </a:t>
            </a:r>
            <a:r>
              <a:rPr lang="en-US" altLang="zh-CN" dirty="0" err="1">
                <a:solidFill>
                  <a:srgbClr val="FF0000"/>
                </a:solidFill>
                <a:highlight>
                  <a:srgbClr val="00FFFF"/>
                </a:highlight>
              </a:rPr>
              <a:t>AnLF</a:t>
            </a:r>
            <a:endParaRPr lang="zh-CN" altLang="en-US" strike="sngStrike" dirty="0">
              <a:highlight>
                <a:srgbClr val="00FFFF"/>
              </a:highlight>
            </a:endParaRP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0AB1AC40-F1E5-85F4-80E3-AD9D097E6D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5060874"/>
              </p:ext>
            </p:extLst>
          </p:nvPr>
        </p:nvGraphicFramePr>
        <p:xfrm>
          <a:off x="627063" y="1295400"/>
          <a:ext cx="5359400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Visio" r:id="rId3" imgW="6185047" imgH="4768596" progId="Visio.Drawing.15">
                  <p:embed/>
                </p:oleObj>
              </mc:Choice>
              <mc:Fallback>
                <p:oleObj name="Visio" r:id="rId3" imgW="6185047" imgH="4768596" progId="Visio.Drawing.15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0AB1AC40-F1E5-85F4-80E3-AD9D097E6DF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063" y="1295400"/>
                        <a:ext cx="5359400" cy="5249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44024656-C68F-443B-A112-40498B2C1548}"/>
              </a:ext>
            </a:extLst>
          </p:cNvPr>
          <p:cNvSpPr txBox="1"/>
          <p:nvPr/>
        </p:nvSpPr>
        <p:spPr>
          <a:xfrm>
            <a:off x="6272601" y="4617157"/>
            <a:ext cx="545992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00FF"/>
                </a:solidFill>
              </a:rPr>
              <a:t>Impacts Analysis: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err="1">
                <a:solidFill>
                  <a:srgbClr val="0000FF"/>
                </a:solidFill>
              </a:rPr>
              <a:t>Superwising</a:t>
            </a:r>
            <a:r>
              <a:rPr lang="en-US" altLang="zh-CN" sz="1600" dirty="0">
                <a:solidFill>
                  <a:srgbClr val="0000FF"/>
                </a:solidFill>
              </a:rPr>
              <a:t> </a:t>
            </a:r>
            <a:r>
              <a:rPr lang="en-US" altLang="zh-CN" sz="1600" dirty="0" err="1">
                <a:solidFill>
                  <a:srgbClr val="0000FF"/>
                </a:solidFill>
              </a:rPr>
              <a:t>AnLF</a:t>
            </a:r>
            <a:r>
              <a:rPr lang="en-US" altLang="zh-CN" sz="1600" dirty="0">
                <a:solidFill>
                  <a:srgbClr val="0000FF"/>
                </a:solidFill>
              </a:rPr>
              <a:t> </a:t>
            </a:r>
            <a:r>
              <a:rPr lang="en-US" sz="1600" dirty="0">
                <a:solidFill>
                  <a:srgbClr val="0000FF"/>
                </a:solidFill>
              </a:rPr>
              <a:t>(that also forwards inference requests)</a:t>
            </a:r>
            <a:r>
              <a:rPr lang="en-US" altLang="zh-CN" sz="1600" dirty="0">
                <a:solidFill>
                  <a:srgbClr val="0000FF"/>
                </a:solidFill>
              </a:rPr>
              <a:t> is enhanced to supervise VFL training and can determine to start VFL training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00FF"/>
                </a:solidFill>
              </a:rPr>
              <a:t>New service for request VFL training as step 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600" dirty="0">
              <a:solidFill>
                <a:srgbClr val="0000FF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25B58A2-A468-48CC-8543-A46590E078F9}"/>
              </a:ext>
            </a:extLst>
          </p:cNvPr>
          <p:cNvSpPr/>
          <p:nvPr/>
        </p:nvSpPr>
        <p:spPr>
          <a:xfrm>
            <a:off x="6626530" y="1349264"/>
            <a:ext cx="49393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 err="1">
                <a:solidFill>
                  <a:srgbClr val="FF0000"/>
                </a:solidFill>
              </a:rPr>
              <a:t>SoH</a:t>
            </a:r>
            <a:r>
              <a:rPr lang="en-US" altLang="zh-CN" dirty="0">
                <a:solidFill>
                  <a:srgbClr val="FF0000"/>
                </a:solidFill>
              </a:rPr>
              <a:t> : 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Question1: support of case 1? 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Yes:1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No:</a:t>
            </a:r>
          </a:p>
          <a:p>
            <a:pPr lvl="1"/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dirty="0">
                <a:solidFill>
                  <a:srgbClr val="FF0000"/>
                </a:solidFill>
                <a:highlight>
                  <a:srgbClr val="00FF00"/>
                </a:highlight>
              </a:rPr>
              <a:t>Case 1 is out </a:t>
            </a:r>
          </a:p>
        </p:txBody>
      </p:sp>
    </p:spTree>
    <p:extLst>
      <p:ext uri="{BB962C8B-B14F-4D97-AF65-F5344CB8AC3E}">
        <p14:creationId xmlns:p14="http://schemas.microsoft.com/office/powerpoint/2010/main" val="2080144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C59D0-2F90-6A6E-D1F8-E1047C627F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49436EC-E334-4061-B70A-9FE7519CF7AD}"/>
              </a:ext>
            </a:extLst>
          </p:cNvPr>
          <p:cNvSpPr txBox="1"/>
          <p:nvPr/>
        </p:nvSpPr>
        <p:spPr>
          <a:xfrm>
            <a:off x="149962" y="100170"/>
            <a:ext cx="9663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Case 2:  VFL training at </a:t>
            </a:r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  <a:t>AF VFL server </a:t>
            </a:r>
            <a:r>
              <a:rPr lang="en-US" altLang="zh-CN" dirty="0">
                <a:solidFill>
                  <a:srgbClr val="FF0000"/>
                </a:solidFill>
                <a:highlight>
                  <a:srgbClr val="00FFFF"/>
                </a:highlight>
              </a:rPr>
              <a:t>by MTLF </a:t>
            </a:r>
            <a:endParaRPr lang="zh-CN" altLang="en-US" dirty="0">
              <a:highlight>
                <a:srgbClr val="00FFFF"/>
              </a:highlight>
            </a:endParaRPr>
          </a:p>
        </p:txBody>
      </p:sp>
      <p:graphicFrame>
        <p:nvGraphicFramePr>
          <p:cNvPr id="7" name="Object 3">
            <a:extLst>
              <a:ext uri="{FF2B5EF4-FFF2-40B4-BE49-F238E27FC236}">
                <a16:creationId xmlns:a16="http://schemas.microsoft.com/office/drawing/2014/main" id="{4411E5E3-8D91-D739-1179-98EE99A6A8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3655265"/>
              </p:ext>
            </p:extLst>
          </p:nvPr>
        </p:nvGraphicFramePr>
        <p:xfrm>
          <a:off x="6250355" y="1685155"/>
          <a:ext cx="5664200" cy="288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Visio" r:id="rId3" imgW="8674083" imgH="3936865" progId="Visio.Drawing.15">
                  <p:embed/>
                </p:oleObj>
              </mc:Choice>
              <mc:Fallback>
                <p:oleObj name="Visio" r:id="rId3" imgW="8674083" imgH="3936865" progId="Visio.Drawing.15">
                  <p:embed/>
                  <p:pic>
                    <p:nvPicPr>
                      <p:cNvPr id="7" name="Object 3">
                        <a:extLst>
                          <a:ext uri="{FF2B5EF4-FFF2-40B4-BE49-F238E27FC236}">
                            <a16:creationId xmlns:a16="http://schemas.microsoft.com/office/drawing/2014/main" id="{4411E5E3-8D91-D739-1179-98EE99A6A8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50355" y="1685155"/>
                        <a:ext cx="5664200" cy="288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F86C8BAE-A7F0-FB59-0046-DC3A0F4E5DCC}"/>
              </a:ext>
            </a:extLst>
          </p:cNvPr>
          <p:cNvSpPr txBox="1"/>
          <p:nvPr/>
        </p:nvSpPr>
        <p:spPr>
          <a:xfrm>
            <a:off x="7108589" y="1107385"/>
            <a:ext cx="4902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B) </a:t>
            </a:r>
            <a:r>
              <a:rPr lang="en-US" altLang="zh-CN" sz="1400" dirty="0">
                <a:solidFill>
                  <a:srgbClr val="FF0000"/>
                </a:solidFill>
              </a:rPr>
              <a:t>MTLF rejects  with error code no model due to VFL at AF</a:t>
            </a:r>
            <a:endParaRPr lang="en-US" altLang="zh-CN" sz="14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FBBA7A-F85B-C03B-8266-9180C5398DDB}"/>
              </a:ext>
            </a:extLst>
          </p:cNvPr>
          <p:cNvSpPr txBox="1"/>
          <p:nvPr/>
        </p:nvSpPr>
        <p:spPr>
          <a:xfrm>
            <a:off x="7108589" y="5127947"/>
            <a:ext cx="52641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0000FF"/>
                </a:solidFill>
              </a:rPr>
              <a:t>Impacts Analysis:</a:t>
            </a:r>
          </a:p>
          <a:p>
            <a:pPr marL="285750" indent="-285750">
              <a:buFontTx/>
              <a:buChar char="-"/>
            </a:pPr>
            <a:r>
              <a:rPr lang="en-US" altLang="zh-CN" sz="1400" dirty="0">
                <a:solidFill>
                  <a:srgbClr val="0000FF"/>
                </a:solidFill>
              </a:rPr>
              <a:t>If some MTLF supports the </a:t>
            </a:r>
            <a:r>
              <a:rPr lang="en-US" altLang="zh-CN" sz="1400" dirty="0" err="1">
                <a:solidFill>
                  <a:srgbClr val="0000FF"/>
                </a:solidFill>
              </a:rPr>
              <a:t>Nnwdaf_ML</a:t>
            </a:r>
            <a:r>
              <a:rPr lang="en-US" altLang="zh-CN" sz="1400" dirty="0">
                <a:solidFill>
                  <a:srgbClr val="0000FF"/>
                </a:solidFill>
              </a:rPr>
              <a:t> model </a:t>
            </a:r>
            <a:r>
              <a:rPr lang="en-US" altLang="zh-CN" sz="1400" dirty="0" err="1">
                <a:solidFill>
                  <a:srgbClr val="0000FF"/>
                </a:solidFill>
              </a:rPr>
              <a:t>provision_Subscribe</a:t>
            </a:r>
            <a:r>
              <a:rPr lang="en-US" altLang="zh-CN" sz="1400" dirty="0">
                <a:solidFill>
                  <a:srgbClr val="0000FF"/>
                </a:solidFill>
              </a:rPr>
              <a:t> service, it provides a new error code.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C84AF4A-7C76-4FA7-BBDD-9364CD5B067D}"/>
              </a:ext>
            </a:extLst>
          </p:cNvPr>
          <p:cNvSpPr txBox="1"/>
          <p:nvPr/>
        </p:nvSpPr>
        <p:spPr>
          <a:xfrm>
            <a:off x="736085" y="1051896"/>
            <a:ext cx="53599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A)</a:t>
            </a:r>
            <a:r>
              <a:rPr lang="en-US" altLang="zh-CN" sz="1400" dirty="0">
                <a:solidFill>
                  <a:srgbClr val="FF0000"/>
                </a:solidFill>
              </a:rPr>
              <a:t> MTLF asks AF VFL server to start VFL training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0AD2C79-C7BE-4D8E-8566-C9413A71D716}"/>
              </a:ext>
            </a:extLst>
          </p:cNvPr>
          <p:cNvSpPr txBox="1"/>
          <p:nvPr/>
        </p:nvSpPr>
        <p:spPr>
          <a:xfrm>
            <a:off x="667976" y="5304338"/>
            <a:ext cx="5664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00FF"/>
                </a:solidFill>
              </a:rPr>
              <a:t>Impacts Analysis: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00FF"/>
                </a:solidFill>
              </a:rPr>
              <a:t>MTLF needs to determine VFL training and discover AF as VFL server;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00FF"/>
                </a:solidFill>
              </a:rPr>
              <a:t>New service for request VFL training as step 3</a:t>
            </a:r>
          </a:p>
        </p:txBody>
      </p:sp>
      <p:graphicFrame>
        <p:nvGraphicFramePr>
          <p:cNvPr id="13" name="Object 3">
            <a:extLst>
              <a:ext uri="{FF2B5EF4-FFF2-40B4-BE49-F238E27FC236}">
                <a16:creationId xmlns:a16="http://schemas.microsoft.com/office/drawing/2014/main" id="{BA4490D8-5F72-48BB-887F-C09E1B18E4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577347"/>
              </p:ext>
            </p:extLst>
          </p:nvPr>
        </p:nvGraphicFramePr>
        <p:xfrm>
          <a:off x="353652" y="1489211"/>
          <a:ext cx="6113136" cy="39422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1" name="Visio" r:id="rId5" imgW="7703926" imgH="4960667" progId="Visio.Drawing.15">
                  <p:embed/>
                </p:oleObj>
              </mc:Choice>
              <mc:Fallback>
                <p:oleObj name="Visio" r:id="rId5" imgW="7703926" imgH="4960667" progId="Visio.Drawing.15">
                  <p:embed/>
                  <p:pic>
                    <p:nvPicPr>
                      <p:cNvPr id="9" name="Object 3">
                        <a:extLst>
                          <a:ext uri="{FF2B5EF4-FFF2-40B4-BE49-F238E27FC236}">
                            <a16:creationId xmlns:a16="http://schemas.microsoft.com/office/drawing/2014/main" id="{66C5A12F-837D-489C-896F-2CF77889FB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3652" y="1489211"/>
                        <a:ext cx="6113136" cy="39422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3052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C6526C-CD5B-9A47-E105-8B6A0135A0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AF89CD9-170A-403F-8217-1A23646F8A79}"/>
              </a:ext>
            </a:extLst>
          </p:cNvPr>
          <p:cNvSpPr/>
          <p:nvPr/>
        </p:nvSpPr>
        <p:spPr>
          <a:xfrm>
            <a:off x="731455" y="1691943"/>
            <a:ext cx="536454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 err="1">
                <a:solidFill>
                  <a:srgbClr val="FF0000"/>
                </a:solidFill>
              </a:rPr>
              <a:t>SoH</a:t>
            </a:r>
            <a:r>
              <a:rPr lang="en-US" altLang="zh-CN" dirty="0">
                <a:solidFill>
                  <a:srgbClr val="FF0000"/>
                </a:solidFill>
              </a:rPr>
              <a:t> : 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Question1: support of 2A?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</a:rPr>
              <a:t>Y : 8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</a:rPr>
              <a:t>N: 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Nokia 2B only or nothing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Huawei: leave it to stage 3 for the details 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E/// not leave it to stage3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8F20A55-10C5-495B-B3B7-F1DE648671FF}"/>
              </a:ext>
            </a:extLst>
          </p:cNvPr>
          <p:cNvSpPr/>
          <p:nvPr/>
        </p:nvSpPr>
        <p:spPr>
          <a:xfrm>
            <a:off x="6285414" y="1806636"/>
            <a:ext cx="44250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 err="1">
                <a:solidFill>
                  <a:srgbClr val="FF0000"/>
                </a:solidFill>
              </a:rPr>
              <a:t>SoH</a:t>
            </a:r>
            <a:r>
              <a:rPr lang="en-US" altLang="zh-CN" dirty="0">
                <a:solidFill>
                  <a:srgbClr val="FF0000"/>
                </a:solidFill>
              </a:rPr>
              <a:t> : 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Question1: support of 2B?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</a:rPr>
              <a:t>Y:   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</a:rPr>
              <a:t>N</a:t>
            </a:r>
            <a:r>
              <a:rPr lang="zh-CN" altLang="en-US" dirty="0">
                <a:solidFill>
                  <a:srgbClr val="FF0000"/>
                </a:solidFill>
              </a:rPr>
              <a:t>：</a:t>
            </a:r>
            <a:r>
              <a:rPr lang="en-US" altLang="zh-CN" dirty="0">
                <a:solidFill>
                  <a:srgbClr val="FF0000"/>
                </a:solidFill>
              </a:rPr>
              <a:t>2 </a:t>
            </a:r>
          </a:p>
        </p:txBody>
      </p:sp>
    </p:spTree>
    <p:extLst>
      <p:ext uri="{BB962C8B-B14F-4D97-AF65-F5344CB8AC3E}">
        <p14:creationId xmlns:p14="http://schemas.microsoft.com/office/powerpoint/2010/main" val="4045432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C85AC15-450C-48BA-A6E0-BB39DAF0A761}"/>
              </a:ext>
            </a:extLst>
          </p:cNvPr>
          <p:cNvSpPr txBox="1"/>
          <p:nvPr/>
        </p:nvSpPr>
        <p:spPr>
          <a:xfrm>
            <a:off x="130912" y="100170"/>
            <a:ext cx="9663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Case 3:  VFL training at </a:t>
            </a:r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  <a:t>NWDAF VFL server</a:t>
            </a:r>
            <a:r>
              <a:rPr lang="en-US" altLang="zh-CN" dirty="0">
                <a:highlight>
                  <a:srgbClr val="FFFF00"/>
                </a:highlight>
              </a:rPr>
              <a:t> </a:t>
            </a:r>
            <a:r>
              <a:rPr lang="en-US" altLang="zh-CN" dirty="0"/>
              <a:t>triggered </a:t>
            </a:r>
            <a:r>
              <a:rPr lang="en-US" altLang="zh-CN" dirty="0">
                <a:highlight>
                  <a:srgbClr val="00FFFF"/>
                </a:highlight>
              </a:rPr>
              <a:t>by </a:t>
            </a:r>
            <a:r>
              <a:rPr lang="en-US" altLang="zh-CN" b="1" strike="sngStrike" dirty="0">
                <a:highlight>
                  <a:srgbClr val="00FFFF"/>
                </a:highlight>
              </a:rPr>
              <a:t>model retrieval reques</a:t>
            </a:r>
            <a:r>
              <a:rPr lang="en-US" altLang="zh-CN" strike="sngStrike" dirty="0">
                <a:highlight>
                  <a:srgbClr val="00FFFF"/>
                </a:highlight>
              </a:rPr>
              <a:t>t from</a:t>
            </a:r>
            <a:r>
              <a:rPr lang="en-US" altLang="zh-CN" dirty="0">
                <a:highlight>
                  <a:srgbClr val="00FFFF"/>
                </a:highlight>
              </a:rPr>
              <a:t> AnLF</a:t>
            </a:r>
            <a:endParaRPr lang="zh-CN" altLang="en-US" dirty="0">
              <a:highlight>
                <a:srgbClr val="00FFFF"/>
              </a:highlight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73BA035-62B7-4990-BE3F-042A5EB20FEC}"/>
              </a:ext>
            </a:extLst>
          </p:cNvPr>
          <p:cNvSpPr txBox="1"/>
          <p:nvPr/>
        </p:nvSpPr>
        <p:spPr>
          <a:xfrm>
            <a:off x="575550" y="1162515"/>
            <a:ext cx="106706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</a:rPr>
              <a:t>Then </a:t>
            </a:r>
            <a:r>
              <a:rPr lang="en-US" altLang="zh-CN" sz="1400" dirty="0" err="1">
                <a:solidFill>
                  <a:srgbClr val="FF0000"/>
                </a:solidFill>
              </a:rPr>
              <a:t>AnLF</a:t>
            </a:r>
            <a:r>
              <a:rPr lang="en-US" altLang="zh-CN" sz="1400" dirty="0">
                <a:solidFill>
                  <a:srgbClr val="FF0000"/>
                </a:solidFill>
              </a:rPr>
              <a:t> as VFL inference server asks MTLF as VFL training server to retrieve ML model</a:t>
            </a:r>
            <a:endParaRPr lang="en-US" altLang="zh-CN" sz="1400" strike="sngStrike" dirty="0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0A7412E2-220D-1CCE-097F-295256DB18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103759"/>
              </p:ext>
            </p:extLst>
          </p:nvPr>
        </p:nvGraphicFramePr>
        <p:xfrm>
          <a:off x="717286" y="1874947"/>
          <a:ext cx="5476307" cy="2876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Visio" r:id="rId3" imgW="5403594" imgH="2546188" progId="Visio.Drawing.15">
                  <p:embed/>
                </p:oleObj>
              </mc:Choice>
              <mc:Fallback>
                <p:oleObj name="Visio" r:id="rId3" imgW="5403594" imgH="2546188" progId="Visio.Drawing.15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0A7412E2-220D-1CCE-097F-295256DB18D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286" y="1874947"/>
                        <a:ext cx="5476307" cy="28768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55225AF4-3AAF-4B73-BAD4-699E8755CEFD}"/>
              </a:ext>
            </a:extLst>
          </p:cNvPr>
          <p:cNvSpPr txBox="1"/>
          <p:nvPr/>
        </p:nvSpPr>
        <p:spPr>
          <a:xfrm>
            <a:off x="1004642" y="4933032"/>
            <a:ext cx="5636881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0000FF"/>
                </a:solidFill>
              </a:rPr>
              <a:t>Impacts Analysis:</a:t>
            </a:r>
          </a:p>
          <a:p>
            <a:r>
              <a:rPr lang="en-US" altLang="zh-CN" sz="1400" dirty="0">
                <a:solidFill>
                  <a:srgbClr val="0000FF"/>
                </a:solidFill>
              </a:rPr>
              <a:t>- NWDAF as VFL server  is split  into two parts:  AnLF as VFL inference server &amp;  MTLF as VFL training server.</a:t>
            </a:r>
          </a:p>
          <a:p>
            <a:r>
              <a:rPr lang="en-US" altLang="zh-CN" sz="1400" dirty="0">
                <a:solidFill>
                  <a:srgbClr val="0000FF"/>
                </a:solidFill>
              </a:rPr>
              <a:t>- </a:t>
            </a:r>
            <a:r>
              <a:rPr lang="en-US" altLang="zh-CN" sz="1400" dirty="0" err="1">
                <a:solidFill>
                  <a:srgbClr val="0000FF"/>
                </a:solidFill>
              </a:rPr>
              <a:t>Nnwdaf_ML</a:t>
            </a:r>
            <a:r>
              <a:rPr lang="en-US" altLang="zh-CN" sz="1400" dirty="0">
                <a:solidFill>
                  <a:srgbClr val="0000FF"/>
                </a:solidFill>
              </a:rPr>
              <a:t> model </a:t>
            </a:r>
            <a:r>
              <a:rPr lang="en-US" altLang="zh-CN" sz="1400" dirty="0" err="1">
                <a:solidFill>
                  <a:srgbClr val="0000FF"/>
                </a:solidFill>
              </a:rPr>
              <a:t>provision_Notify</a:t>
            </a:r>
            <a:r>
              <a:rPr lang="en-US" altLang="zh-CN" sz="1400" dirty="0">
                <a:solidFill>
                  <a:srgbClr val="0000FF"/>
                </a:solidFill>
              </a:rPr>
              <a:t> is enhanced to inform some info about VFL </a:t>
            </a:r>
          </a:p>
          <a:p>
            <a:r>
              <a:rPr lang="en-US" altLang="zh-CN" sz="1400" dirty="0">
                <a:solidFill>
                  <a:srgbClr val="0000FF"/>
                </a:solidFill>
              </a:rPr>
              <a:t> </a:t>
            </a:r>
            <a:endParaRPr lang="zh-CN" altLang="en-US" sz="1400" dirty="0">
              <a:solidFill>
                <a:srgbClr val="0000FF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A3028AB-58CB-413E-81A4-E8EED5C97843}"/>
              </a:ext>
            </a:extLst>
          </p:cNvPr>
          <p:cNvSpPr/>
          <p:nvPr/>
        </p:nvSpPr>
        <p:spPr>
          <a:xfrm>
            <a:off x="7070617" y="1977742"/>
            <a:ext cx="49393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 err="1">
                <a:solidFill>
                  <a:srgbClr val="FF0000"/>
                </a:solidFill>
              </a:rPr>
              <a:t>SoH</a:t>
            </a:r>
            <a:r>
              <a:rPr lang="en-US" altLang="zh-CN" dirty="0">
                <a:solidFill>
                  <a:srgbClr val="FF0000"/>
                </a:solidFill>
              </a:rPr>
              <a:t> : 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Question3: support of case 3? 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Yes: 2 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No: 5</a:t>
            </a:r>
          </a:p>
          <a:p>
            <a:pPr lvl="1"/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dirty="0">
                <a:solidFill>
                  <a:srgbClr val="FF0000"/>
                </a:solidFill>
                <a:highlight>
                  <a:srgbClr val="00FF00"/>
                </a:highlight>
              </a:rPr>
              <a:t>Take it out from R19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884111F-E1A0-423A-95E7-71A5A6916C5C}"/>
              </a:ext>
            </a:extLst>
          </p:cNvPr>
          <p:cNvSpPr/>
          <p:nvPr/>
        </p:nvSpPr>
        <p:spPr>
          <a:xfrm>
            <a:off x="350984" y="406190"/>
            <a:ext cx="4703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highlight>
                  <a:srgbClr val="00FF00"/>
                </a:highlight>
              </a:rPr>
              <a:t>(separated </a:t>
            </a:r>
            <a:r>
              <a:rPr lang="en-US" altLang="zh-CN" dirty="0" err="1">
                <a:highlight>
                  <a:srgbClr val="00FF00"/>
                </a:highlight>
              </a:rPr>
              <a:t>AnLF</a:t>
            </a:r>
            <a:r>
              <a:rPr lang="en-US" altLang="zh-CN" dirty="0">
                <a:highlight>
                  <a:srgbClr val="00FF00"/>
                </a:highlight>
              </a:rPr>
              <a:t> and MTLF in VFL server ): </a:t>
            </a:r>
            <a:endParaRPr lang="zh-CN" alt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754954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C85AC15-450C-48BA-A6E0-BB39DAF0A761}"/>
              </a:ext>
            </a:extLst>
          </p:cNvPr>
          <p:cNvSpPr txBox="1"/>
          <p:nvPr/>
        </p:nvSpPr>
        <p:spPr>
          <a:xfrm>
            <a:off x="149962" y="100170"/>
            <a:ext cx="10115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Case 4:  VFL training at </a:t>
            </a:r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  <a:t>NWDAF VFL server</a:t>
            </a:r>
            <a:r>
              <a:rPr lang="en-US" altLang="zh-CN" dirty="0">
                <a:highlight>
                  <a:srgbClr val="FFFF00"/>
                </a:highlight>
              </a:rPr>
              <a:t> </a:t>
            </a:r>
            <a:r>
              <a:rPr lang="en-US" altLang="zh-CN" dirty="0"/>
              <a:t>triggered </a:t>
            </a:r>
            <a:r>
              <a:rPr lang="en-US" altLang="zh-CN" dirty="0">
                <a:highlight>
                  <a:srgbClr val="00FFFF"/>
                </a:highlight>
              </a:rPr>
              <a:t>by </a:t>
            </a:r>
            <a:r>
              <a:rPr lang="en-US" altLang="zh-CN" b="1" strike="sngStrike" dirty="0">
                <a:highlight>
                  <a:srgbClr val="00FFFF"/>
                </a:highlight>
              </a:rPr>
              <a:t>model retrieval reques</a:t>
            </a:r>
            <a:r>
              <a:rPr lang="en-US" altLang="zh-CN" strike="sngStrike" dirty="0">
                <a:highlight>
                  <a:srgbClr val="00FFFF"/>
                </a:highlight>
              </a:rPr>
              <a:t>t from</a:t>
            </a:r>
            <a:r>
              <a:rPr lang="en-US" altLang="zh-CN" dirty="0">
                <a:highlight>
                  <a:srgbClr val="00FFFF"/>
                </a:highlight>
              </a:rPr>
              <a:t> </a:t>
            </a:r>
            <a:r>
              <a:rPr lang="en-US" altLang="zh-CN" dirty="0" err="1">
                <a:highlight>
                  <a:srgbClr val="00FFFF"/>
                </a:highlight>
              </a:rPr>
              <a:t>AnLF</a:t>
            </a:r>
            <a:endParaRPr lang="zh-CN" altLang="en-US" dirty="0">
              <a:highlight>
                <a:srgbClr val="00FFFF"/>
              </a:highlight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9BFF05A-0A34-4D88-940B-93765B913233}"/>
              </a:ext>
            </a:extLst>
          </p:cNvPr>
          <p:cNvSpPr txBox="1"/>
          <p:nvPr/>
        </p:nvSpPr>
        <p:spPr>
          <a:xfrm>
            <a:off x="512008" y="1089641"/>
            <a:ext cx="5803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A) :</a:t>
            </a:r>
            <a:r>
              <a:rPr lang="en-US" altLang="zh-CN" sz="1400" dirty="0" err="1"/>
              <a:t>AnLF</a:t>
            </a:r>
            <a:r>
              <a:rPr lang="en-US" altLang="zh-CN" sz="1400" dirty="0"/>
              <a:t> discovers a VFL server (NWDAF) and asks to be notified when the ML Model is available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827BA57-B23C-48A3-BB49-66C4D16384FA}"/>
              </a:ext>
            </a:extLst>
          </p:cNvPr>
          <p:cNvSpPr txBox="1"/>
          <p:nvPr/>
        </p:nvSpPr>
        <p:spPr>
          <a:xfrm>
            <a:off x="591564" y="5135623"/>
            <a:ext cx="60449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0000FF"/>
                </a:solidFill>
              </a:rPr>
              <a:t>Impacts Analysis:</a:t>
            </a:r>
          </a:p>
          <a:p>
            <a:pPr marL="285750" indent="-285750">
              <a:buFontTx/>
              <a:buChar char="-"/>
            </a:pPr>
            <a:r>
              <a:rPr lang="en-US" altLang="zh-CN" sz="1400" dirty="0">
                <a:solidFill>
                  <a:srgbClr val="0000FF"/>
                </a:solidFill>
              </a:rPr>
              <a:t>the NWDAF as VFL server support the </a:t>
            </a:r>
            <a:r>
              <a:rPr lang="en-US" altLang="zh-CN" sz="1400" dirty="0" err="1">
                <a:solidFill>
                  <a:srgbClr val="0000FF"/>
                </a:solidFill>
              </a:rPr>
              <a:t>Nnwdaf_ML</a:t>
            </a:r>
            <a:r>
              <a:rPr lang="en-US" altLang="zh-CN" sz="1400" dirty="0">
                <a:solidFill>
                  <a:srgbClr val="0000FF"/>
                </a:solidFill>
              </a:rPr>
              <a:t> model </a:t>
            </a:r>
            <a:r>
              <a:rPr lang="en-US" altLang="zh-CN" sz="1400" dirty="0" err="1">
                <a:solidFill>
                  <a:srgbClr val="0000FF"/>
                </a:solidFill>
              </a:rPr>
              <a:t>provision_Subscribe</a:t>
            </a:r>
            <a:r>
              <a:rPr lang="en-US" altLang="zh-CN" sz="1400" dirty="0">
                <a:solidFill>
                  <a:srgbClr val="0000FF"/>
                </a:solidFill>
              </a:rPr>
              <a:t> service, it provides a new indication that no model </a:t>
            </a:r>
          </a:p>
          <a:p>
            <a:pPr marL="285750" indent="-285750">
              <a:buFontTx/>
              <a:buChar char="-"/>
            </a:pPr>
            <a:r>
              <a:rPr lang="en-US" altLang="zh-CN" sz="1400" dirty="0" err="1">
                <a:solidFill>
                  <a:srgbClr val="0000FF"/>
                </a:solidFill>
              </a:rPr>
              <a:t>Nnwdaf_ML</a:t>
            </a:r>
            <a:r>
              <a:rPr lang="en-US" altLang="zh-CN" sz="1400" dirty="0">
                <a:solidFill>
                  <a:srgbClr val="0000FF"/>
                </a:solidFill>
              </a:rPr>
              <a:t> model </a:t>
            </a:r>
            <a:r>
              <a:rPr lang="en-US" altLang="zh-CN" sz="1400" dirty="0" err="1">
                <a:solidFill>
                  <a:srgbClr val="0000FF"/>
                </a:solidFill>
              </a:rPr>
              <a:t>provision_Notify</a:t>
            </a:r>
            <a:r>
              <a:rPr lang="en-US" altLang="zh-CN" sz="1400" dirty="0">
                <a:solidFill>
                  <a:srgbClr val="0000FF"/>
                </a:solidFill>
              </a:rPr>
              <a:t> is enhanced to inform </a:t>
            </a:r>
            <a:r>
              <a:rPr lang="en-US" altLang="zh-CN" sz="1400" dirty="0" err="1">
                <a:solidFill>
                  <a:srgbClr val="0000FF"/>
                </a:solidFill>
              </a:rPr>
              <a:t>AnLF</a:t>
            </a:r>
            <a:r>
              <a:rPr lang="en-US" altLang="zh-CN" sz="1400" dirty="0">
                <a:solidFill>
                  <a:srgbClr val="0000FF"/>
                </a:solidFill>
              </a:rPr>
              <a:t> that model is available</a:t>
            </a:r>
          </a:p>
        </p:txBody>
      </p:sp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32C3D03E-9F40-68B6-3397-38BB2FD79E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6206506"/>
              </p:ext>
            </p:extLst>
          </p:nvPr>
        </p:nvGraphicFramePr>
        <p:xfrm>
          <a:off x="285392" y="1404948"/>
          <a:ext cx="5310188" cy="3938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8" name="Visio" r:id="rId3" imgW="6800875" imgH="4959080" progId="Visio.Drawing.15">
                  <p:embed/>
                </p:oleObj>
              </mc:Choice>
              <mc:Fallback>
                <p:oleObj name="Visio" r:id="rId3" imgW="6800875" imgH="4959080" progId="Visio.Drawing.15">
                  <p:embed/>
                  <p:pic>
                    <p:nvPicPr>
                      <p:cNvPr id="5" name="Object 3">
                        <a:extLst>
                          <a:ext uri="{FF2B5EF4-FFF2-40B4-BE49-F238E27FC236}">
                            <a16:creationId xmlns:a16="http://schemas.microsoft.com/office/drawing/2014/main" id="{32C3D03E-9F40-68B6-3397-38BB2FD79E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5392" y="1404948"/>
                        <a:ext cx="5310188" cy="3938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>
            <a:extLst>
              <a:ext uri="{FF2B5EF4-FFF2-40B4-BE49-F238E27FC236}">
                <a16:creationId xmlns:a16="http://schemas.microsoft.com/office/drawing/2014/main" id="{0BD8D1D9-BE22-4208-A19C-A42FB4FAF6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4037119"/>
              </p:ext>
            </p:extLst>
          </p:nvPr>
        </p:nvGraphicFramePr>
        <p:xfrm>
          <a:off x="6489700" y="1722377"/>
          <a:ext cx="5160963" cy="36528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9" name="Visio" r:id="rId5" imgW="6870795" imgH="4971842" progId="Visio.Drawing.15">
                  <p:embed/>
                </p:oleObj>
              </mc:Choice>
              <mc:Fallback>
                <p:oleObj name="Visio" r:id="rId5" imgW="6870795" imgH="4971842" progId="Visio.Drawing.15">
                  <p:embed/>
                  <p:pic>
                    <p:nvPicPr>
                      <p:cNvPr id="7" name="Object 3">
                        <a:extLst>
                          <a:ext uri="{FF2B5EF4-FFF2-40B4-BE49-F238E27FC236}">
                            <a16:creationId xmlns:a16="http://schemas.microsoft.com/office/drawing/2014/main" id="{68550C42-3CBC-8665-E720-81D4FABA0B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89700" y="1722377"/>
                        <a:ext cx="5160963" cy="36528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34A66C6E-216C-4C16-B6AF-546F83F7BE21}"/>
              </a:ext>
            </a:extLst>
          </p:cNvPr>
          <p:cNvSpPr txBox="1"/>
          <p:nvPr/>
        </p:nvSpPr>
        <p:spPr>
          <a:xfrm>
            <a:off x="7018485" y="1065579"/>
            <a:ext cx="4902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B) :To retrieve  ML model</a:t>
            </a:r>
            <a:r>
              <a:rPr lang="en-US" altLang="zh-CN" sz="1400" dirty="0">
                <a:solidFill>
                  <a:srgbClr val="FF0000"/>
                </a:solidFill>
              </a:rPr>
              <a:t>, </a:t>
            </a:r>
            <a:r>
              <a:rPr lang="en-US" altLang="zh-CN" sz="1400" dirty="0" err="1"/>
              <a:t>AnLF</a:t>
            </a:r>
            <a:r>
              <a:rPr lang="en-US" altLang="zh-CN" sz="1400" dirty="0"/>
              <a:t> discovers a VFL server (NWDAF) and asks it to provide model directly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C0829D3-E2E5-48C7-B782-1E46F067FA6E}"/>
              </a:ext>
            </a:extLst>
          </p:cNvPr>
          <p:cNvSpPr txBox="1"/>
          <p:nvPr/>
        </p:nvSpPr>
        <p:spPr>
          <a:xfrm>
            <a:off x="6837722" y="5236931"/>
            <a:ext cx="52641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0000FF"/>
                </a:solidFill>
              </a:rPr>
              <a:t>Impacts Analysis:</a:t>
            </a:r>
          </a:p>
          <a:p>
            <a:pPr marL="285750" indent="-285750">
              <a:buFontTx/>
              <a:buChar char="-"/>
            </a:pPr>
            <a:r>
              <a:rPr lang="en-US" altLang="zh-CN" sz="1400" dirty="0">
                <a:solidFill>
                  <a:srgbClr val="0000FF"/>
                </a:solidFill>
              </a:rPr>
              <a:t>the NWDAF as VFL server support the </a:t>
            </a:r>
            <a:r>
              <a:rPr lang="en-US" altLang="zh-CN" sz="1400" dirty="0" err="1">
                <a:solidFill>
                  <a:srgbClr val="0000FF"/>
                </a:solidFill>
              </a:rPr>
              <a:t>Nnwdaf_ML</a:t>
            </a:r>
            <a:r>
              <a:rPr lang="en-US" altLang="zh-CN" sz="1400" dirty="0">
                <a:solidFill>
                  <a:srgbClr val="0000FF"/>
                </a:solidFill>
              </a:rPr>
              <a:t> model </a:t>
            </a:r>
            <a:r>
              <a:rPr lang="en-US" altLang="zh-CN" sz="1400" dirty="0" err="1">
                <a:solidFill>
                  <a:srgbClr val="0000FF"/>
                </a:solidFill>
              </a:rPr>
              <a:t>provision_Subscribe</a:t>
            </a:r>
            <a:r>
              <a:rPr lang="en-US" altLang="zh-CN" sz="1400" dirty="0">
                <a:solidFill>
                  <a:srgbClr val="0000FF"/>
                </a:solidFill>
              </a:rPr>
              <a:t> service, it provides a new error code.</a:t>
            </a:r>
          </a:p>
        </p:txBody>
      </p:sp>
    </p:spTree>
    <p:extLst>
      <p:ext uri="{BB962C8B-B14F-4D97-AF65-F5344CB8AC3E}">
        <p14:creationId xmlns:p14="http://schemas.microsoft.com/office/powerpoint/2010/main" val="3905184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C85AC15-450C-48BA-A6E0-BB39DAF0A761}"/>
              </a:ext>
            </a:extLst>
          </p:cNvPr>
          <p:cNvSpPr txBox="1"/>
          <p:nvPr/>
        </p:nvSpPr>
        <p:spPr>
          <a:xfrm>
            <a:off x="149962" y="100170"/>
            <a:ext cx="10115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Case 4:  VFL training at </a:t>
            </a:r>
            <a:r>
              <a:rPr lang="en-US" altLang="zh-CN" dirty="0">
                <a:solidFill>
                  <a:srgbClr val="FF0000"/>
                </a:solidFill>
                <a:highlight>
                  <a:srgbClr val="FFFF00"/>
                </a:highlight>
              </a:rPr>
              <a:t>NWDAF VFL server</a:t>
            </a:r>
            <a:r>
              <a:rPr lang="en-US" altLang="zh-CN" dirty="0">
                <a:highlight>
                  <a:srgbClr val="FFFF00"/>
                </a:highlight>
              </a:rPr>
              <a:t> </a:t>
            </a:r>
            <a:r>
              <a:rPr lang="en-US" altLang="zh-CN" dirty="0"/>
              <a:t>triggered </a:t>
            </a:r>
            <a:r>
              <a:rPr lang="en-US" altLang="zh-CN" dirty="0">
                <a:highlight>
                  <a:srgbClr val="00FFFF"/>
                </a:highlight>
              </a:rPr>
              <a:t>by </a:t>
            </a:r>
            <a:r>
              <a:rPr lang="en-US" altLang="zh-CN" b="1" strike="sngStrike" dirty="0">
                <a:highlight>
                  <a:srgbClr val="00FFFF"/>
                </a:highlight>
              </a:rPr>
              <a:t>model retrieval reques</a:t>
            </a:r>
            <a:r>
              <a:rPr lang="en-US" altLang="zh-CN" strike="sngStrike" dirty="0">
                <a:highlight>
                  <a:srgbClr val="00FFFF"/>
                </a:highlight>
              </a:rPr>
              <a:t>t from</a:t>
            </a:r>
            <a:r>
              <a:rPr lang="en-US" altLang="zh-CN" dirty="0">
                <a:highlight>
                  <a:srgbClr val="00FFFF"/>
                </a:highlight>
              </a:rPr>
              <a:t> </a:t>
            </a:r>
            <a:r>
              <a:rPr lang="en-US" altLang="zh-CN" dirty="0" err="1">
                <a:highlight>
                  <a:srgbClr val="00FFFF"/>
                </a:highlight>
              </a:rPr>
              <a:t>AnLF</a:t>
            </a:r>
            <a:endParaRPr lang="zh-CN" altLang="en-US" dirty="0">
              <a:highlight>
                <a:srgbClr val="00FFFF"/>
              </a:highlight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9BFF05A-0A34-4D88-940B-93765B913233}"/>
              </a:ext>
            </a:extLst>
          </p:cNvPr>
          <p:cNvSpPr txBox="1"/>
          <p:nvPr/>
        </p:nvSpPr>
        <p:spPr>
          <a:xfrm>
            <a:off x="512008" y="1089641"/>
            <a:ext cx="5803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A) :</a:t>
            </a:r>
            <a:r>
              <a:rPr lang="en-US" altLang="zh-CN" sz="1400" dirty="0" err="1"/>
              <a:t>AnLF</a:t>
            </a:r>
            <a:r>
              <a:rPr lang="en-US" altLang="zh-CN" sz="1400" dirty="0"/>
              <a:t> discovers a VFL server (NWDAF) and asks to be notified when the ML Model is available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827BA57-B23C-48A3-BB49-66C4D16384FA}"/>
              </a:ext>
            </a:extLst>
          </p:cNvPr>
          <p:cNvSpPr txBox="1"/>
          <p:nvPr/>
        </p:nvSpPr>
        <p:spPr>
          <a:xfrm>
            <a:off x="591564" y="5135623"/>
            <a:ext cx="60449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0000FF"/>
                </a:solidFill>
              </a:rPr>
              <a:t>Impacts Analysis:</a:t>
            </a:r>
          </a:p>
          <a:p>
            <a:pPr marL="285750" indent="-285750">
              <a:buFontTx/>
              <a:buChar char="-"/>
            </a:pPr>
            <a:r>
              <a:rPr lang="en-US" altLang="zh-CN" sz="1400" dirty="0">
                <a:solidFill>
                  <a:srgbClr val="0000FF"/>
                </a:solidFill>
              </a:rPr>
              <a:t>the NWDAF as VFL server support the </a:t>
            </a:r>
            <a:r>
              <a:rPr lang="en-US" altLang="zh-CN" sz="1400" dirty="0" err="1">
                <a:solidFill>
                  <a:srgbClr val="0000FF"/>
                </a:solidFill>
              </a:rPr>
              <a:t>Nnwdaf_ML</a:t>
            </a:r>
            <a:r>
              <a:rPr lang="en-US" altLang="zh-CN" sz="1400" dirty="0">
                <a:solidFill>
                  <a:srgbClr val="0000FF"/>
                </a:solidFill>
              </a:rPr>
              <a:t> model </a:t>
            </a:r>
            <a:r>
              <a:rPr lang="en-US" altLang="zh-CN" sz="1400" dirty="0" err="1">
                <a:solidFill>
                  <a:srgbClr val="0000FF"/>
                </a:solidFill>
              </a:rPr>
              <a:t>provision_Subscribe</a:t>
            </a:r>
            <a:r>
              <a:rPr lang="en-US" altLang="zh-CN" sz="1400" dirty="0">
                <a:solidFill>
                  <a:srgbClr val="0000FF"/>
                </a:solidFill>
              </a:rPr>
              <a:t> service, it provides a new indication that no model </a:t>
            </a:r>
          </a:p>
          <a:p>
            <a:pPr marL="285750" indent="-285750">
              <a:buFontTx/>
              <a:buChar char="-"/>
            </a:pPr>
            <a:r>
              <a:rPr lang="en-US" altLang="zh-CN" sz="1400" dirty="0" err="1">
                <a:solidFill>
                  <a:srgbClr val="0000FF"/>
                </a:solidFill>
              </a:rPr>
              <a:t>Nnwdaf_ML</a:t>
            </a:r>
            <a:r>
              <a:rPr lang="en-US" altLang="zh-CN" sz="1400" dirty="0">
                <a:solidFill>
                  <a:srgbClr val="0000FF"/>
                </a:solidFill>
              </a:rPr>
              <a:t> model </a:t>
            </a:r>
            <a:r>
              <a:rPr lang="en-US" altLang="zh-CN" sz="1400" dirty="0" err="1">
                <a:solidFill>
                  <a:srgbClr val="0000FF"/>
                </a:solidFill>
              </a:rPr>
              <a:t>provision_Notify</a:t>
            </a:r>
            <a:r>
              <a:rPr lang="en-US" altLang="zh-CN" sz="1400" dirty="0">
                <a:solidFill>
                  <a:srgbClr val="0000FF"/>
                </a:solidFill>
              </a:rPr>
              <a:t> is enhanced to inform </a:t>
            </a:r>
            <a:r>
              <a:rPr lang="en-US" altLang="zh-CN" sz="1400" dirty="0" err="1">
                <a:solidFill>
                  <a:srgbClr val="0000FF"/>
                </a:solidFill>
              </a:rPr>
              <a:t>AnLF</a:t>
            </a:r>
            <a:r>
              <a:rPr lang="en-US" altLang="zh-CN" sz="1400" dirty="0">
                <a:solidFill>
                  <a:srgbClr val="0000FF"/>
                </a:solidFill>
              </a:rPr>
              <a:t> that model is available</a:t>
            </a:r>
          </a:p>
        </p:txBody>
      </p:sp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32C3D03E-9F40-68B6-3397-38BB2FD79E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3196501"/>
              </p:ext>
            </p:extLst>
          </p:nvPr>
        </p:nvGraphicFramePr>
        <p:xfrm>
          <a:off x="285392" y="1404948"/>
          <a:ext cx="5310188" cy="3938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Visio" r:id="rId3" imgW="6800889" imgH="4959373" progId="Visio.Drawing.15">
                  <p:embed/>
                </p:oleObj>
              </mc:Choice>
              <mc:Fallback>
                <p:oleObj name="Visio" r:id="rId3" imgW="6800889" imgH="4959373" progId="Visio.Drawing.15">
                  <p:embed/>
                  <p:pic>
                    <p:nvPicPr>
                      <p:cNvPr id="5" name="Object 3">
                        <a:extLst>
                          <a:ext uri="{FF2B5EF4-FFF2-40B4-BE49-F238E27FC236}">
                            <a16:creationId xmlns:a16="http://schemas.microsoft.com/office/drawing/2014/main" id="{32C3D03E-9F40-68B6-3397-38BB2FD79E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5392" y="1404948"/>
                        <a:ext cx="5310188" cy="3938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>
            <a:extLst>
              <a:ext uri="{FF2B5EF4-FFF2-40B4-BE49-F238E27FC236}">
                <a16:creationId xmlns:a16="http://schemas.microsoft.com/office/drawing/2014/main" id="{0BD8D1D9-BE22-4208-A19C-A42FB4FAF6EC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489700" y="1722377"/>
          <a:ext cx="5160963" cy="36528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Visio" r:id="rId5" imgW="6870795" imgH="4971842" progId="Visio.Drawing.15">
                  <p:embed/>
                </p:oleObj>
              </mc:Choice>
              <mc:Fallback>
                <p:oleObj name="Visio" r:id="rId5" imgW="6870795" imgH="4971842" progId="Visio.Drawing.15">
                  <p:embed/>
                  <p:pic>
                    <p:nvPicPr>
                      <p:cNvPr id="7" name="Object 3">
                        <a:extLst>
                          <a:ext uri="{FF2B5EF4-FFF2-40B4-BE49-F238E27FC236}">
                            <a16:creationId xmlns:a16="http://schemas.microsoft.com/office/drawing/2014/main" id="{0BD8D1D9-BE22-4208-A19C-A42FB4FAF6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89700" y="1722377"/>
                        <a:ext cx="5160963" cy="36528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34A66C6E-216C-4C16-B6AF-546F83F7BE21}"/>
              </a:ext>
            </a:extLst>
          </p:cNvPr>
          <p:cNvSpPr txBox="1"/>
          <p:nvPr/>
        </p:nvSpPr>
        <p:spPr>
          <a:xfrm>
            <a:off x="7018485" y="1065579"/>
            <a:ext cx="4902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B) :To retrieve  ML model</a:t>
            </a:r>
            <a:r>
              <a:rPr lang="en-US" altLang="zh-CN" sz="1400" dirty="0">
                <a:solidFill>
                  <a:srgbClr val="FF0000"/>
                </a:solidFill>
              </a:rPr>
              <a:t>, </a:t>
            </a:r>
            <a:r>
              <a:rPr lang="en-US" altLang="zh-CN" sz="1400" dirty="0" err="1"/>
              <a:t>AnLF</a:t>
            </a:r>
            <a:r>
              <a:rPr lang="en-US" altLang="zh-CN" sz="1400" dirty="0"/>
              <a:t> discovers a VFL server (NWDAF) and asks it to provide model directly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C0829D3-E2E5-48C7-B782-1E46F067FA6E}"/>
              </a:ext>
            </a:extLst>
          </p:cNvPr>
          <p:cNvSpPr txBox="1"/>
          <p:nvPr/>
        </p:nvSpPr>
        <p:spPr>
          <a:xfrm>
            <a:off x="6837722" y="5236931"/>
            <a:ext cx="52641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0000FF"/>
                </a:solidFill>
              </a:rPr>
              <a:t>Impacts Analysis:</a:t>
            </a:r>
          </a:p>
          <a:p>
            <a:pPr marL="285750" indent="-285750">
              <a:buFontTx/>
              <a:buChar char="-"/>
            </a:pPr>
            <a:r>
              <a:rPr lang="en-US" altLang="zh-CN" sz="1400" dirty="0">
                <a:solidFill>
                  <a:srgbClr val="0000FF"/>
                </a:solidFill>
              </a:rPr>
              <a:t>the NWDAF as VFL server support the </a:t>
            </a:r>
            <a:r>
              <a:rPr lang="en-US" altLang="zh-CN" sz="1400" dirty="0" err="1">
                <a:solidFill>
                  <a:srgbClr val="0000FF"/>
                </a:solidFill>
              </a:rPr>
              <a:t>Nnwdaf_ML</a:t>
            </a:r>
            <a:r>
              <a:rPr lang="en-US" altLang="zh-CN" sz="1400" dirty="0">
                <a:solidFill>
                  <a:srgbClr val="0000FF"/>
                </a:solidFill>
              </a:rPr>
              <a:t> model </a:t>
            </a:r>
            <a:r>
              <a:rPr lang="en-US" altLang="zh-CN" sz="1400" dirty="0" err="1">
                <a:solidFill>
                  <a:srgbClr val="0000FF"/>
                </a:solidFill>
              </a:rPr>
              <a:t>provision_Subscribe</a:t>
            </a:r>
            <a:r>
              <a:rPr lang="en-US" altLang="zh-CN" sz="1400" dirty="0">
                <a:solidFill>
                  <a:srgbClr val="0000FF"/>
                </a:solidFill>
              </a:rPr>
              <a:t> service, it provides a new error code.</a:t>
            </a:r>
          </a:p>
        </p:txBody>
      </p:sp>
    </p:spTree>
    <p:extLst>
      <p:ext uri="{BB962C8B-B14F-4D97-AF65-F5344CB8AC3E}">
        <p14:creationId xmlns:p14="http://schemas.microsoft.com/office/powerpoint/2010/main" val="3314372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0483DBFD-BE78-41D9-B046-CC591C2065CA}"/>
              </a:ext>
            </a:extLst>
          </p:cNvPr>
          <p:cNvSpPr/>
          <p:nvPr/>
        </p:nvSpPr>
        <p:spPr>
          <a:xfrm>
            <a:off x="731455" y="1691943"/>
            <a:ext cx="44250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 err="1">
                <a:solidFill>
                  <a:srgbClr val="FF0000"/>
                </a:solidFill>
              </a:rPr>
              <a:t>SoH</a:t>
            </a:r>
            <a:r>
              <a:rPr lang="en-US" altLang="zh-CN" dirty="0">
                <a:solidFill>
                  <a:srgbClr val="FF0000"/>
                </a:solidFill>
              </a:rPr>
              <a:t> : 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Question1: support of 4A?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</a:rPr>
              <a:t>Y: 7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</a:rPr>
              <a:t>N: 1</a:t>
            </a:r>
          </a:p>
          <a:p>
            <a:pPr lvl="1"/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dirty="0">
                <a:solidFill>
                  <a:srgbClr val="FF0000"/>
                </a:solidFill>
                <a:highlight>
                  <a:srgbClr val="00FFFF"/>
                </a:highlight>
              </a:rPr>
              <a:t>Nokia Sustain objection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52E04E7-94E0-4B27-AE1D-EC2414F65184}"/>
              </a:ext>
            </a:extLst>
          </p:cNvPr>
          <p:cNvSpPr/>
          <p:nvPr/>
        </p:nvSpPr>
        <p:spPr>
          <a:xfrm>
            <a:off x="6690766" y="1691942"/>
            <a:ext cx="44250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 err="1">
                <a:solidFill>
                  <a:srgbClr val="FF0000"/>
                </a:solidFill>
              </a:rPr>
              <a:t>SoH</a:t>
            </a:r>
            <a:r>
              <a:rPr lang="en-US" altLang="zh-CN" dirty="0">
                <a:solidFill>
                  <a:srgbClr val="FF0000"/>
                </a:solidFill>
              </a:rPr>
              <a:t> : 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Question1: support of 4B?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</a:rPr>
              <a:t>Y: 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</a:rPr>
              <a:t>N: 1</a:t>
            </a:r>
          </a:p>
          <a:p>
            <a:pPr lvl="1"/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Nokia prefer to keep it open</a:t>
            </a:r>
          </a:p>
        </p:txBody>
      </p:sp>
    </p:spTree>
    <p:extLst>
      <p:ext uri="{BB962C8B-B14F-4D97-AF65-F5344CB8AC3E}">
        <p14:creationId xmlns:p14="http://schemas.microsoft.com/office/powerpoint/2010/main" val="3138903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purl.org/dc/elements/1.1/"/>
    <ds:schemaRef ds:uri="http://purl.org/dc/dcmitype/"/>
    <ds:schemaRef ds:uri="280d8efa-eff2-4910-88d2-79ca146720c4"/>
    <ds:schemaRef ds:uri="http://schemas.microsoft.com/office/2006/documentManagement/types"/>
    <ds:schemaRef ds:uri="http://purl.org/dc/terms/"/>
    <ds:schemaRef ds:uri="679a257e-872f-4c98-9e8a-0a9c104f72cd"/>
    <ds:schemaRef ds:uri="http://schemas.openxmlformats.org/package/2006/metadata/core-properti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29122</TotalTime>
  <Words>846</Words>
  <Application>Microsoft Office PowerPoint</Application>
  <PresentationFormat>宽屏</PresentationFormat>
  <Paragraphs>114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Visio</vt:lpstr>
      <vt:lpstr>Triggering VFL training – Way Forwards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clarissa.marquezan@huawei.com</dc:creator>
  <dc:description>© 3GPP 2018</dc:description>
  <cp:lastModifiedBy>vivo-R3</cp:lastModifiedBy>
  <cp:revision>1349</cp:revision>
  <dcterms:created xsi:type="dcterms:W3CDTF">2010-02-05T13:52:04Z</dcterms:created>
  <dcterms:modified xsi:type="dcterms:W3CDTF">2025-02-20T13:40:45Z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(2)XqwSj3V/SvfLvL66I7i+n38nwZfeAN9/RMl+9EKjUjshOxoHC/mTv4/zvJj2LiRzYU5Y7m9J
/vqgbRWZwhcmV1GCX/Kuj9R67HLBi9Aw0GoeOlcYIQ3QxITFehJ5m2xDibPQfqsh7oV7t0+s
GSWnMrtMRfU9XMuRS2AYa+SKfXppCdzi0OIWO8LfNTvFKR4GhDv+7RarJbqAP92mF27j3CNK
ugPOR1f37Z1NQdpuzg</vt:lpwstr>
  </property>
  <property fmtid="{D5CDD505-2E9C-101B-9397-08002B2CF9AE}" pid="4" name="_2015_ms_pID_7253431">
    <vt:lpwstr>DkagcrptKqy8gK5SzovEiqZDxiTDBPF68DwdKoyDMvQM4Gcj2i4I73
xhBSylG0WstTQtu7cI0OemYBZ9jjeMH5+l8rkNR1l1GuN7NumtHb7y2lEWppLmjjY2WnwfDM
6KsRFGgfumbYTtD0APGcO4tgf+IfWCCFv3a9kvoS+P2yoyIaJDJZp3+p2dVDJJ8K+SBF93Wt
OePsQsu16flbahzu</vt:lpwstr>
  </property>
</Properties>
</file>