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92" r:id="rId5"/>
    <p:sldId id="439" r:id="rId6"/>
    <p:sldId id="444" r:id="rId7"/>
    <p:sldId id="443" r:id="rId8"/>
    <p:sldId id="445" r:id="rId9"/>
    <p:sldId id="432"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9EDE6BF-D103-E5C0-D9B5-57E5D5928FEF}" name="1246r3" initials="EU" userId="1246r3"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7" autoAdjust="0"/>
    <p:restoredTop sz="93732" autoAdjust="0"/>
  </p:normalViewPr>
  <p:slideViewPr>
    <p:cSldViewPr snapToGrid="0">
      <p:cViewPr varScale="1">
        <p:scale>
          <a:sx n="102" d="100"/>
          <a:sy n="102" d="100"/>
        </p:scale>
        <p:origin x="2118" y="31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8/10/relationships/authors" Targe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dirty="0"/>
          </a:p>
        </p:txBody>
      </p:sp>
    </p:spTree>
    <p:extLst>
      <p:ext uri="{BB962C8B-B14F-4D97-AF65-F5344CB8AC3E}">
        <p14:creationId xmlns:p14="http://schemas.microsoft.com/office/powerpoint/2010/main" val="3518024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6931" y="1384300"/>
            <a:ext cx="12251266" cy="1724659"/>
          </a:xfrm>
        </p:spPr>
        <p:txBody>
          <a:bodyPr/>
          <a:lstStyle/>
          <a:p>
            <a:pPr algn="ctr" eaLnBrk="1" hangingPunct="1">
              <a:lnSpc>
                <a:spcPct val="100000"/>
              </a:lnSpc>
            </a:pPr>
            <a:r>
              <a:rPr lang="en-US" altLang="zh-CN" sz="4800" dirty="0"/>
              <a:t>Considerations for Release 20 5GA</a:t>
            </a:r>
            <a:br>
              <a:rPr lang="en-US" altLang="zh-CN" sz="4800" dirty="0"/>
            </a:br>
            <a:r>
              <a:rPr lang="en-US" altLang="zh-CN" sz="4800" dirty="0"/>
              <a:t>AIML SID</a:t>
            </a:r>
            <a:endParaRPr lang="en-GB" altLang="en-US" sz="4000" dirty="0"/>
          </a:p>
        </p:txBody>
      </p:sp>
      <p:sp>
        <p:nvSpPr>
          <p:cNvPr id="3" name="Title 1">
            <a:extLst>
              <a:ext uri="{FF2B5EF4-FFF2-40B4-BE49-F238E27FC236}">
                <a16:creationId xmlns:a16="http://schemas.microsoft.com/office/drawing/2014/main" id="{F89C8330-0D0C-4F65-AF84-D0231B4713F0}"/>
              </a:ext>
            </a:extLst>
          </p:cNvPr>
          <p:cNvSpPr txBox="1">
            <a:spLocks/>
          </p:cNvSpPr>
          <p:nvPr/>
        </p:nvSpPr>
        <p:spPr bwMode="auto">
          <a:xfrm>
            <a:off x="1599577" y="4309077"/>
            <a:ext cx="8992845" cy="109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altLang="en-US" sz="3200" dirty="0"/>
              <a:t>SA2#167</a:t>
            </a:r>
          </a:p>
          <a:p>
            <a:pPr algn="ctr" eaLnBrk="1" hangingPunct="1"/>
            <a:r>
              <a:rPr lang="en-GB" altLang="en-US" sz="3200" dirty="0"/>
              <a:t>Lenovo</a:t>
            </a:r>
          </a:p>
        </p:txBody>
      </p:sp>
      <p:sp>
        <p:nvSpPr>
          <p:cNvPr id="2" name="矩形 1">
            <a:extLst>
              <a:ext uri="{FF2B5EF4-FFF2-40B4-BE49-F238E27FC236}">
                <a16:creationId xmlns:a16="http://schemas.microsoft.com/office/drawing/2014/main" id="{9F481AF0-F722-4BA3-A737-CAA97F39FD0F}"/>
              </a:ext>
            </a:extLst>
          </p:cNvPr>
          <p:cNvSpPr/>
          <p:nvPr/>
        </p:nvSpPr>
        <p:spPr>
          <a:xfrm>
            <a:off x="8171042" y="311947"/>
            <a:ext cx="1441420" cy="369332"/>
          </a:xfrm>
          <a:prstGeom prst="rect">
            <a:avLst/>
          </a:prstGeom>
        </p:spPr>
        <p:txBody>
          <a:bodyPr wrap="none">
            <a:spAutoFit/>
          </a:bodyPr>
          <a:lstStyle/>
          <a:p>
            <a:r>
              <a:rPr lang="en-US" altLang="zh-CN" dirty="0"/>
              <a:t>S2-2502015</a:t>
            </a:r>
            <a:endParaRPr lang="zh-CN" altLang="en-US" dirty="0"/>
          </a:p>
        </p:txBody>
      </p:sp>
    </p:spTree>
    <p:extLst>
      <p:ext uri="{BB962C8B-B14F-4D97-AF65-F5344CB8AC3E}">
        <p14:creationId xmlns:p14="http://schemas.microsoft.com/office/powerpoint/2010/main" val="211093424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9265F1-08F8-B6FE-E9C4-4508F92FAD5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FCA2762-D81C-4F7F-C44B-803143A17A40}"/>
              </a:ext>
            </a:extLst>
          </p:cNvPr>
          <p:cNvSpPr>
            <a:spLocks noGrp="1"/>
          </p:cNvSpPr>
          <p:nvPr>
            <p:ph type="title"/>
          </p:nvPr>
        </p:nvSpPr>
        <p:spPr>
          <a:xfrm>
            <a:off x="0" y="0"/>
            <a:ext cx="10515600" cy="810228"/>
          </a:xfrm>
        </p:spPr>
        <p:txBody>
          <a:bodyPr/>
          <a:lstStyle/>
          <a:p>
            <a:r>
              <a:rPr lang="en-US" altLang="zh-CN" sz="2800" b="1" dirty="0"/>
              <a:t>Release 20 study on AI/ML radio</a:t>
            </a:r>
            <a:endParaRPr lang="zh-CN" altLang="en-US" sz="2800" b="1" dirty="0"/>
          </a:p>
        </p:txBody>
      </p:sp>
      <p:sp>
        <p:nvSpPr>
          <p:cNvPr id="5" name="Content Placeholder 2">
            <a:extLst>
              <a:ext uri="{FF2B5EF4-FFF2-40B4-BE49-F238E27FC236}">
                <a16:creationId xmlns:a16="http://schemas.microsoft.com/office/drawing/2014/main" id="{B226C13B-7853-85E1-7184-3A4BB2986B5A}"/>
              </a:ext>
            </a:extLst>
          </p:cNvPr>
          <p:cNvSpPr>
            <a:spLocks noGrp="1"/>
          </p:cNvSpPr>
          <p:nvPr>
            <p:ph idx="1"/>
          </p:nvPr>
        </p:nvSpPr>
        <p:spPr>
          <a:xfrm>
            <a:off x="0" y="1161140"/>
            <a:ext cx="9458696" cy="5181632"/>
          </a:xfrm>
        </p:spPr>
        <p:txBody>
          <a:bodyPr/>
          <a:lstStyle/>
          <a:p>
            <a:pPr>
              <a:lnSpc>
                <a:spcPct val="100000"/>
              </a:lnSpc>
              <a:spcBef>
                <a:spcPts val="0"/>
              </a:spcBef>
              <a:spcAft>
                <a:spcPts val="0"/>
              </a:spcAft>
            </a:pPr>
            <a:r>
              <a:rPr lang="en-GB" altLang="zh-CN" sz="2200" dirty="0">
                <a:latin typeface="Calibri" panose="020F0502020204030204" pitchFamily="34" charset="0"/>
                <a:cs typeface="Calibri" panose="020F0502020204030204" pitchFamily="34" charset="0"/>
              </a:rPr>
              <a:t>During Release 19 SID discussions a lot of effort has been made to define and agree on the SA2 related Work Tasks namely:</a:t>
            </a:r>
          </a:p>
          <a:p>
            <a:pPr marL="637540" lvl="1"/>
            <a:r>
              <a:rPr lang="en-US" sz="1400" dirty="0">
                <a:effectLst/>
                <a:latin typeface="Times New Roman" panose="02020603050405020304" pitchFamily="18" charset="0"/>
                <a:ea typeface="Times New Roman" panose="02020603050405020304" pitchFamily="18" charset="0"/>
              </a:rPr>
              <a:t>WT1.1 –Study whether and how to support UE data collection to meet requirements for RAN AI support for air interface operation (for RAN) for UE-side model training documented in 3GPP TR 38.843 clause 7.2.1.3.2. This includes identifying what benefit can be achieved from enhanced UE data collection in 5G System, and the potential impacts on the 5G framework, including potential enhancements to policy control and OAM. The WT will also discuss the possible data leakage from the operator’s domain which should be avoided and the network control over data collection.</a:t>
            </a:r>
            <a:endParaRPr lang="en-GB" sz="1400" dirty="0">
              <a:effectLst/>
              <a:latin typeface="Times New Roman" panose="02020603050405020304" pitchFamily="18" charset="0"/>
              <a:ea typeface="Times New Roman" panose="02020603050405020304" pitchFamily="18" charset="0"/>
            </a:endParaRPr>
          </a:p>
          <a:p>
            <a:pPr marL="637540" lvl="1"/>
            <a:r>
              <a:rPr lang="en-US" sz="1400" dirty="0">
                <a:effectLst/>
                <a:latin typeface="Times New Roman" panose="02020603050405020304" pitchFamily="18" charset="0"/>
                <a:ea typeface="Times New Roman" panose="02020603050405020304" pitchFamily="18" charset="0"/>
              </a:rPr>
              <a:t>WT1.2 –Study whether (and how) to support model transfer/delivery to the UE according to RAN1/RAN2 considerations documented in 3GPP TR 38.843 clause 7.1.2.4, including potential enhancements to policy control and OAM. Whether and what entities or functions transfer the AI/ML model or information to the UE will be studied as part of the work. This WT will also discuss the possible data leakage from the operator’s domain which should be avoided.</a:t>
            </a:r>
            <a:endParaRPr lang="en-GB" sz="1400" dirty="0">
              <a:effectLst/>
              <a:latin typeface="Times New Roman" panose="02020603050405020304" pitchFamily="18" charset="0"/>
              <a:ea typeface="Times New Roman" panose="02020603050405020304" pitchFamily="18" charset="0"/>
            </a:endParaRPr>
          </a:p>
          <a:p>
            <a:pPr marL="637540" lvl="1"/>
            <a:r>
              <a:rPr lang="en-US" sz="1400" dirty="0">
                <a:effectLst/>
                <a:latin typeface="Times New Roman" panose="02020603050405020304" pitchFamily="18" charset="0"/>
                <a:ea typeface="Times New Roman" panose="02020603050405020304" pitchFamily="18" charset="0"/>
              </a:rPr>
              <a:t>WT1.3: Study whether and how to support the alignment of model identification and model management between SA2 and RAN. Work will be based on the possible requirements defined by RAN1 and RAN2 considering the conclusions in 3GPP TR 38.843. </a:t>
            </a:r>
          </a:p>
          <a:p>
            <a:pPr marL="180340"/>
            <a:r>
              <a:rPr lang="en-GB" altLang="zh-CN" sz="2200" dirty="0">
                <a:latin typeface="Calibri" panose="020F0502020204030204" pitchFamily="34" charset="0"/>
                <a:cs typeface="Calibri" panose="020F0502020204030204" pitchFamily="34" charset="0"/>
              </a:rPr>
              <a:t>3GPP SA2 should not re-open the discussions on re-defining the objectives.</a:t>
            </a:r>
          </a:p>
          <a:p>
            <a:pPr marL="180340"/>
            <a:r>
              <a:rPr lang="en-GB" altLang="zh-CN" sz="2200" dirty="0">
                <a:latin typeface="Calibri" panose="020F0502020204030204" pitchFamily="34" charset="0"/>
                <a:cs typeface="Calibri" panose="020F0502020204030204" pitchFamily="34" charset="0"/>
              </a:rPr>
              <a:t>Additional clarification can be added on the scope of the work (e.g. for WT1.1 whether CP, UP or both are in scope of the study</a:t>
            </a:r>
          </a:p>
          <a:p>
            <a:pPr>
              <a:lnSpc>
                <a:spcPct val="100000"/>
              </a:lnSpc>
              <a:spcBef>
                <a:spcPts val="0"/>
              </a:spcBef>
              <a:spcAft>
                <a:spcPts val="0"/>
              </a:spcAft>
            </a:pPr>
            <a:endParaRPr lang="en-GB" altLang="zh-CN" sz="2200" dirty="0">
              <a:latin typeface="Calibri" panose="020F0502020204030204" pitchFamily="34" charset="0"/>
              <a:cs typeface="Calibri" panose="020F0502020204030204" pitchFamily="34" charset="0"/>
            </a:endParaRPr>
          </a:p>
          <a:p>
            <a:pPr>
              <a:lnSpc>
                <a:spcPct val="100000"/>
              </a:lnSpc>
              <a:spcBef>
                <a:spcPts val="0"/>
              </a:spcBef>
              <a:spcAft>
                <a:spcPts val="0"/>
              </a:spcAft>
            </a:pPr>
            <a:endParaRPr lang="en-GB" altLang="zh-CN" sz="2200" dirty="0">
              <a:latin typeface="Calibri" panose="020F0502020204030204" pitchFamily="34" charset="0"/>
              <a:cs typeface="Calibri" panose="020F0502020204030204" pitchFamily="34" charset="0"/>
            </a:endParaRPr>
          </a:p>
          <a:p>
            <a:pPr>
              <a:lnSpc>
                <a:spcPct val="100000"/>
              </a:lnSpc>
              <a:spcBef>
                <a:spcPts val="0"/>
              </a:spcBef>
              <a:spcAft>
                <a:spcPts val="0"/>
              </a:spcAft>
            </a:pPr>
            <a:endParaRPr lang="en-GB" altLang="zh-CN" sz="2200" dirty="0">
              <a:latin typeface="Calibri" panose="020F0502020204030204" pitchFamily="34" charset="0"/>
              <a:cs typeface="Calibri" panose="020F0502020204030204" pitchFamily="34" charset="0"/>
            </a:endParaRPr>
          </a:p>
          <a:p>
            <a:pPr marL="457200" lvl="1" indent="0">
              <a:lnSpc>
                <a:spcPct val="100000"/>
              </a:lnSpc>
              <a:spcBef>
                <a:spcPts val="0"/>
              </a:spcBef>
              <a:spcAft>
                <a:spcPts val="0"/>
              </a:spcAft>
              <a:buNone/>
            </a:pPr>
            <a:endParaRPr lang="en-GB" altLang="zh-CN"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308590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CE822B-E93A-EA68-C8C8-9E1F659124F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A924B71-5DC8-51EB-7C4D-ED5CBB9A6D35}"/>
              </a:ext>
            </a:extLst>
          </p:cNvPr>
          <p:cNvSpPr>
            <a:spLocks noGrp="1"/>
          </p:cNvSpPr>
          <p:nvPr>
            <p:ph type="title"/>
          </p:nvPr>
        </p:nvSpPr>
        <p:spPr>
          <a:xfrm>
            <a:off x="0" y="0"/>
            <a:ext cx="10515600" cy="810228"/>
          </a:xfrm>
        </p:spPr>
        <p:txBody>
          <a:bodyPr/>
          <a:lstStyle/>
          <a:p>
            <a:r>
              <a:rPr lang="en-US" altLang="zh-CN" sz="2800" b="1" dirty="0"/>
              <a:t>Release 20 study on enhanced Model Training techniques</a:t>
            </a:r>
            <a:endParaRPr lang="zh-CN" altLang="en-US" sz="2800" b="1" dirty="0"/>
          </a:p>
        </p:txBody>
      </p:sp>
      <p:sp>
        <p:nvSpPr>
          <p:cNvPr id="5" name="Content Placeholder 2">
            <a:extLst>
              <a:ext uri="{FF2B5EF4-FFF2-40B4-BE49-F238E27FC236}">
                <a16:creationId xmlns:a16="http://schemas.microsoft.com/office/drawing/2014/main" id="{2D24ED7A-4945-E12B-EFB9-E9E6CF8375EC}"/>
              </a:ext>
            </a:extLst>
          </p:cNvPr>
          <p:cNvSpPr>
            <a:spLocks noGrp="1"/>
          </p:cNvSpPr>
          <p:nvPr>
            <p:ph idx="1"/>
          </p:nvPr>
        </p:nvSpPr>
        <p:spPr>
          <a:xfrm>
            <a:off x="0" y="1161140"/>
            <a:ext cx="9458696" cy="5181632"/>
          </a:xfrm>
        </p:spPr>
        <p:txBody>
          <a:bodyPr>
            <a:normAutofit lnSpcReduction="10000"/>
          </a:bodyPr>
          <a:lstStyle/>
          <a:p>
            <a:pPr>
              <a:lnSpc>
                <a:spcPct val="100000"/>
              </a:lnSpc>
              <a:spcBef>
                <a:spcPts val="0"/>
              </a:spcBef>
              <a:spcAft>
                <a:spcPts val="0"/>
              </a:spcAft>
            </a:pPr>
            <a:r>
              <a:rPr lang="en-GB" altLang="zh-CN" sz="2200" dirty="0">
                <a:latin typeface="Calibri" panose="020F0502020204030204" pitchFamily="34" charset="0"/>
                <a:cs typeface="Calibri" panose="020F0502020204030204" pitchFamily="34" charset="0"/>
              </a:rPr>
              <a:t>NWDAF architecture supports a plethora of procedures ranging from:</a:t>
            </a:r>
          </a:p>
          <a:p>
            <a:pPr lvl="1">
              <a:lnSpc>
                <a:spcPct val="100000"/>
              </a:lnSpc>
              <a:spcBef>
                <a:spcPts val="0"/>
              </a:spcBef>
              <a:spcAft>
                <a:spcPts val="0"/>
              </a:spcAft>
            </a:pPr>
            <a:r>
              <a:rPr lang="en-GB" altLang="zh-CN" sz="1800" dirty="0">
                <a:latin typeface="Calibri" panose="020F0502020204030204" pitchFamily="34" charset="0"/>
                <a:cs typeface="Calibri" panose="020F0502020204030204" pitchFamily="34" charset="0"/>
              </a:rPr>
              <a:t>Data Collection &amp; Coordination Enhancements</a:t>
            </a:r>
          </a:p>
          <a:p>
            <a:pPr lvl="1">
              <a:lnSpc>
                <a:spcPct val="100000"/>
              </a:lnSpc>
              <a:spcBef>
                <a:spcPts val="0"/>
              </a:spcBef>
              <a:spcAft>
                <a:spcPts val="0"/>
              </a:spcAft>
            </a:pPr>
            <a:r>
              <a:rPr lang="en-GB" altLang="zh-CN" sz="1800" dirty="0">
                <a:latin typeface="Calibri" panose="020F0502020204030204" pitchFamily="34" charset="0"/>
                <a:cs typeface="Calibri" panose="020F0502020204030204" pitchFamily="34" charset="0"/>
              </a:rPr>
              <a:t>Analytics Aggregation Enhancements</a:t>
            </a:r>
          </a:p>
          <a:p>
            <a:pPr lvl="1">
              <a:lnSpc>
                <a:spcPct val="100000"/>
              </a:lnSpc>
              <a:spcBef>
                <a:spcPts val="0"/>
              </a:spcBef>
              <a:spcAft>
                <a:spcPts val="0"/>
              </a:spcAft>
            </a:pPr>
            <a:r>
              <a:rPr lang="en-GB" altLang="zh-CN" sz="1800" dirty="0">
                <a:latin typeface="Calibri" panose="020F0502020204030204" pitchFamily="34" charset="0"/>
                <a:cs typeface="Calibri" panose="020F0502020204030204" pitchFamily="34" charset="0"/>
              </a:rPr>
              <a:t>Model Training using supervised learning</a:t>
            </a:r>
          </a:p>
          <a:p>
            <a:pPr lvl="1">
              <a:lnSpc>
                <a:spcPct val="100000"/>
              </a:lnSpc>
              <a:spcBef>
                <a:spcPts val="0"/>
              </a:spcBef>
              <a:spcAft>
                <a:spcPts val="0"/>
              </a:spcAft>
            </a:pPr>
            <a:r>
              <a:rPr lang="en-GB" altLang="zh-CN" sz="1800" dirty="0">
                <a:latin typeface="Calibri" panose="020F0502020204030204" pitchFamily="34" charset="0"/>
                <a:cs typeface="Calibri" panose="020F0502020204030204" pitchFamily="34" charset="0"/>
              </a:rPr>
              <a:t>Model Training using Federated Learning (Horizontal and Vertical)</a:t>
            </a:r>
          </a:p>
          <a:p>
            <a:pPr>
              <a:lnSpc>
                <a:spcPct val="100000"/>
              </a:lnSpc>
              <a:spcBef>
                <a:spcPts val="0"/>
              </a:spcBef>
              <a:spcAft>
                <a:spcPts val="0"/>
              </a:spcAft>
            </a:pPr>
            <a:r>
              <a:rPr lang="en-GB" altLang="zh-CN" sz="2200" dirty="0">
                <a:latin typeface="Calibri" panose="020F0502020204030204" pitchFamily="34" charset="0"/>
                <a:cs typeface="Calibri" panose="020F0502020204030204" pitchFamily="34" charset="0"/>
              </a:rPr>
              <a:t>It is preferable to complete the 5G Advanced NWDAF architecture with a strong support of model training techniques that can satisfy different model training requirements including:</a:t>
            </a:r>
          </a:p>
          <a:p>
            <a:pPr lvl="1">
              <a:lnSpc>
                <a:spcPct val="100000"/>
              </a:lnSpc>
              <a:spcBef>
                <a:spcPts val="0"/>
              </a:spcBef>
              <a:spcAft>
                <a:spcPts val="0"/>
              </a:spcAft>
            </a:pPr>
            <a:r>
              <a:rPr lang="en-GB" altLang="zh-CN" sz="1800" dirty="0">
                <a:latin typeface="Calibri" panose="020F0502020204030204" pitchFamily="34" charset="0"/>
                <a:cs typeface="Calibri" panose="020F0502020204030204" pitchFamily="34" charset="0"/>
              </a:rPr>
              <a:t>Online learning (useful in scenarios where training data change dynamically)</a:t>
            </a:r>
          </a:p>
          <a:p>
            <a:pPr lvl="1">
              <a:lnSpc>
                <a:spcPct val="100000"/>
              </a:lnSpc>
              <a:spcBef>
                <a:spcPts val="0"/>
              </a:spcBef>
              <a:spcAft>
                <a:spcPts val="0"/>
              </a:spcAft>
            </a:pPr>
            <a:r>
              <a:rPr lang="en-GB" altLang="zh-CN" sz="1800" dirty="0">
                <a:latin typeface="Calibri" panose="020F0502020204030204" pitchFamily="34" charset="0"/>
                <a:cs typeface="Calibri" panose="020F0502020204030204" pitchFamily="34" charset="0"/>
              </a:rPr>
              <a:t>Reinforcement learning (useful in scenarios where network state change dynamically – ability to train an ML model through trial and error)</a:t>
            </a:r>
          </a:p>
          <a:p>
            <a:pPr lvl="1">
              <a:lnSpc>
                <a:spcPct val="100000"/>
              </a:lnSpc>
              <a:spcBef>
                <a:spcPts val="0"/>
              </a:spcBef>
              <a:spcAft>
                <a:spcPts val="0"/>
              </a:spcAft>
            </a:pPr>
            <a:r>
              <a:rPr lang="en-GB" altLang="zh-CN" sz="1800" dirty="0">
                <a:latin typeface="Calibri" panose="020F0502020204030204" pitchFamily="34" charset="0"/>
                <a:cs typeface="Calibri" panose="020F0502020204030204" pitchFamily="34" charset="0"/>
              </a:rPr>
              <a:t>Transfer learning (better utilisation of resources by re-training an existing trained ML model for a different purpose)</a:t>
            </a:r>
          </a:p>
          <a:p>
            <a:pPr lvl="1">
              <a:lnSpc>
                <a:spcPct val="100000"/>
              </a:lnSpc>
              <a:spcBef>
                <a:spcPts val="0"/>
              </a:spcBef>
              <a:spcAft>
                <a:spcPts val="0"/>
              </a:spcAft>
            </a:pPr>
            <a:r>
              <a:rPr lang="en-GB" altLang="zh-CN" sz="1800" dirty="0">
                <a:latin typeface="Calibri" panose="020F0502020204030204" pitchFamily="34" charset="0"/>
                <a:cs typeface="Calibri" panose="020F0502020204030204" pitchFamily="34" charset="0"/>
              </a:rPr>
              <a:t>In addition, complete the vertical federated learning feature (e.g. distributed inference support).</a:t>
            </a:r>
          </a:p>
          <a:p>
            <a:pPr>
              <a:lnSpc>
                <a:spcPct val="100000"/>
              </a:lnSpc>
              <a:spcBef>
                <a:spcPts val="0"/>
              </a:spcBef>
              <a:spcAft>
                <a:spcPts val="0"/>
              </a:spcAft>
            </a:pPr>
            <a:r>
              <a:rPr lang="en-GB" altLang="zh-CN" sz="2200" dirty="0">
                <a:latin typeface="Calibri" panose="020F0502020204030204" pitchFamily="34" charset="0"/>
                <a:cs typeface="Calibri" panose="020F0502020204030204" pitchFamily="34" charset="0"/>
              </a:rPr>
              <a:t>Such features will be re-used in 6G core network architecture</a:t>
            </a:r>
          </a:p>
          <a:p>
            <a:pPr>
              <a:lnSpc>
                <a:spcPct val="100000"/>
              </a:lnSpc>
              <a:spcBef>
                <a:spcPts val="0"/>
              </a:spcBef>
              <a:spcAft>
                <a:spcPts val="0"/>
              </a:spcAft>
            </a:pPr>
            <a:r>
              <a:rPr lang="en-GB" altLang="zh-CN" sz="2200" dirty="0">
                <a:latin typeface="Calibri" panose="020F0502020204030204" pitchFamily="34" charset="0"/>
                <a:cs typeface="Calibri" panose="020F0502020204030204" pitchFamily="34" charset="0"/>
              </a:rPr>
              <a:t>TUs expected 2 (1 study 1 normative)</a:t>
            </a:r>
          </a:p>
          <a:p>
            <a:pPr>
              <a:lnSpc>
                <a:spcPct val="100000"/>
              </a:lnSpc>
              <a:spcBef>
                <a:spcPts val="0"/>
              </a:spcBef>
              <a:spcAft>
                <a:spcPts val="0"/>
              </a:spcAft>
            </a:pPr>
            <a:r>
              <a:rPr lang="en-GB" altLang="zh-CN" sz="2200" dirty="0">
                <a:latin typeface="Calibri" panose="020F0502020204030204" pitchFamily="34" charset="0"/>
                <a:cs typeface="Calibri" panose="020F0502020204030204" pitchFamily="34" charset="0"/>
              </a:rPr>
              <a:t>Potentially some of these topics may be addressed as TEI20</a:t>
            </a:r>
          </a:p>
          <a:p>
            <a:pPr>
              <a:lnSpc>
                <a:spcPct val="100000"/>
              </a:lnSpc>
              <a:spcBef>
                <a:spcPts val="0"/>
              </a:spcBef>
              <a:spcAft>
                <a:spcPts val="0"/>
              </a:spcAft>
            </a:pPr>
            <a:endParaRPr lang="en-GB" altLang="zh-CN" sz="2200" dirty="0">
              <a:latin typeface="Calibri" panose="020F0502020204030204" pitchFamily="34" charset="0"/>
              <a:cs typeface="Calibri" panose="020F0502020204030204" pitchFamily="34" charset="0"/>
            </a:endParaRPr>
          </a:p>
          <a:p>
            <a:pPr marL="0" indent="0">
              <a:lnSpc>
                <a:spcPct val="100000"/>
              </a:lnSpc>
              <a:spcBef>
                <a:spcPts val="0"/>
              </a:spcBef>
              <a:spcAft>
                <a:spcPts val="0"/>
              </a:spcAft>
              <a:buNone/>
            </a:pPr>
            <a:endParaRPr lang="en-GB" altLang="zh-CN" sz="2200" dirty="0">
              <a:latin typeface="Calibri" panose="020F0502020204030204" pitchFamily="34" charset="0"/>
              <a:cs typeface="Calibri" panose="020F0502020204030204" pitchFamily="34" charset="0"/>
            </a:endParaRPr>
          </a:p>
          <a:p>
            <a:pPr>
              <a:lnSpc>
                <a:spcPct val="100000"/>
              </a:lnSpc>
              <a:spcBef>
                <a:spcPts val="0"/>
              </a:spcBef>
              <a:spcAft>
                <a:spcPts val="0"/>
              </a:spcAft>
            </a:pPr>
            <a:endParaRPr lang="en-GB" altLang="zh-CN" sz="2200" dirty="0">
              <a:latin typeface="Calibri" panose="020F0502020204030204" pitchFamily="34" charset="0"/>
              <a:cs typeface="Calibri" panose="020F0502020204030204" pitchFamily="34" charset="0"/>
            </a:endParaRPr>
          </a:p>
          <a:p>
            <a:pPr lvl="1">
              <a:lnSpc>
                <a:spcPct val="100000"/>
              </a:lnSpc>
              <a:spcBef>
                <a:spcPts val="0"/>
              </a:spcBef>
              <a:spcAft>
                <a:spcPts val="0"/>
              </a:spcAft>
            </a:pPr>
            <a:endParaRPr lang="en-GB" altLang="zh-CN" sz="1800" dirty="0">
              <a:latin typeface="Calibri" panose="020F0502020204030204" pitchFamily="34" charset="0"/>
              <a:cs typeface="Calibri" panose="020F0502020204030204" pitchFamily="34" charset="0"/>
            </a:endParaRPr>
          </a:p>
          <a:p>
            <a:pPr>
              <a:lnSpc>
                <a:spcPct val="100000"/>
              </a:lnSpc>
              <a:spcBef>
                <a:spcPts val="0"/>
              </a:spcBef>
              <a:spcAft>
                <a:spcPts val="0"/>
              </a:spcAft>
            </a:pPr>
            <a:endParaRPr lang="en-GB" altLang="zh-CN" sz="2200" dirty="0">
              <a:latin typeface="Calibri" panose="020F0502020204030204" pitchFamily="34" charset="0"/>
              <a:cs typeface="Calibri" panose="020F0502020204030204" pitchFamily="34" charset="0"/>
            </a:endParaRPr>
          </a:p>
          <a:p>
            <a:pPr>
              <a:lnSpc>
                <a:spcPct val="100000"/>
              </a:lnSpc>
              <a:spcBef>
                <a:spcPts val="0"/>
              </a:spcBef>
              <a:spcAft>
                <a:spcPts val="0"/>
              </a:spcAft>
            </a:pPr>
            <a:endParaRPr lang="en-GB" altLang="zh-CN" sz="2200" dirty="0">
              <a:latin typeface="Calibri" panose="020F0502020204030204" pitchFamily="34" charset="0"/>
              <a:cs typeface="Calibri" panose="020F0502020204030204" pitchFamily="34" charset="0"/>
            </a:endParaRPr>
          </a:p>
          <a:p>
            <a:pPr marL="457200" lvl="1" indent="0">
              <a:lnSpc>
                <a:spcPct val="100000"/>
              </a:lnSpc>
              <a:spcBef>
                <a:spcPts val="0"/>
              </a:spcBef>
              <a:spcAft>
                <a:spcPts val="0"/>
              </a:spcAft>
              <a:buNone/>
            </a:pPr>
            <a:endParaRPr lang="en-GB" altLang="zh-CN"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239765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73598-10E5-6B38-0790-A407F03195EA}"/>
              </a:ext>
            </a:extLst>
          </p:cNvPr>
          <p:cNvSpPr>
            <a:spLocks noGrp="1"/>
          </p:cNvSpPr>
          <p:nvPr>
            <p:ph type="title"/>
          </p:nvPr>
        </p:nvSpPr>
        <p:spPr/>
        <p:txBody>
          <a:bodyPr/>
          <a:lstStyle/>
          <a:p>
            <a:br>
              <a:rPr lang="en-GB" dirty="0"/>
            </a:br>
            <a:endParaRPr lang="en-GB" dirty="0"/>
          </a:p>
        </p:txBody>
      </p:sp>
      <p:sp>
        <p:nvSpPr>
          <p:cNvPr id="4" name="Title 1">
            <a:extLst>
              <a:ext uri="{FF2B5EF4-FFF2-40B4-BE49-F238E27FC236}">
                <a16:creationId xmlns:a16="http://schemas.microsoft.com/office/drawing/2014/main" id="{56087452-06D9-AFBE-8EB8-8EB8E3FEBBEC}"/>
              </a:ext>
            </a:extLst>
          </p:cNvPr>
          <p:cNvSpPr txBox="1">
            <a:spLocks/>
          </p:cNvSpPr>
          <p:nvPr/>
        </p:nvSpPr>
        <p:spPr bwMode="auto">
          <a:xfrm>
            <a:off x="0" y="0"/>
            <a:ext cx="10515600" cy="810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altLang="zh-CN" sz="2800" b="1" dirty="0"/>
              <a:t>Release 20 study on Transfer Learning</a:t>
            </a:r>
            <a:endParaRPr lang="zh-CN" altLang="en-US" sz="2800" b="1" dirty="0"/>
          </a:p>
        </p:txBody>
      </p:sp>
      <p:sp>
        <p:nvSpPr>
          <p:cNvPr id="5" name="Title 1">
            <a:extLst>
              <a:ext uri="{FF2B5EF4-FFF2-40B4-BE49-F238E27FC236}">
                <a16:creationId xmlns:a16="http://schemas.microsoft.com/office/drawing/2014/main" id="{9BF5E594-4B0B-51DF-5885-7C1C9FA5176E}"/>
              </a:ext>
            </a:extLst>
          </p:cNvPr>
          <p:cNvSpPr>
            <a:spLocks noGrp="1"/>
          </p:cNvSpPr>
          <p:nvPr>
            <p:ph idx="1"/>
          </p:nvPr>
        </p:nvSpPr>
        <p:spPr>
          <a:xfrm>
            <a:off x="207390" y="1269441"/>
            <a:ext cx="11138459" cy="4886261"/>
          </a:xfrm>
        </p:spPr>
        <p:txBody>
          <a:bodyPr/>
          <a:lstStyle/>
          <a:p>
            <a:r>
              <a:rPr lang="en-US" sz="2400" dirty="0">
                <a:effectLst/>
                <a:ea typeface="Times New Roman" panose="02020603050405020304" pitchFamily="18" charset="0"/>
              </a:rPr>
              <a:t>Transfer Learning is a technique that reuses an AI/ML model pre-trained for a certain task to a new task, exploiting the knowledge gained from a previous task</a:t>
            </a:r>
          </a:p>
          <a:p>
            <a:r>
              <a:rPr lang="en-US" sz="2400" dirty="0"/>
              <a:t>Benefits of transfer learning in </a:t>
            </a:r>
            <a:r>
              <a:rPr lang="de-DE" sz="2400" dirty="0"/>
              <a:t>AI/ML Model training</a:t>
            </a:r>
            <a:r>
              <a:rPr lang="en-US" sz="2400" dirty="0"/>
              <a:t> include:</a:t>
            </a:r>
          </a:p>
          <a:p>
            <a:pPr lvl="1"/>
            <a:r>
              <a:rPr lang="en-US" sz="2000" dirty="0"/>
              <a:t>Reduce computational costs</a:t>
            </a:r>
          </a:p>
          <a:p>
            <a:pPr lvl="1"/>
            <a:r>
              <a:rPr lang="en-US" sz="2000" dirty="0"/>
              <a:t>Alleviate difficulties involved in collecting large datasets </a:t>
            </a:r>
          </a:p>
          <a:p>
            <a:pPr lvl="1"/>
            <a:r>
              <a:rPr lang="en-US" sz="2000" dirty="0"/>
              <a:t>Provide a starting point with a faster and high learning rate </a:t>
            </a:r>
            <a:endParaRPr lang="en-US" altLang="zh-CN" sz="2000" dirty="0"/>
          </a:p>
          <a:p>
            <a:pPr lvl="1"/>
            <a:r>
              <a:rPr lang="en-US" sz="2000" dirty="0"/>
              <a:t>Increase a model generalization since it retrains an existing model with a new dataset</a:t>
            </a:r>
          </a:p>
          <a:p>
            <a:r>
              <a:rPr lang="en-US" sz="2400" dirty="0"/>
              <a:t>SA2 study scope </a:t>
            </a:r>
          </a:p>
          <a:p>
            <a:pPr lvl="1"/>
            <a:r>
              <a:rPr lang="en-US" sz="2000" dirty="0"/>
              <a:t>Define the triggers for enabling transfer learning for a trained ML model</a:t>
            </a:r>
          </a:p>
          <a:p>
            <a:pPr lvl="1"/>
            <a:r>
              <a:rPr lang="en-US" sz="2000" dirty="0"/>
              <a:t>Define what is knowledge in an ML model and how to perform knowledge transfer in the context of the NWDAF</a:t>
            </a:r>
          </a:p>
          <a:p>
            <a:pPr lvl="1"/>
            <a:r>
              <a:rPr lang="en-US" sz="2000" dirty="0"/>
              <a:t>Define the procedure to support model training using transfer learning including:</a:t>
            </a:r>
            <a:endParaRPr lang="en-US" sz="1800" dirty="0"/>
          </a:p>
          <a:p>
            <a:pPr lvl="2"/>
            <a:r>
              <a:rPr lang="en-US" sz="1600" dirty="0"/>
              <a:t>How the NWDAF determines to initiate transfer learning for an already trained ML model</a:t>
            </a:r>
          </a:p>
          <a:p>
            <a:pPr lvl="2"/>
            <a:r>
              <a:rPr lang="en-US" sz="1600" dirty="0"/>
              <a:t>How the NWDAF determines new dataset to re-train an already trained ML model using transfer learning. </a:t>
            </a:r>
            <a:endParaRPr lang="en-US" sz="1200" dirty="0"/>
          </a:p>
        </p:txBody>
      </p:sp>
    </p:spTree>
    <p:extLst>
      <p:ext uri="{BB962C8B-B14F-4D97-AF65-F5344CB8AC3E}">
        <p14:creationId xmlns:p14="http://schemas.microsoft.com/office/powerpoint/2010/main" val="297293792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C4E26D-19C4-C21E-607D-1EBEB2C0E778}"/>
              </a:ext>
            </a:extLst>
          </p:cNvPr>
          <p:cNvSpPr>
            <a:spLocks noGrp="1"/>
          </p:cNvSpPr>
          <p:nvPr>
            <p:ph idx="1"/>
          </p:nvPr>
        </p:nvSpPr>
        <p:spPr>
          <a:xfrm>
            <a:off x="160256" y="1329179"/>
            <a:ext cx="11193544" cy="4742758"/>
          </a:xfrm>
        </p:spPr>
        <p:txBody>
          <a:bodyPr/>
          <a:lstStyle/>
          <a:p>
            <a:r>
              <a:rPr lang="de-DE" sz="2400" dirty="0"/>
              <a:t>Reinforcement Learning introduces embedded or Native AI that </a:t>
            </a:r>
            <a:r>
              <a:rPr lang="en-GB" sz="2400" dirty="0"/>
              <a:t>relies on an Agent that uses a goal driven strategy to provide recommendations</a:t>
            </a:r>
            <a:r>
              <a:rPr lang="de-DE" sz="2400" dirty="0"/>
              <a:t>  </a:t>
            </a:r>
          </a:p>
          <a:p>
            <a:r>
              <a:rPr lang="de-DE" sz="2400" dirty="0"/>
              <a:t>Benefits of Reinforcement Learning can include</a:t>
            </a:r>
          </a:p>
          <a:p>
            <a:pPr lvl="1"/>
            <a:r>
              <a:rPr lang="de-DE" sz="1800" dirty="0"/>
              <a:t>No need of labeling data and preparing data for AI/ML Model training</a:t>
            </a:r>
          </a:p>
          <a:p>
            <a:pPr lvl="1"/>
            <a:r>
              <a:rPr lang="de-DE" sz="1800" dirty="0"/>
              <a:t>No need to collect data for AI/ML Model training  </a:t>
            </a:r>
          </a:p>
          <a:p>
            <a:pPr lvl="1"/>
            <a:r>
              <a:rPr lang="de-DE" sz="1800" dirty="0"/>
              <a:t>Can adapt considering the dynamics of data </a:t>
            </a:r>
          </a:p>
          <a:p>
            <a:r>
              <a:rPr lang="de-DE" sz="2400" dirty="0"/>
              <a:t>Reinforcement Learning relies on prescriptive analytics where each NF support a logical function to provide intelligence. </a:t>
            </a:r>
          </a:p>
          <a:p>
            <a:r>
              <a:rPr lang="de-DE" sz="2400" dirty="0"/>
              <a:t>SA2 study scope </a:t>
            </a:r>
          </a:p>
          <a:p>
            <a:pPr lvl="1"/>
            <a:r>
              <a:rPr lang="de-DE" sz="1800" dirty="0"/>
              <a:t>Investigate the applicability of Reinforcement Learning in 3GPP Core Networks</a:t>
            </a:r>
          </a:p>
          <a:p>
            <a:pPr lvl="1"/>
            <a:r>
              <a:rPr lang="de-DE" sz="1800" dirty="0"/>
              <a:t>How the NWDAF creates a closed-loop for supporting reinforcement learning </a:t>
            </a:r>
          </a:p>
          <a:p>
            <a:pPr lvl="2"/>
            <a:r>
              <a:rPr lang="de-DE" sz="1400" dirty="0"/>
              <a:t>How NWDAF receives feedback and how the NWDAF ensures that the feedback is accurate/legitimate</a:t>
            </a:r>
          </a:p>
          <a:p>
            <a:pPr lvl="2"/>
            <a:r>
              <a:rPr lang="de-DE" sz="1400" dirty="0"/>
              <a:t>Reinforcement learning is based on determining whether a current network state has improved or deteriorated. As part of the study work SA2 is to study how a network state can be defined within the 3GPP network.</a:t>
            </a:r>
          </a:p>
        </p:txBody>
      </p:sp>
      <p:sp>
        <p:nvSpPr>
          <p:cNvPr id="4" name="Title 1">
            <a:extLst>
              <a:ext uri="{FF2B5EF4-FFF2-40B4-BE49-F238E27FC236}">
                <a16:creationId xmlns:a16="http://schemas.microsoft.com/office/drawing/2014/main" id="{825238BA-294E-FB99-4A61-01D7403882F9}"/>
              </a:ext>
            </a:extLst>
          </p:cNvPr>
          <p:cNvSpPr txBox="1">
            <a:spLocks/>
          </p:cNvSpPr>
          <p:nvPr/>
        </p:nvSpPr>
        <p:spPr bwMode="auto">
          <a:xfrm>
            <a:off x="0" y="0"/>
            <a:ext cx="10515600" cy="810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altLang="zh-CN" sz="2800" b="1" dirty="0"/>
              <a:t>Release 20 study on Reinforcement Learning</a:t>
            </a:r>
            <a:endParaRPr lang="zh-CN" altLang="en-US" sz="2800" b="1" dirty="0"/>
          </a:p>
        </p:txBody>
      </p:sp>
    </p:spTree>
    <p:extLst>
      <p:ext uri="{BB962C8B-B14F-4D97-AF65-F5344CB8AC3E}">
        <p14:creationId xmlns:p14="http://schemas.microsoft.com/office/powerpoint/2010/main" val="414959827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47BE8-8D08-4137-819D-8DC7FA0C3427}"/>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94399535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infopath/2007/PartnerControls"/>
    <ds:schemaRef ds:uri="280d8efa-eff2-4910-88d2-79ca146720c4"/>
    <ds:schemaRef ds:uri="http://www.w3.org/XML/1998/namespace"/>
    <ds:schemaRef ds:uri="http://schemas.microsoft.com/office/2006/documentManagement/types"/>
    <ds:schemaRef ds:uri="http://purl.org/dc/elements/1.1/"/>
    <ds:schemaRef ds:uri="http://schemas.openxmlformats.org/package/2006/metadata/core-properties"/>
    <ds:schemaRef ds:uri="http://purl.org/dc/terms/"/>
    <ds:schemaRef ds:uri="679a257e-872f-4c98-9e8a-0a9c104f72cd"/>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20909</TotalTime>
  <Words>803</Words>
  <Application>Microsoft Office PowerPoint</Application>
  <PresentationFormat>Widescreen</PresentationFormat>
  <Paragraphs>60</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Times New Roman</vt:lpstr>
      <vt:lpstr>Office Theme</vt:lpstr>
      <vt:lpstr>Considerations for Release 20 5GA AIML SID</vt:lpstr>
      <vt:lpstr>Release 20 study on AI/ML radio</vt:lpstr>
      <vt:lpstr>Release 20 study on enhanced Model Training techniques</vt:lpstr>
      <vt:lpstr> </vt:lpstr>
      <vt:lpstr>PowerPoint Presentation</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clarissa.marquezan@huawei.com</dc:creator>
  <dc:description>© 3GPP 2018</dc:description>
  <cp:lastModifiedBy>Lenovo DK</cp:lastModifiedBy>
  <cp:revision>1183</cp:revision>
  <dcterms:created xsi:type="dcterms:W3CDTF">2010-02-05T13:52:04Z</dcterms:created>
  <dcterms:modified xsi:type="dcterms:W3CDTF">2025-02-10T18:48:40Z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(2)XqwSj3V/SvfLvL66I7i+n38nwZfeAN9/RMl+9EKjUjshOxoHC/mTv4/zvJj2LiRzYU5Y7m9J
/vqgbRWZwhcmV1GCX/Kuj9R67HLBi9Aw0GoeOlcYIQ3QxITFehJ5m2xDibPQfqsh7oV7t0+s
GSWnMrtMRfU9XMuRS2AYa+SKfXppCdzi0OIWO8LfNTvFKR4GhDv+7RarJbqAP92mF27j3CNK
ugPOR1f37Z1NQdpuzg</vt:lpwstr>
  </property>
  <property fmtid="{D5CDD505-2E9C-101B-9397-08002B2CF9AE}" pid="4" name="_2015_ms_pID_7253431">
    <vt:lpwstr>DkagcrptKqy8gK5SzovEiqZDxiTDBPF68DwdKoyDMvQM4Gcj2i4I73
xhBSylG0WstTQtu7cI0OemYBZ9jjeMH5+l8rkNR1l1GuN7NumtHb7y2lEWppLmjjY2WnwfDM
6KsRFGgfumbYTtD0APGcO4tgf+IfWCCFv3a9kvoS+P2yoyIaJDJZp3+p2dVDJJ8K+SBF93Wt
OePsQsu16flbahzu</vt:lpwstr>
  </property>
</Properties>
</file>