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9"/>
  </p:notesMasterIdLst>
  <p:sldIdLst>
    <p:sldId id="1116" r:id="rId3"/>
    <p:sldId id="1129" r:id="rId4"/>
    <p:sldId id="1130" r:id="rId5"/>
    <p:sldId id="1131" r:id="rId6"/>
    <p:sldId id="1124" r:id="rId7"/>
    <p:sldId id="1132" r:id="rId8"/>
  </p:sldIdLst>
  <p:sldSz cx="12192000" cy="6858000"/>
  <p:notesSz cx="7102475" cy="9037638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w Bennett/Communications Research /SRUK/Principal Engineer/Samsung Electronics" initials="ABR/EE" lastIdx="3" clrIdx="0">
    <p:extLst>
      <p:ext uri="{19B8F6BF-5375-455C-9EA6-DF929625EA0E}">
        <p15:presenceInfo xmlns:p15="http://schemas.microsoft.com/office/powerpoint/2012/main" userId="S-1-5-21-1569490900-2152479555-3239727262-339419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63CF63-221A-4D8A-B8AF-104F710276E0}" v="4" dt="2022-11-20T19:48:43.6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59" autoAdjust="0"/>
    <p:restoredTop sz="94660"/>
  </p:normalViewPr>
  <p:slideViewPr>
    <p:cSldViewPr snapToGrid="0">
      <p:cViewPr varScale="1">
        <p:scale>
          <a:sx n="82" d="100"/>
          <a:sy n="82" d="100"/>
        </p:scale>
        <p:origin x="21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26" Type="http://schemas.microsoft.com/office/2015/10/relationships/revisionInfo" Target="revisionInfo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5" Type="http://schemas.microsoft.com/office/2016/11/relationships/changesInfo" Target="changesInfos/changesInfo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commentAuthors" Target="commentAuthor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3563CF63-221A-4D8A-B8AF-104F710276E0}"/>
    <pc:docChg chg="undo custSel modSld">
      <pc:chgData name="Jain, Puneet" userId="75cd3f4f-f229-4449-9d1d-578b6f6df20f" providerId="ADAL" clId="{3563CF63-221A-4D8A-B8AF-104F710276E0}" dt="2022-11-20T19:51:09.470" v="85" actId="20577"/>
      <pc:docMkLst>
        <pc:docMk/>
      </pc:docMkLst>
      <pc:sldChg chg="modSp mod">
        <pc:chgData name="Jain, Puneet" userId="75cd3f4f-f229-4449-9d1d-578b6f6df20f" providerId="ADAL" clId="{3563CF63-221A-4D8A-B8AF-104F710276E0}" dt="2022-11-20T19:51:09.470" v="85" actId="20577"/>
        <pc:sldMkLst>
          <pc:docMk/>
          <pc:sldMk cId="3204802576" sldId="934"/>
        </pc:sldMkLst>
        <pc:spChg chg="mod">
          <ac:chgData name="Jain, Puneet" userId="75cd3f4f-f229-4449-9d1d-578b6f6df20f" providerId="ADAL" clId="{3563CF63-221A-4D8A-B8AF-104F710276E0}" dt="2022-11-20T19:48:43.617" v="59" actId="1076"/>
          <ac:spMkLst>
            <pc:docMk/>
            <pc:sldMk cId="3204802576" sldId="934"/>
            <ac:spMk id="2" creationId="{BD83F52A-3621-4544-9570-67A180D25B1B}"/>
          </ac:spMkLst>
        </pc:spChg>
        <pc:graphicFrameChg chg="mod modGraphic">
          <ac:chgData name="Jain, Puneet" userId="75cd3f4f-f229-4449-9d1d-578b6f6df20f" providerId="ADAL" clId="{3563CF63-221A-4D8A-B8AF-104F710276E0}" dt="2022-11-20T19:51:09.470" v="85" actId="20577"/>
          <ac:graphicFrameMkLst>
            <pc:docMk/>
            <pc:sldMk cId="3204802576" sldId="934"/>
            <ac:graphicFrameMk id="3" creationId="{967DC7A1-6DA2-4BEB-A9C9-BE5C747BEBF9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2/10/2025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349363"/>
            <a:ext cx="5681980" cy="355857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56043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09280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9775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64700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55832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16956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10026502" y="223284"/>
            <a:ext cx="1839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dirty="0" smtClean="0"/>
              <a:t>S2-2502009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TU </a:t>
            </a:r>
            <a:r>
              <a:rPr lang="en-US" dirty="0" smtClean="0">
                <a:solidFill>
                  <a:schemeClr val="tx1"/>
                </a:solidFill>
              </a:rPr>
              <a:t>budget for Rel-20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SA2 discussed the TU budget in November and endorsed the following</a:t>
            </a:r>
          </a:p>
          <a:p>
            <a:pPr>
              <a:lnSpc>
                <a:spcPct val="110000"/>
              </a:lnSpc>
              <a:defRPr/>
            </a:pPr>
            <a:endParaRPr lang="en-US" sz="1533" dirty="0" smtClean="0"/>
          </a:p>
          <a:p>
            <a:pPr>
              <a:lnSpc>
                <a:spcPct val="110000"/>
              </a:lnSpc>
              <a:defRPr/>
            </a:pPr>
            <a:endParaRPr lang="en-US" sz="2400" dirty="0" smtClean="0"/>
          </a:p>
          <a:p>
            <a:pPr>
              <a:lnSpc>
                <a:spcPct val="110000"/>
              </a:lnSpc>
              <a:defRPr/>
            </a:pPr>
            <a:endParaRPr lang="en-US" sz="1968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996" y="1898701"/>
            <a:ext cx="10553091" cy="4669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6374254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GB" sz="3200" dirty="0" smtClean="0">
                <a:solidFill>
                  <a:schemeClr val="tx1"/>
                </a:solidFill>
              </a:rPr>
              <a:t>Rel-20 budget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172485"/>
            <a:ext cx="11289846" cy="5273286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In addition SA2 endorsed the following:</a:t>
            </a:r>
          </a:p>
          <a:p>
            <a:pPr lvl="1"/>
            <a:r>
              <a:rPr lang="en-US" sz="2000" dirty="0"/>
              <a:t>SA2 capacity (March 2025 – September 2026):</a:t>
            </a:r>
          </a:p>
          <a:p>
            <a:pPr lvl="2"/>
            <a:r>
              <a:rPr lang="en-US" sz="1800" dirty="0"/>
              <a:t>Max TU’s for release planning purposes: 157</a:t>
            </a:r>
          </a:p>
          <a:p>
            <a:pPr lvl="3"/>
            <a:r>
              <a:rPr lang="en-US" sz="1800" dirty="0"/>
              <a:t>For 5G Advanced SIDs and WIDs, and 6G SID</a:t>
            </a:r>
          </a:p>
          <a:p>
            <a:pPr lvl="2"/>
            <a:r>
              <a:rPr lang="en-US" sz="1800" dirty="0"/>
              <a:t>Max number of SIs/WIs: 7- 9 (5G Advanced) – Note: this doesn’t have consensus</a:t>
            </a:r>
          </a:p>
          <a:p>
            <a:pPr lvl="3"/>
            <a:r>
              <a:rPr lang="en-US" altLang="en-US" sz="1800" dirty="0"/>
              <a:t>Note: one feature made up of SI+WI is counted as one item</a:t>
            </a:r>
          </a:p>
          <a:p>
            <a:pPr lvl="2"/>
            <a:r>
              <a:rPr lang="en-US" sz="1800" dirty="0"/>
              <a:t>Max TUs per Feature: 2 TU’s per meeting (excluding the 6G study)</a:t>
            </a:r>
          </a:p>
          <a:p>
            <a:pPr lvl="2"/>
            <a:r>
              <a:rPr lang="en-US" sz="1800" dirty="0"/>
              <a:t>Max TU’s overall per feature: 14 TU (excluding the 6G study)</a:t>
            </a:r>
          </a:p>
          <a:p>
            <a:pPr lvl="1"/>
            <a:r>
              <a:rPr lang="en-US" altLang="en-US" sz="2000" dirty="0"/>
              <a:t>Additional TU’s for 6G study after September 2026: 30 (if study is to complete by December 2026</a:t>
            </a:r>
            <a:r>
              <a:rPr lang="en-US" altLang="en-US" sz="2000" dirty="0" smtClean="0"/>
              <a:t>)</a:t>
            </a:r>
          </a:p>
          <a:p>
            <a:r>
              <a:rPr lang="en-US" altLang="en-US" sz="2232" dirty="0" smtClean="0"/>
              <a:t>These figures were further endorsed by TSG SA in December (in SP-241907)</a:t>
            </a:r>
            <a:endParaRPr lang="en-US" altLang="en-US" sz="2232" dirty="0"/>
          </a:p>
        </p:txBody>
      </p:sp>
    </p:spTree>
    <p:extLst>
      <p:ext uri="{BB962C8B-B14F-4D97-AF65-F5344CB8AC3E}">
        <p14:creationId xmlns:p14="http://schemas.microsoft.com/office/powerpoint/2010/main" val="112949162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GB" sz="3200" dirty="0" smtClean="0">
                <a:solidFill>
                  <a:schemeClr val="tx1"/>
                </a:solidFill>
              </a:rPr>
              <a:t>Rel-20 budget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172485"/>
            <a:ext cx="11289846" cy="5273286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I propose some (relatively small) changes to the TU budget and TU plan per meeting endorsed in November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400" dirty="0" smtClean="0"/>
              <a:t>As </a:t>
            </a:r>
            <a:r>
              <a:rPr lang="en-US" sz="2400" dirty="0" err="1" smtClean="0"/>
              <a:t>AmbientIoT</a:t>
            </a:r>
            <a:r>
              <a:rPr lang="en-US" sz="2400" dirty="0" smtClean="0"/>
              <a:t> continues beyond March 2025 it requires 2 TU’s per meeting in Q2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400" dirty="0" smtClean="0"/>
              <a:t>Some small adjustments to the TU’s per meeting for Rel-20 later in the release (but overall the budget is almost identical (156 vs 157)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400" dirty="0" smtClean="0"/>
              <a:t>(Note that 8 TU’s are budgeted from the total of 156 for SID discussions in Q2)</a:t>
            </a:r>
            <a:endParaRPr lang="en-US" sz="2400" dirty="0" smtClean="0"/>
          </a:p>
          <a:p>
            <a:pPr lvl="1">
              <a:lnSpc>
                <a:spcPct val="110000"/>
              </a:lnSpc>
              <a:defRPr/>
            </a:pPr>
            <a:r>
              <a:rPr lang="en-US" sz="2400" dirty="0" smtClean="0"/>
              <a:t>The budget and plan for TEI20 is shown</a:t>
            </a:r>
            <a:endParaRPr lang="en-US" sz="1968" dirty="0" smtClean="0"/>
          </a:p>
          <a:p>
            <a:pPr>
              <a:lnSpc>
                <a:spcPct val="110000"/>
              </a:lnSpc>
              <a:defRPr/>
            </a:pPr>
            <a:endParaRPr lang="en-US" altLang="en-US" sz="2232" dirty="0"/>
          </a:p>
        </p:txBody>
      </p:sp>
    </p:spTree>
    <p:extLst>
      <p:ext uri="{BB962C8B-B14F-4D97-AF65-F5344CB8AC3E}">
        <p14:creationId xmlns:p14="http://schemas.microsoft.com/office/powerpoint/2010/main" val="185137575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GB" sz="3200" dirty="0" smtClean="0">
                <a:solidFill>
                  <a:schemeClr val="tx1"/>
                </a:solidFill>
              </a:rPr>
              <a:t>Rel-20 budget</a:t>
            </a:r>
            <a:endParaRPr lang="en-US" sz="3600" dirty="0">
              <a:solidFill>
                <a:schemeClr val="tx1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891" y="972270"/>
            <a:ext cx="10553091" cy="430959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97341" y="2911642"/>
            <a:ext cx="11502189" cy="2370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2494578"/>
              </p:ext>
            </p:extLst>
          </p:nvPr>
        </p:nvGraphicFramePr>
        <p:xfrm>
          <a:off x="671891" y="3111856"/>
          <a:ext cx="10879366" cy="2873104"/>
        </p:xfrm>
        <a:graphic>
          <a:graphicData uri="http://schemas.openxmlformats.org/drawingml/2006/table">
            <a:tbl>
              <a:tblPr/>
              <a:tblGrid>
                <a:gridCol w="640917">
                  <a:extLst>
                    <a:ext uri="{9D8B030D-6E8A-4147-A177-3AD203B41FA5}">
                      <a16:colId xmlns:a16="http://schemas.microsoft.com/office/drawing/2014/main" val="1405950771"/>
                    </a:ext>
                  </a:extLst>
                </a:gridCol>
                <a:gridCol w="1222340">
                  <a:extLst>
                    <a:ext uri="{9D8B030D-6E8A-4147-A177-3AD203B41FA5}">
                      <a16:colId xmlns:a16="http://schemas.microsoft.com/office/drawing/2014/main" val="2439644056"/>
                    </a:ext>
                  </a:extLst>
                </a:gridCol>
                <a:gridCol w="757202">
                  <a:extLst>
                    <a:ext uri="{9D8B030D-6E8A-4147-A177-3AD203B41FA5}">
                      <a16:colId xmlns:a16="http://schemas.microsoft.com/office/drawing/2014/main" val="140895974"/>
                    </a:ext>
                  </a:extLst>
                </a:gridCol>
                <a:gridCol w="562493">
                  <a:extLst>
                    <a:ext uri="{9D8B030D-6E8A-4147-A177-3AD203B41FA5}">
                      <a16:colId xmlns:a16="http://schemas.microsoft.com/office/drawing/2014/main" val="2673591118"/>
                    </a:ext>
                  </a:extLst>
                </a:gridCol>
                <a:gridCol w="543563">
                  <a:extLst>
                    <a:ext uri="{9D8B030D-6E8A-4147-A177-3AD203B41FA5}">
                      <a16:colId xmlns:a16="http://schemas.microsoft.com/office/drawing/2014/main" val="1787217949"/>
                    </a:ext>
                  </a:extLst>
                </a:gridCol>
                <a:gridCol w="519224">
                  <a:extLst>
                    <a:ext uri="{9D8B030D-6E8A-4147-A177-3AD203B41FA5}">
                      <a16:colId xmlns:a16="http://schemas.microsoft.com/office/drawing/2014/main" val="2672389450"/>
                    </a:ext>
                  </a:extLst>
                </a:gridCol>
                <a:gridCol w="519224">
                  <a:extLst>
                    <a:ext uri="{9D8B030D-6E8A-4147-A177-3AD203B41FA5}">
                      <a16:colId xmlns:a16="http://schemas.microsoft.com/office/drawing/2014/main" val="1076613386"/>
                    </a:ext>
                  </a:extLst>
                </a:gridCol>
                <a:gridCol w="519224">
                  <a:extLst>
                    <a:ext uri="{9D8B030D-6E8A-4147-A177-3AD203B41FA5}">
                      <a16:colId xmlns:a16="http://schemas.microsoft.com/office/drawing/2014/main" val="122647580"/>
                    </a:ext>
                  </a:extLst>
                </a:gridCol>
                <a:gridCol w="519224">
                  <a:extLst>
                    <a:ext uri="{9D8B030D-6E8A-4147-A177-3AD203B41FA5}">
                      <a16:colId xmlns:a16="http://schemas.microsoft.com/office/drawing/2014/main" val="2971896815"/>
                    </a:ext>
                  </a:extLst>
                </a:gridCol>
                <a:gridCol w="519224">
                  <a:extLst>
                    <a:ext uri="{9D8B030D-6E8A-4147-A177-3AD203B41FA5}">
                      <a16:colId xmlns:a16="http://schemas.microsoft.com/office/drawing/2014/main" val="3309771416"/>
                    </a:ext>
                  </a:extLst>
                </a:gridCol>
                <a:gridCol w="519224">
                  <a:extLst>
                    <a:ext uri="{9D8B030D-6E8A-4147-A177-3AD203B41FA5}">
                      <a16:colId xmlns:a16="http://schemas.microsoft.com/office/drawing/2014/main" val="1293041546"/>
                    </a:ext>
                  </a:extLst>
                </a:gridCol>
                <a:gridCol w="519224">
                  <a:extLst>
                    <a:ext uri="{9D8B030D-6E8A-4147-A177-3AD203B41FA5}">
                      <a16:colId xmlns:a16="http://schemas.microsoft.com/office/drawing/2014/main" val="126637357"/>
                    </a:ext>
                  </a:extLst>
                </a:gridCol>
                <a:gridCol w="519224">
                  <a:extLst>
                    <a:ext uri="{9D8B030D-6E8A-4147-A177-3AD203B41FA5}">
                      <a16:colId xmlns:a16="http://schemas.microsoft.com/office/drawing/2014/main" val="3380427497"/>
                    </a:ext>
                  </a:extLst>
                </a:gridCol>
                <a:gridCol w="465138">
                  <a:extLst>
                    <a:ext uri="{9D8B030D-6E8A-4147-A177-3AD203B41FA5}">
                      <a16:colId xmlns:a16="http://schemas.microsoft.com/office/drawing/2014/main" val="694957577"/>
                    </a:ext>
                  </a:extLst>
                </a:gridCol>
                <a:gridCol w="519224">
                  <a:extLst>
                    <a:ext uri="{9D8B030D-6E8A-4147-A177-3AD203B41FA5}">
                      <a16:colId xmlns:a16="http://schemas.microsoft.com/office/drawing/2014/main" val="704501393"/>
                    </a:ext>
                  </a:extLst>
                </a:gridCol>
                <a:gridCol w="478660">
                  <a:extLst>
                    <a:ext uri="{9D8B030D-6E8A-4147-A177-3AD203B41FA5}">
                      <a16:colId xmlns:a16="http://schemas.microsoft.com/office/drawing/2014/main" val="3327571620"/>
                    </a:ext>
                  </a:extLst>
                </a:gridCol>
                <a:gridCol w="519224">
                  <a:extLst>
                    <a:ext uri="{9D8B030D-6E8A-4147-A177-3AD203B41FA5}">
                      <a16:colId xmlns:a16="http://schemas.microsoft.com/office/drawing/2014/main" val="4221659288"/>
                    </a:ext>
                  </a:extLst>
                </a:gridCol>
                <a:gridCol w="519224">
                  <a:extLst>
                    <a:ext uri="{9D8B030D-6E8A-4147-A177-3AD203B41FA5}">
                      <a16:colId xmlns:a16="http://schemas.microsoft.com/office/drawing/2014/main" val="84616062"/>
                    </a:ext>
                  </a:extLst>
                </a:gridCol>
                <a:gridCol w="497589">
                  <a:extLst>
                    <a:ext uri="{9D8B030D-6E8A-4147-A177-3AD203B41FA5}">
                      <a16:colId xmlns:a16="http://schemas.microsoft.com/office/drawing/2014/main" val="3718123560"/>
                    </a:ext>
                  </a:extLst>
                </a:gridCol>
              </a:tblGrid>
              <a:tr h="138022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8566998"/>
                  </a:ext>
                </a:extLst>
              </a:tr>
              <a:tr h="690109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Totals (between March 2025 and September 2026)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Jan #166 AHE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 #167 Athens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 #168 Goteborg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 #169 Fukuoka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 #170 Goteborg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 #171 China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 #172 Dallas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 #173 India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 #174 EU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 #175 China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Stage 2 80% complete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 #176 EU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Stage 2 100% complete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 #177 EU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 #178 US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6G Study complete (TBD)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8847047"/>
                  </a:ext>
                </a:extLst>
              </a:tr>
              <a:tr h="138022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TU count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324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31.5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4614763"/>
                  </a:ext>
                </a:extLst>
              </a:tr>
              <a:tr h="138022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TU's for Rel-19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23.5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5750928"/>
                  </a:ext>
                </a:extLst>
              </a:tr>
              <a:tr h="138022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TU's for Rel-20 (ex TEI20)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156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8315340"/>
                  </a:ext>
                </a:extLst>
              </a:tr>
              <a:tr h="138022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TU's for pre Rel-19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5373399"/>
                  </a:ext>
                </a:extLst>
              </a:tr>
              <a:tr h="138022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Buffer TU's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N/A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5931574"/>
                  </a:ext>
                </a:extLst>
              </a:tr>
              <a:tr h="138022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5.x, 6.x, 7.x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Pre-Rel-17 maintenance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4.5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1057237"/>
                  </a:ext>
                </a:extLst>
              </a:tr>
              <a:tr h="138022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8.x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Rel-17 maintenance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4.5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4603389"/>
                  </a:ext>
                </a:extLst>
              </a:tr>
              <a:tr h="138022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9.x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Rel-18 maintenance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7038129"/>
                  </a:ext>
                </a:extLst>
              </a:tr>
              <a:tr h="138022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19.x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Rel-19 maintenance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8580095"/>
                  </a:ext>
                </a:extLst>
              </a:tr>
              <a:tr h="138022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20.x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Rel-20 maintenance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4604005"/>
                  </a:ext>
                </a:extLst>
              </a:tr>
              <a:tr h="138022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19.14.x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AmbientIoT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3972671"/>
                  </a:ext>
                </a:extLst>
              </a:tr>
              <a:tr h="138022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19.48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Generic Rel-19 CR’s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See 19.49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9068892"/>
                  </a:ext>
                </a:extLst>
              </a:tr>
              <a:tr h="138022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19.49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Generic Rel-19 LSs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5769686"/>
                  </a:ext>
                </a:extLst>
              </a:tr>
              <a:tr h="138022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19.50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Rel-19 Cat B/C alignment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96337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6529902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 fontScale="9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SA2 Rel-20 </a:t>
            </a:r>
            <a:r>
              <a:rPr lang="en-US" dirty="0" smtClean="0">
                <a:solidFill>
                  <a:schemeClr val="tx1"/>
                </a:solidFill>
              </a:rPr>
              <a:t>split between 5G Advanced and 6G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552073"/>
            <a:ext cx="11289846" cy="4893697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GB" sz="2400" dirty="0" smtClean="0"/>
              <a:t>TSG SA again asked Working Groups to discuss the TU budget split between 5G Advanced and 6G</a:t>
            </a:r>
          </a:p>
          <a:p>
            <a:pPr>
              <a:lnSpc>
                <a:spcPct val="110000"/>
              </a:lnSpc>
              <a:defRPr/>
            </a:pPr>
            <a:r>
              <a:rPr lang="en-GB" sz="2400" dirty="0" smtClean="0"/>
              <a:t>The example below shows a TU plan if there was an approximately 50:50 split between 5G Advanced and 6G (between March 2025 and September 2026)</a:t>
            </a:r>
            <a:endParaRPr lang="en-GB" sz="24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3154237"/>
              </p:ext>
            </p:extLst>
          </p:nvPr>
        </p:nvGraphicFramePr>
        <p:xfrm>
          <a:off x="916616" y="3546240"/>
          <a:ext cx="10020463" cy="2665580"/>
        </p:xfrm>
        <a:graphic>
          <a:graphicData uri="http://schemas.openxmlformats.org/drawingml/2006/table">
            <a:tbl>
              <a:tblPr/>
              <a:tblGrid>
                <a:gridCol w="590319">
                  <a:extLst>
                    <a:ext uri="{9D8B030D-6E8A-4147-A177-3AD203B41FA5}">
                      <a16:colId xmlns:a16="http://schemas.microsoft.com/office/drawing/2014/main" val="850919396"/>
                    </a:ext>
                  </a:extLst>
                </a:gridCol>
                <a:gridCol w="1125839">
                  <a:extLst>
                    <a:ext uri="{9D8B030D-6E8A-4147-A177-3AD203B41FA5}">
                      <a16:colId xmlns:a16="http://schemas.microsoft.com/office/drawing/2014/main" val="1236968933"/>
                    </a:ext>
                  </a:extLst>
                </a:gridCol>
                <a:gridCol w="697423">
                  <a:extLst>
                    <a:ext uri="{9D8B030D-6E8A-4147-A177-3AD203B41FA5}">
                      <a16:colId xmlns:a16="http://schemas.microsoft.com/office/drawing/2014/main" val="2309570663"/>
                    </a:ext>
                  </a:extLst>
                </a:gridCol>
                <a:gridCol w="518086">
                  <a:extLst>
                    <a:ext uri="{9D8B030D-6E8A-4147-A177-3AD203B41FA5}">
                      <a16:colId xmlns:a16="http://schemas.microsoft.com/office/drawing/2014/main" val="3450380026"/>
                    </a:ext>
                  </a:extLst>
                </a:gridCol>
                <a:gridCol w="500650">
                  <a:extLst>
                    <a:ext uri="{9D8B030D-6E8A-4147-A177-3AD203B41FA5}">
                      <a16:colId xmlns:a16="http://schemas.microsoft.com/office/drawing/2014/main" val="64414682"/>
                    </a:ext>
                  </a:extLst>
                </a:gridCol>
                <a:gridCol w="478232">
                  <a:extLst>
                    <a:ext uri="{9D8B030D-6E8A-4147-A177-3AD203B41FA5}">
                      <a16:colId xmlns:a16="http://schemas.microsoft.com/office/drawing/2014/main" val="282228339"/>
                    </a:ext>
                  </a:extLst>
                </a:gridCol>
                <a:gridCol w="478232">
                  <a:extLst>
                    <a:ext uri="{9D8B030D-6E8A-4147-A177-3AD203B41FA5}">
                      <a16:colId xmlns:a16="http://schemas.microsoft.com/office/drawing/2014/main" val="663345788"/>
                    </a:ext>
                  </a:extLst>
                </a:gridCol>
                <a:gridCol w="478232">
                  <a:extLst>
                    <a:ext uri="{9D8B030D-6E8A-4147-A177-3AD203B41FA5}">
                      <a16:colId xmlns:a16="http://schemas.microsoft.com/office/drawing/2014/main" val="2141371947"/>
                    </a:ext>
                  </a:extLst>
                </a:gridCol>
                <a:gridCol w="478232">
                  <a:extLst>
                    <a:ext uri="{9D8B030D-6E8A-4147-A177-3AD203B41FA5}">
                      <a16:colId xmlns:a16="http://schemas.microsoft.com/office/drawing/2014/main" val="2469690719"/>
                    </a:ext>
                  </a:extLst>
                </a:gridCol>
                <a:gridCol w="478232">
                  <a:extLst>
                    <a:ext uri="{9D8B030D-6E8A-4147-A177-3AD203B41FA5}">
                      <a16:colId xmlns:a16="http://schemas.microsoft.com/office/drawing/2014/main" val="3988853386"/>
                    </a:ext>
                  </a:extLst>
                </a:gridCol>
                <a:gridCol w="478232">
                  <a:extLst>
                    <a:ext uri="{9D8B030D-6E8A-4147-A177-3AD203B41FA5}">
                      <a16:colId xmlns:a16="http://schemas.microsoft.com/office/drawing/2014/main" val="840841145"/>
                    </a:ext>
                  </a:extLst>
                </a:gridCol>
                <a:gridCol w="478232">
                  <a:extLst>
                    <a:ext uri="{9D8B030D-6E8A-4147-A177-3AD203B41FA5}">
                      <a16:colId xmlns:a16="http://schemas.microsoft.com/office/drawing/2014/main" val="1579753913"/>
                    </a:ext>
                  </a:extLst>
                </a:gridCol>
                <a:gridCol w="478232">
                  <a:extLst>
                    <a:ext uri="{9D8B030D-6E8A-4147-A177-3AD203B41FA5}">
                      <a16:colId xmlns:a16="http://schemas.microsoft.com/office/drawing/2014/main" val="3832315709"/>
                    </a:ext>
                  </a:extLst>
                </a:gridCol>
                <a:gridCol w="428417">
                  <a:extLst>
                    <a:ext uri="{9D8B030D-6E8A-4147-A177-3AD203B41FA5}">
                      <a16:colId xmlns:a16="http://schemas.microsoft.com/office/drawing/2014/main" val="3423091504"/>
                    </a:ext>
                  </a:extLst>
                </a:gridCol>
                <a:gridCol w="478232">
                  <a:extLst>
                    <a:ext uri="{9D8B030D-6E8A-4147-A177-3AD203B41FA5}">
                      <a16:colId xmlns:a16="http://schemas.microsoft.com/office/drawing/2014/main" val="4246717606"/>
                    </a:ext>
                  </a:extLst>
                </a:gridCol>
                <a:gridCol w="440871">
                  <a:extLst>
                    <a:ext uri="{9D8B030D-6E8A-4147-A177-3AD203B41FA5}">
                      <a16:colId xmlns:a16="http://schemas.microsoft.com/office/drawing/2014/main" val="3366029154"/>
                    </a:ext>
                  </a:extLst>
                </a:gridCol>
                <a:gridCol w="478232">
                  <a:extLst>
                    <a:ext uri="{9D8B030D-6E8A-4147-A177-3AD203B41FA5}">
                      <a16:colId xmlns:a16="http://schemas.microsoft.com/office/drawing/2014/main" val="2033969871"/>
                    </a:ext>
                  </a:extLst>
                </a:gridCol>
                <a:gridCol w="478232">
                  <a:extLst>
                    <a:ext uri="{9D8B030D-6E8A-4147-A177-3AD203B41FA5}">
                      <a16:colId xmlns:a16="http://schemas.microsoft.com/office/drawing/2014/main" val="3557737475"/>
                    </a:ext>
                  </a:extLst>
                </a:gridCol>
                <a:gridCol w="458306">
                  <a:extLst>
                    <a:ext uri="{9D8B030D-6E8A-4147-A177-3AD203B41FA5}">
                      <a16:colId xmlns:a16="http://schemas.microsoft.com/office/drawing/2014/main" val="3734971518"/>
                    </a:ext>
                  </a:extLst>
                </a:gridCol>
              </a:tblGrid>
              <a:tr h="127125"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1619939"/>
                  </a:ext>
                </a:extLst>
              </a:tr>
              <a:tr h="635627"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Totals (between March 2025 and September 2026)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Jan #166 AHE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 #167 Athens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 #168 Goteborg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 #169 Fukuoka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 #170 Goteborg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 #171 China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 #172 Dallas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 #173 India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 #174 EU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 #175 China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Stage 2 80% complete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 #176 EU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Stage 2 100% complete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 #177 EU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 #178 US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6G Study complete (TBD)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6884508"/>
                  </a:ext>
                </a:extLst>
              </a:tr>
              <a:tr h="127125"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TU count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324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31.5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4947875"/>
                  </a:ext>
                </a:extLst>
              </a:tr>
              <a:tr h="127125"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TU's for Rel-19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23.5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4030733"/>
                  </a:ext>
                </a:extLst>
              </a:tr>
              <a:tr h="127125"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TU's for Rel-20 (ex TEI20)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156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1786933"/>
                  </a:ext>
                </a:extLst>
              </a:tr>
              <a:tr h="127125"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TU's for pre Rel-19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5774799"/>
                  </a:ext>
                </a:extLst>
              </a:tr>
              <a:tr h="127125"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Buffer TU's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N/A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8292129"/>
                  </a:ext>
                </a:extLst>
              </a:tr>
              <a:tr h="127125"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20.x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Rel-20 5G A SIDs/WIDs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0396872"/>
                  </a:ext>
                </a:extLst>
              </a:tr>
              <a:tr h="127125"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20.x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Rel-20 6G SID(s)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5290729"/>
                  </a:ext>
                </a:extLst>
              </a:tr>
              <a:tr h="127125"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20.x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TEI20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478" marR="7478" marT="74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73853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77681385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 fontScale="9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SA2 Rel-20 </a:t>
            </a:r>
            <a:r>
              <a:rPr lang="en-US" dirty="0" smtClean="0">
                <a:solidFill>
                  <a:schemeClr val="tx1"/>
                </a:solidFill>
              </a:rPr>
              <a:t>split between 5G Advanced and 6G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552073"/>
            <a:ext cx="11289846" cy="4893697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GB" sz="2400" dirty="0" smtClean="0"/>
              <a:t>Shifting 2 TU’s per meeting from 5G Advanced to 6G changes the proportions to around 60% for 6G and 40% for 5G Advanced (excluding TEI20)</a:t>
            </a:r>
            <a:endParaRPr lang="en-GB" sz="24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5572680"/>
              </p:ext>
            </p:extLst>
          </p:nvPr>
        </p:nvGraphicFramePr>
        <p:xfrm>
          <a:off x="914396" y="2736696"/>
          <a:ext cx="9975274" cy="2962335"/>
        </p:xfrm>
        <a:graphic>
          <a:graphicData uri="http://schemas.openxmlformats.org/drawingml/2006/table">
            <a:tbl>
              <a:tblPr/>
              <a:tblGrid>
                <a:gridCol w="587658">
                  <a:extLst>
                    <a:ext uri="{9D8B030D-6E8A-4147-A177-3AD203B41FA5}">
                      <a16:colId xmlns:a16="http://schemas.microsoft.com/office/drawing/2014/main" val="577781796"/>
                    </a:ext>
                  </a:extLst>
                </a:gridCol>
                <a:gridCol w="1120764">
                  <a:extLst>
                    <a:ext uri="{9D8B030D-6E8A-4147-A177-3AD203B41FA5}">
                      <a16:colId xmlns:a16="http://schemas.microsoft.com/office/drawing/2014/main" val="524171886"/>
                    </a:ext>
                  </a:extLst>
                </a:gridCol>
                <a:gridCol w="694278">
                  <a:extLst>
                    <a:ext uri="{9D8B030D-6E8A-4147-A177-3AD203B41FA5}">
                      <a16:colId xmlns:a16="http://schemas.microsoft.com/office/drawing/2014/main" val="1870065240"/>
                    </a:ext>
                  </a:extLst>
                </a:gridCol>
                <a:gridCol w="515750">
                  <a:extLst>
                    <a:ext uri="{9D8B030D-6E8A-4147-A177-3AD203B41FA5}">
                      <a16:colId xmlns:a16="http://schemas.microsoft.com/office/drawing/2014/main" val="998784628"/>
                    </a:ext>
                  </a:extLst>
                </a:gridCol>
                <a:gridCol w="498391">
                  <a:extLst>
                    <a:ext uri="{9D8B030D-6E8A-4147-A177-3AD203B41FA5}">
                      <a16:colId xmlns:a16="http://schemas.microsoft.com/office/drawing/2014/main" val="2160479070"/>
                    </a:ext>
                  </a:extLst>
                </a:gridCol>
                <a:gridCol w="476075">
                  <a:extLst>
                    <a:ext uri="{9D8B030D-6E8A-4147-A177-3AD203B41FA5}">
                      <a16:colId xmlns:a16="http://schemas.microsoft.com/office/drawing/2014/main" val="472383482"/>
                    </a:ext>
                  </a:extLst>
                </a:gridCol>
                <a:gridCol w="476075">
                  <a:extLst>
                    <a:ext uri="{9D8B030D-6E8A-4147-A177-3AD203B41FA5}">
                      <a16:colId xmlns:a16="http://schemas.microsoft.com/office/drawing/2014/main" val="2804491526"/>
                    </a:ext>
                  </a:extLst>
                </a:gridCol>
                <a:gridCol w="476075">
                  <a:extLst>
                    <a:ext uri="{9D8B030D-6E8A-4147-A177-3AD203B41FA5}">
                      <a16:colId xmlns:a16="http://schemas.microsoft.com/office/drawing/2014/main" val="3911398928"/>
                    </a:ext>
                  </a:extLst>
                </a:gridCol>
                <a:gridCol w="476075">
                  <a:extLst>
                    <a:ext uri="{9D8B030D-6E8A-4147-A177-3AD203B41FA5}">
                      <a16:colId xmlns:a16="http://schemas.microsoft.com/office/drawing/2014/main" val="3823724651"/>
                    </a:ext>
                  </a:extLst>
                </a:gridCol>
                <a:gridCol w="476075">
                  <a:extLst>
                    <a:ext uri="{9D8B030D-6E8A-4147-A177-3AD203B41FA5}">
                      <a16:colId xmlns:a16="http://schemas.microsoft.com/office/drawing/2014/main" val="2392574819"/>
                    </a:ext>
                  </a:extLst>
                </a:gridCol>
                <a:gridCol w="476075">
                  <a:extLst>
                    <a:ext uri="{9D8B030D-6E8A-4147-A177-3AD203B41FA5}">
                      <a16:colId xmlns:a16="http://schemas.microsoft.com/office/drawing/2014/main" val="1092313843"/>
                    </a:ext>
                  </a:extLst>
                </a:gridCol>
                <a:gridCol w="476075">
                  <a:extLst>
                    <a:ext uri="{9D8B030D-6E8A-4147-A177-3AD203B41FA5}">
                      <a16:colId xmlns:a16="http://schemas.microsoft.com/office/drawing/2014/main" val="2704771925"/>
                    </a:ext>
                  </a:extLst>
                </a:gridCol>
                <a:gridCol w="476075">
                  <a:extLst>
                    <a:ext uri="{9D8B030D-6E8A-4147-A177-3AD203B41FA5}">
                      <a16:colId xmlns:a16="http://schemas.microsoft.com/office/drawing/2014/main" val="3264638449"/>
                    </a:ext>
                  </a:extLst>
                </a:gridCol>
                <a:gridCol w="426486">
                  <a:extLst>
                    <a:ext uri="{9D8B030D-6E8A-4147-A177-3AD203B41FA5}">
                      <a16:colId xmlns:a16="http://schemas.microsoft.com/office/drawing/2014/main" val="1057810141"/>
                    </a:ext>
                  </a:extLst>
                </a:gridCol>
                <a:gridCol w="476075">
                  <a:extLst>
                    <a:ext uri="{9D8B030D-6E8A-4147-A177-3AD203B41FA5}">
                      <a16:colId xmlns:a16="http://schemas.microsoft.com/office/drawing/2014/main" val="652837199"/>
                    </a:ext>
                  </a:extLst>
                </a:gridCol>
                <a:gridCol w="438883">
                  <a:extLst>
                    <a:ext uri="{9D8B030D-6E8A-4147-A177-3AD203B41FA5}">
                      <a16:colId xmlns:a16="http://schemas.microsoft.com/office/drawing/2014/main" val="1868486002"/>
                    </a:ext>
                  </a:extLst>
                </a:gridCol>
                <a:gridCol w="476075">
                  <a:extLst>
                    <a:ext uri="{9D8B030D-6E8A-4147-A177-3AD203B41FA5}">
                      <a16:colId xmlns:a16="http://schemas.microsoft.com/office/drawing/2014/main" val="2129728614"/>
                    </a:ext>
                  </a:extLst>
                </a:gridCol>
                <a:gridCol w="476075">
                  <a:extLst>
                    <a:ext uri="{9D8B030D-6E8A-4147-A177-3AD203B41FA5}">
                      <a16:colId xmlns:a16="http://schemas.microsoft.com/office/drawing/2014/main" val="2747878213"/>
                    </a:ext>
                  </a:extLst>
                </a:gridCol>
                <a:gridCol w="456239">
                  <a:extLst>
                    <a:ext uri="{9D8B030D-6E8A-4147-A177-3AD203B41FA5}">
                      <a16:colId xmlns:a16="http://schemas.microsoft.com/office/drawing/2014/main" val="3715400558"/>
                    </a:ext>
                  </a:extLst>
                </a:gridCol>
              </a:tblGrid>
              <a:tr h="92899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9755430"/>
                  </a:ext>
                </a:extLst>
              </a:tr>
              <a:tr h="464496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Totals (between March 2025 and September 2026)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Jan #166 AHE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 #167 Athens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 #168 Goteborg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 #169 Fukuoka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 #170 Goteborg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 #171 China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 #172 Dallas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 #173 India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 #174 EU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 #175 China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Stage 2 80% complete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 #176 EU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Stage 2 100% complete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 #177 EU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 #178 US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6G Study complete (TBD)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4839704"/>
                  </a:ext>
                </a:extLst>
              </a:tr>
              <a:tr h="92899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TU count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324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31.5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4365880"/>
                  </a:ext>
                </a:extLst>
              </a:tr>
              <a:tr h="92899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TU's for Rel-19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23.5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1854530"/>
                  </a:ext>
                </a:extLst>
              </a:tr>
              <a:tr h="92899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TU's for Rel-20 (ex TEI20)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156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616727"/>
                  </a:ext>
                </a:extLst>
              </a:tr>
              <a:tr h="92899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TU's for pre Rel-19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4347210"/>
                  </a:ext>
                </a:extLst>
              </a:tr>
              <a:tr h="92899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Buffer TU's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N/A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5328713"/>
                  </a:ext>
                </a:extLst>
              </a:tr>
              <a:tr h="92899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20.x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Rel-20 5G A SIDs/WIDs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021165"/>
                  </a:ext>
                </a:extLst>
              </a:tr>
              <a:tr h="92899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20.x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Rel-20 6G SID(s)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9864020"/>
                  </a:ext>
                </a:extLst>
              </a:tr>
              <a:tr h="92899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20.x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TEI20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516095"/>
                  </a:ext>
                </a:extLst>
              </a:tr>
              <a:tr h="92899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5208906"/>
                  </a:ext>
                </a:extLst>
              </a:tr>
              <a:tr h="92899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20.x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Rel-20 5G A SIDs/WIDs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2104983"/>
                  </a:ext>
                </a:extLst>
              </a:tr>
              <a:tr h="92899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20.x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Rel-20 6G SID(s)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87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2415608"/>
                  </a:ext>
                </a:extLst>
              </a:tr>
              <a:tr h="92899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20.x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TEI20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0787450"/>
                  </a:ext>
                </a:extLst>
              </a:tr>
              <a:tr h="92899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65" marR="5465" marT="54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21343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6866245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112609</TotalTime>
  <Words>1364</Words>
  <Application>Microsoft Office PowerPoint</Application>
  <PresentationFormat>Widescreen</PresentationFormat>
  <Paragraphs>811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4" baseType="lpstr"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TU budget for Rel-20</vt:lpstr>
      <vt:lpstr>Rel-20 budget</vt:lpstr>
      <vt:lpstr>Rel-20 budget</vt:lpstr>
      <vt:lpstr>Rel-20 budget</vt:lpstr>
      <vt:lpstr>SA2 Rel-20 split between 5G Advanced and 6G</vt:lpstr>
      <vt:lpstr>SA2 Rel-20 split between 5G Advanced and 6G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Andrew Bennett/Communications Research /SRUK/Principal Engineer/Samsung Electronics</cp:lastModifiedBy>
  <cp:revision>1122</cp:revision>
  <cp:lastPrinted>2023-08-02T08:25:48Z</cp:lastPrinted>
  <dcterms:created xsi:type="dcterms:W3CDTF">2018-05-24T11:49:12Z</dcterms:created>
  <dcterms:modified xsi:type="dcterms:W3CDTF">2025-02-10T17:06:52Z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