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9"/>
  </p:notesMasterIdLst>
  <p:handoutMasterIdLst>
    <p:handoutMasterId r:id="rId20"/>
  </p:handoutMasterIdLst>
  <p:sldIdLst>
    <p:sldId id="341" r:id="rId5"/>
    <p:sldId id="367" r:id="rId6"/>
    <p:sldId id="368" r:id="rId7"/>
    <p:sldId id="369" r:id="rId8"/>
    <p:sldId id="380" r:id="rId9"/>
    <p:sldId id="370" r:id="rId10"/>
    <p:sldId id="371" r:id="rId11"/>
    <p:sldId id="372" r:id="rId12"/>
    <p:sldId id="373" r:id="rId13"/>
    <p:sldId id="374" r:id="rId14"/>
    <p:sldId id="366" r:id="rId15"/>
    <p:sldId id="375" r:id="rId16"/>
    <p:sldId id="378" r:id="rId17"/>
    <p:sldId id="379" r:id="rId1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88761" autoAdjust="0"/>
  </p:normalViewPr>
  <p:slideViewPr>
    <p:cSldViewPr snapToGrid="0">
      <p:cViewPr varScale="1">
        <p:scale>
          <a:sx n="83" d="100"/>
          <a:sy n="83" d="100"/>
        </p:scale>
        <p:origin x="408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=""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=""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=""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=""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=""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=""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=""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=""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=""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041260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GPS epoch began at 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1980-01-06 00:00</a:t>
            </a:r>
            <a:r>
              <a:rPr lang="en-US" altLang="zh-CN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UTC (Coordinated Universal Time )</a:t>
            </a:r>
          </a:p>
          <a:p>
            <a:r>
              <a:rPr lang="en-US" altLang="zh-CN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PTP epoch is 1 January 1970 00:00:00 TAI (International Atomic Time)</a:t>
            </a:r>
          </a:p>
          <a:p>
            <a:r>
              <a:rPr lang="en-US" altLang="zh-CN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&lt;</a:t>
            </a:r>
            <a:r>
              <a:rPr lang="en-US" altLang="zh-CN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dLS</a:t>
            </a:r>
            <a:r>
              <a:rPr lang="en-US" altLang="zh-CN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&gt; = TAI ─ UTC </a:t>
            </a:r>
          </a:p>
          <a:p>
            <a:endParaRPr lang="en-US" altLang="zh-CN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NOTE 1— As of 0 hours 1 January 2017 UTC, UTC was behind TAI by 37 seconds. At that moment, the PTP-defined value of &lt;</a:t>
            </a:r>
            <a:r>
              <a:rPr lang="en-US" altLang="zh-CN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dLS</a:t>
            </a:r>
            <a:r>
              <a:rPr lang="en-US" altLang="zh-CN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&gt; was +37 seconds, as designated in the applicable Bulletin C (see Clause 2). </a:t>
            </a:r>
          </a:p>
          <a:p>
            <a:endParaRPr lang="en-US" altLang="zh-CN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AADA86-EB34-46CD-8F57-E81D1C6B6FF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1097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AADA86-EB34-46CD-8F57-E81D1C6B6FF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03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SMPTE Profile for Use of IEEE </a:t>
            </a:r>
            <a:r>
              <a:rPr lang="en-GB" altLang="zh-CN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Std</a:t>
            </a:r>
            <a:r>
              <a:rPr lang="en-GB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1588 [126] Precision Time Protocol in Professional Broadcast Applications ST 2059-2:2015 [127];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AADA86-EB34-46CD-8F57-E81D1C6B6FF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2645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AADA86-EB34-46CD-8F57-E81D1C6B6FF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2947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52881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61374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224871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=""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=""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=""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=""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=""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</a:t>
            </a: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2025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>
            <a:extLst>
              <a:ext uri="{FF2B5EF4-FFF2-40B4-BE49-F238E27FC236}">
                <a16:creationId xmlns=""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=""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=""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9269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14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SA WG2 Meeting #S2-167</a:t>
            </a:r>
            <a:r>
              <a:rPr lang="sv-SE" altLang="en-US" sz="14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	</a:t>
            </a:r>
          </a:p>
          <a:p>
            <a:pPr eaLnBrk="1" hangingPunct="1">
              <a:defRPr/>
            </a:pPr>
            <a:r>
              <a:rPr lang="en-GB" altLang="zh-CN" sz="14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17 - 21 February, 2025, Athens, Greece</a:t>
            </a:r>
            <a:endParaRPr lang="sv-SE" altLang="en-US" sz="14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=""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 smtClean="0">
                <a:solidFill>
                  <a:srgbClr val="0000FF"/>
                </a:solidFill>
                <a:latin typeface="Arial "/>
              </a:rPr>
              <a:t>S2-2501748</a:t>
            </a:r>
            <a:endParaRPr lang="sv-SE" altLang="en-US" sz="14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=""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2139351"/>
            <a:ext cx="9739223" cy="1457864"/>
          </a:xfrm>
        </p:spPr>
        <p:txBody>
          <a:bodyPr/>
          <a:lstStyle/>
          <a:p>
            <a:pPr algn="ctr" eaLnBrk="1" hangingPunct="1"/>
            <a:r>
              <a:rPr lang="en-US" altLang="zh-CN" sz="4000" dirty="0" smtClean="0"/>
              <a:t>Discussion on the epoch issue for </a:t>
            </a:r>
            <a:r>
              <a:rPr lang="en-US" altLang="zh-CN" sz="4000" dirty="0"/>
              <a:t>5G Residence time </a:t>
            </a:r>
            <a:r>
              <a:rPr lang="en-US" altLang="zh-CN" sz="4000" dirty="0" smtClean="0"/>
              <a:t>calculation</a:t>
            </a:r>
            <a:endParaRPr lang="en-GB" altLang="en-US" sz="40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=""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253673" y="4511826"/>
            <a:ext cx="7795491" cy="1500187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US" altLang="zh-CN" sz="3600" dirty="0" smtClean="0"/>
              <a:t>ZTE</a:t>
            </a:r>
            <a:endParaRPr lang="en-GB" altLang="en-US" sz="36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 smtClean="0"/>
              <a:t>Proposal</a:t>
            </a:r>
            <a:r>
              <a:rPr lang="en-US" altLang="zh-CN" dirty="0"/>
              <a:t>: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938468" cy="4351338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altLang="zh-CN" sz="3200" b="1" dirty="0">
                <a:solidFill>
                  <a:srgbClr val="FF0000"/>
                </a:solidFill>
              </a:rPr>
              <a:t>How to guarantee the DS-TT and NW-TT use the same epoch for the </a:t>
            </a:r>
            <a:r>
              <a:rPr lang="en-US" altLang="zh-CN" sz="3200" b="1" dirty="0" err="1">
                <a:solidFill>
                  <a:srgbClr val="FF0000"/>
                </a:solidFill>
              </a:rPr>
              <a:t>TSi</a:t>
            </a:r>
            <a:r>
              <a:rPr lang="en-US" altLang="zh-CN" sz="3200" b="1" dirty="0">
                <a:solidFill>
                  <a:srgbClr val="FF0000"/>
                </a:solidFill>
              </a:rPr>
              <a:t>/</a:t>
            </a:r>
            <a:r>
              <a:rPr lang="en-US" altLang="zh-CN" sz="3200" b="1" dirty="0" err="1">
                <a:solidFill>
                  <a:srgbClr val="FF0000"/>
                </a:solidFill>
              </a:rPr>
              <a:t>TSe</a:t>
            </a:r>
            <a:r>
              <a:rPr lang="en-US" altLang="zh-CN" sz="3200" b="1" dirty="0">
                <a:solidFill>
                  <a:srgbClr val="FF0000"/>
                </a:solidFill>
              </a:rPr>
              <a:t> calculation.</a:t>
            </a: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 smtClean="0"/>
              <a:t>Alt 1: There is nothing to do for the 3GPP std. It can be defined by operator’s Std.</a:t>
            </a: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/>
              <a:t>Alt </a:t>
            </a:r>
            <a:r>
              <a:rPr lang="en-US" altLang="zh-CN" sz="2400" dirty="0" smtClean="0"/>
              <a:t>2: Clarifying in the 23.501, which epoch is used by DS-TT</a:t>
            </a:r>
            <a:r>
              <a:rPr lang="zh-CN" altLang="en-US" sz="2400" dirty="0"/>
              <a:t> </a:t>
            </a:r>
            <a:r>
              <a:rPr lang="en-US" altLang="zh-CN" sz="2400" dirty="0" smtClean="0"/>
              <a:t>and NW-TT for </a:t>
            </a:r>
            <a:r>
              <a:rPr lang="en-US" altLang="zh-CN" sz="2400" dirty="0" err="1" smtClean="0"/>
              <a:t>TSi</a:t>
            </a:r>
            <a:r>
              <a:rPr lang="en-US" altLang="zh-CN" sz="2400" dirty="0" smtClean="0"/>
              <a:t>/</a:t>
            </a:r>
            <a:r>
              <a:rPr lang="en-US" altLang="zh-CN" sz="2400" dirty="0" err="1" smtClean="0"/>
              <a:t>Tse</a:t>
            </a:r>
            <a:r>
              <a:rPr lang="en-US" altLang="zh-CN" sz="2400" dirty="0" smtClean="0"/>
              <a:t> is configured by operator’s policy/configuration.</a:t>
            </a:r>
            <a:endParaRPr lang="en-US" altLang="zh-CN" sz="2400" dirty="0"/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/>
              <a:t>Alt </a:t>
            </a:r>
            <a:r>
              <a:rPr lang="en-US" altLang="zh-CN" sz="2400" dirty="0" smtClean="0"/>
              <a:t>3: Explicitly clarify, the </a:t>
            </a:r>
            <a:r>
              <a:rPr lang="en-US" altLang="zh-CN" sz="2400" dirty="0"/>
              <a:t>epoch is used by DS-TT</a:t>
            </a:r>
            <a:r>
              <a:rPr lang="zh-CN" altLang="en-US" sz="2400" dirty="0"/>
              <a:t> </a:t>
            </a:r>
            <a:r>
              <a:rPr lang="en-US" altLang="zh-CN" sz="2400" dirty="0"/>
              <a:t>and NW-TT for </a:t>
            </a:r>
            <a:r>
              <a:rPr lang="en-US" altLang="zh-CN" sz="2400" dirty="0" err="1"/>
              <a:t>TSi</a:t>
            </a:r>
            <a:r>
              <a:rPr lang="en-US" altLang="zh-CN" sz="2400" dirty="0"/>
              <a:t>/</a:t>
            </a:r>
            <a:r>
              <a:rPr lang="en-US" altLang="zh-CN" sz="2400" dirty="0" err="1"/>
              <a:t>Tse</a:t>
            </a:r>
            <a:r>
              <a:rPr lang="en-US" altLang="zh-CN" sz="2400" dirty="0"/>
              <a:t> is </a:t>
            </a:r>
            <a:r>
              <a:rPr lang="en-US" altLang="zh-CN" sz="2400" dirty="0" smtClean="0"/>
              <a:t>GPS epoch, or PTP epoch.</a:t>
            </a: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 smtClean="0"/>
              <a:t>Alt 4: ?</a:t>
            </a:r>
            <a:endParaRPr lang="en-US" altLang="zh-CN" sz="2400" dirty="0"/>
          </a:p>
          <a:p>
            <a:pPr lvl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dirty="0"/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dirty="0" smtClean="0"/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009835512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=""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Annex</a:t>
            </a:r>
            <a:endParaRPr lang="en-GB" altLang="en-US" dirty="0"/>
          </a:p>
        </p:txBody>
      </p:sp>
      <p:sp>
        <p:nvSpPr>
          <p:cNvPr id="4" name="Title 1">
            <a:extLst>
              <a:ext uri="{FF2B5EF4-FFF2-40B4-BE49-F238E27FC236}">
                <a16:creationId xmlns="" xmlns:a16="http://schemas.microsoft.com/office/drawing/2014/main" id="{6BFCA172-672F-4297-B767-9F7EDE373FA1}"/>
              </a:ext>
            </a:extLst>
          </p:cNvPr>
          <p:cNvSpPr txBox="1">
            <a:spLocks/>
          </p:cNvSpPr>
          <p:nvPr/>
        </p:nvSpPr>
        <p:spPr bwMode="auto">
          <a:xfrm>
            <a:off x="1226388" y="2993366"/>
            <a:ext cx="9739223" cy="145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 eaLnBrk="1" hangingPunct="1"/>
            <a:r>
              <a:rPr lang="en-US" altLang="zh-CN" sz="4000" dirty="0" smtClean="0"/>
              <a:t>Various 5G internal GM deployment</a:t>
            </a:r>
            <a:endParaRPr lang="en-GB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424538177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Annex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692167" y="3896471"/>
            <a:ext cx="1238946" cy="1016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AS level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92167" y="2880471"/>
            <a:ext cx="1238946" cy="1016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(g)PTP level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58694" y="2086577"/>
            <a:ext cx="2105892" cy="3095022"/>
          </a:xfrm>
          <a:prstGeom prst="rect">
            <a:avLst/>
          </a:prstGeom>
          <a:noFill/>
          <a:ln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UE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55629" y="3896471"/>
            <a:ext cx="1238946" cy="1016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(</a:t>
            </a:r>
            <a:r>
              <a:rPr lang="en-US" altLang="zh-CN" dirty="0" err="1" smtClean="0">
                <a:solidFill>
                  <a:schemeClr val="tx1"/>
                </a:solidFill>
              </a:rPr>
              <a:t>gNB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60673" y="3896471"/>
            <a:ext cx="1238946" cy="1016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60673" y="2880471"/>
            <a:ext cx="1238946" cy="1016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(g)PTP level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27200" y="2086577"/>
            <a:ext cx="2105892" cy="3095022"/>
          </a:xfrm>
          <a:prstGeom prst="rect">
            <a:avLst/>
          </a:prstGeom>
          <a:noFill/>
          <a:ln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UPF/NW-TT</a:t>
            </a:r>
            <a:endParaRPr lang="zh-CN" altLang="en-US" dirty="0">
              <a:solidFill>
                <a:schemeClr val="tx1"/>
              </a:solidFill>
            </a:endParaRPr>
          </a:p>
        </p:txBody>
      </p:sp>
      <p:cxnSp>
        <p:nvCxnSpPr>
          <p:cNvPr id="14" name="直接箭头连接符 13"/>
          <p:cNvCxnSpPr>
            <a:stCxn id="8" idx="2"/>
          </p:cNvCxnSpPr>
          <p:nvPr/>
        </p:nvCxnSpPr>
        <p:spPr>
          <a:xfrm>
            <a:off x="5575102" y="4912471"/>
            <a:ext cx="0" cy="1099446"/>
          </a:xfrm>
          <a:prstGeom prst="straightConnector1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575102" y="6019799"/>
            <a:ext cx="1250946" cy="214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10" idx="2"/>
          </p:cNvCxnSpPr>
          <p:nvPr/>
        </p:nvCxnSpPr>
        <p:spPr>
          <a:xfrm>
            <a:off x="9180146" y="4912471"/>
            <a:ext cx="0" cy="10994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7924800" y="6011917"/>
            <a:ext cx="1255346" cy="78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1829529" y="4646416"/>
            <a:ext cx="11015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70C0"/>
                </a:solidFill>
              </a:rPr>
              <a:t>GPS epoch</a:t>
            </a:r>
            <a:endParaRPr lang="zh-CN" altLang="en-US" sz="1400" dirty="0">
              <a:solidFill>
                <a:srgbClr val="0070C0"/>
              </a:solidFill>
            </a:endParaRPr>
          </a:p>
        </p:txBody>
      </p:sp>
      <p:cxnSp>
        <p:nvCxnSpPr>
          <p:cNvPr id="24" name="直接箭头连接符 23"/>
          <p:cNvCxnSpPr>
            <a:stCxn id="8" idx="1"/>
            <a:endCxn id="4" idx="3"/>
          </p:cNvCxnSpPr>
          <p:nvPr/>
        </p:nvCxnSpPr>
        <p:spPr>
          <a:xfrm flipH="1">
            <a:off x="2931113" y="4404471"/>
            <a:ext cx="202451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945931" y="3896471"/>
            <a:ext cx="10407869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3383534" y="4467612"/>
            <a:ext cx="14665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i="1" dirty="0" err="1"/>
              <a:t>timeInfoType</a:t>
            </a:r>
            <a:r>
              <a:rPr lang="en-US" altLang="zh-CN" sz="1400" dirty="0"/>
              <a:t> is not included</a:t>
            </a:r>
            <a:endParaRPr lang="zh-CN" altLang="en-US" sz="1400" dirty="0"/>
          </a:p>
        </p:txBody>
      </p:sp>
      <p:sp>
        <p:nvSpPr>
          <p:cNvPr id="28" name="矩形 27"/>
          <p:cNvSpPr/>
          <p:nvPr/>
        </p:nvSpPr>
        <p:spPr>
          <a:xfrm>
            <a:off x="6826048" y="5408907"/>
            <a:ext cx="9284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5G GM</a:t>
            </a:r>
            <a:endParaRPr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5048281" y="4575333"/>
            <a:ext cx="11015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70C0"/>
                </a:solidFill>
              </a:rPr>
              <a:t>GPS epoch</a:t>
            </a:r>
            <a:endParaRPr lang="zh-CN" altLang="en-US" sz="1400" dirty="0">
              <a:solidFill>
                <a:srgbClr val="0070C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629354" y="4572409"/>
            <a:ext cx="11015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70C0"/>
                </a:solidFill>
              </a:rPr>
              <a:t>GPS epoch</a:t>
            </a:r>
            <a:endParaRPr lang="zh-CN" altLang="en-US" sz="1400" dirty="0">
              <a:solidFill>
                <a:srgbClr val="0070C0"/>
              </a:solidFill>
            </a:endParaRPr>
          </a:p>
        </p:txBody>
      </p:sp>
      <p:cxnSp>
        <p:nvCxnSpPr>
          <p:cNvPr id="32" name="直接箭头连接符 31"/>
          <p:cNvCxnSpPr>
            <a:stCxn id="6" idx="3"/>
            <a:endCxn id="11" idx="1"/>
          </p:cNvCxnSpPr>
          <p:nvPr/>
        </p:nvCxnSpPr>
        <p:spPr>
          <a:xfrm>
            <a:off x="2931113" y="3388471"/>
            <a:ext cx="5629560" cy="0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484258" y="3063721"/>
            <a:ext cx="12009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FF0000"/>
                </a:solidFill>
              </a:rPr>
              <a:t>GPS epoch?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9802206" y="3182249"/>
            <a:ext cx="12009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FF0000"/>
                </a:solidFill>
              </a:rPr>
              <a:t>GPS epoch?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726" y="5706366"/>
            <a:ext cx="703431" cy="528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371350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Annex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692167" y="3896471"/>
            <a:ext cx="1238946" cy="1016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AS level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92167" y="2880471"/>
            <a:ext cx="1238946" cy="1016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(g)PTP level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58694" y="2086577"/>
            <a:ext cx="2105892" cy="3095022"/>
          </a:xfrm>
          <a:prstGeom prst="rect">
            <a:avLst/>
          </a:prstGeom>
          <a:noFill/>
          <a:ln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UE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55629" y="3896471"/>
            <a:ext cx="1238946" cy="1016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(</a:t>
            </a:r>
            <a:r>
              <a:rPr lang="en-US" altLang="zh-CN" dirty="0" err="1" smtClean="0">
                <a:solidFill>
                  <a:schemeClr val="tx1"/>
                </a:solidFill>
              </a:rPr>
              <a:t>gNB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47338" y="5707117"/>
            <a:ext cx="685880" cy="62536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tx1"/>
                </a:solidFill>
              </a:rPr>
              <a:t>PTP</a:t>
            </a:r>
          </a:p>
          <a:p>
            <a:pPr algn="ctr"/>
            <a:r>
              <a:rPr lang="en-US" altLang="zh-CN" sz="1600" dirty="0" err="1" smtClean="0">
                <a:solidFill>
                  <a:schemeClr val="tx1"/>
                </a:solidFill>
              </a:rPr>
              <a:t>SyncE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60673" y="3896471"/>
            <a:ext cx="1238946" cy="1016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60673" y="2880471"/>
            <a:ext cx="1238946" cy="1016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(g)PTP level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27200" y="2086577"/>
            <a:ext cx="2105892" cy="3095022"/>
          </a:xfrm>
          <a:prstGeom prst="rect">
            <a:avLst/>
          </a:prstGeom>
          <a:noFill/>
          <a:ln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UPF/NW-TT</a:t>
            </a:r>
            <a:endParaRPr lang="zh-CN" altLang="en-US" dirty="0">
              <a:solidFill>
                <a:schemeClr val="tx1"/>
              </a:solidFill>
            </a:endParaRPr>
          </a:p>
        </p:txBody>
      </p:sp>
      <p:cxnSp>
        <p:nvCxnSpPr>
          <p:cNvPr id="14" name="直接箭头连接符 13"/>
          <p:cNvCxnSpPr>
            <a:stCxn id="8" idx="2"/>
          </p:cNvCxnSpPr>
          <p:nvPr/>
        </p:nvCxnSpPr>
        <p:spPr>
          <a:xfrm>
            <a:off x="5575102" y="4912471"/>
            <a:ext cx="0" cy="10994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endCxn id="9" idx="1"/>
          </p:cNvCxnSpPr>
          <p:nvPr/>
        </p:nvCxnSpPr>
        <p:spPr>
          <a:xfrm>
            <a:off x="5575102" y="6019799"/>
            <a:ext cx="1372236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10" idx="2"/>
          </p:cNvCxnSpPr>
          <p:nvPr/>
        </p:nvCxnSpPr>
        <p:spPr>
          <a:xfrm>
            <a:off x="9180146" y="4912471"/>
            <a:ext cx="0" cy="10994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endCxn id="9" idx="3"/>
          </p:cNvCxnSpPr>
          <p:nvPr/>
        </p:nvCxnSpPr>
        <p:spPr>
          <a:xfrm flipH="1">
            <a:off x="7633218" y="6011917"/>
            <a:ext cx="1546928" cy="78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1829529" y="4646416"/>
            <a:ext cx="7922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FF0000"/>
                </a:solidFill>
              </a:rPr>
              <a:t>Epoch?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cxnSp>
        <p:nvCxnSpPr>
          <p:cNvPr id="24" name="直接箭头连接符 23"/>
          <p:cNvCxnSpPr>
            <a:stCxn id="8" idx="1"/>
            <a:endCxn id="4" idx="3"/>
          </p:cNvCxnSpPr>
          <p:nvPr/>
        </p:nvCxnSpPr>
        <p:spPr>
          <a:xfrm flipH="1">
            <a:off x="2931113" y="4404471"/>
            <a:ext cx="202451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945931" y="3896471"/>
            <a:ext cx="10407869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3383534" y="4467612"/>
            <a:ext cx="14665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i="1" dirty="0" err="1" smtClean="0"/>
              <a:t>timeInfoType</a:t>
            </a:r>
            <a:r>
              <a:rPr lang="en-US" altLang="zh-CN" sz="1400" i="1" dirty="0" smtClean="0"/>
              <a:t> = local </a:t>
            </a:r>
            <a:r>
              <a:rPr lang="en-US" altLang="zh-CN" sz="1400" dirty="0" smtClean="0"/>
              <a:t>clock</a:t>
            </a:r>
            <a:endParaRPr lang="zh-CN" altLang="en-US" sz="1400" dirty="0"/>
          </a:p>
        </p:txBody>
      </p:sp>
      <p:sp>
        <p:nvSpPr>
          <p:cNvPr id="28" name="矩形 27"/>
          <p:cNvSpPr/>
          <p:nvPr/>
        </p:nvSpPr>
        <p:spPr>
          <a:xfrm>
            <a:off x="6826048" y="5327133"/>
            <a:ext cx="9284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5G GM</a:t>
            </a:r>
            <a:endParaRPr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5184185" y="4536477"/>
            <a:ext cx="7713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FF0000"/>
                </a:solidFill>
              </a:rPr>
              <a:t>epoch?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746672" y="4572900"/>
            <a:ext cx="7713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FF0000"/>
                </a:solidFill>
              </a:rPr>
              <a:t>epoch?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cxnSp>
        <p:nvCxnSpPr>
          <p:cNvPr id="32" name="直接箭头连接符 31"/>
          <p:cNvCxnSpPr>
            <a:stCxn id="6" idx="3"/>
            <a:endCxn id="11" idx="1"/>
          </p:cNvCxnSpPr>
          <p:nvPr/>
        </p:nvCxnSpPr>
        <p:spPr>
          <a:xfrm>
            <a:off x="2931113" y="3388471"/>
            <a:ext cx="5629560" cy="0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484258" y="3063721"/>
            <a:ext cx="7713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FF0000"/>
                </a:solidFill>
              </a:rPr>
              <a:t>epoch?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9802206" y="3182249"/>
            <a:ext cx="7713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FF0000"/>
                </a:solidFill>
              </a:rPr>
              <a:t>epoch?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507556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2828" y="5721069"/>
            <a:ext cx="703431" cy="52850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Annex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692167" y="3896471"/>
            <a:ext cx="1238946" cy="1016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AS level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92167" y="2880471"/>
            <a:ext cx="1238946" cy="1016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(g)PTP level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58694" y="2086577"/>
            <a:ext cx="2105892" cy="3095022"/>
          </a:xfrm>
          <a:prstGeom prst="rect">
            <a:avLst/>
          </a:prstGeom>
          <a:noFill/>
          <a:ln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UE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55629" y="3896471"/>
            <a:ext cx="1238946" cy="1016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(</a:t>
            </a:r>
            <a:r>
              <a:rPr lang="en-US" altLang="zh-CN" dirty="0" err="1" smtClean="0">
                <a:solidFill>
                  <a:schemeClr val="tx1"/>
                </a:solidFill>
              </a:rPr>
              <a:t>gNB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90327" y="4912471"/>
            <a:ext cx="685880" cy="62536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PTP</a:t>
            </a:r>
          </a:p>
        </p:txBody>
      </p:sp>
      <p:sp>
        <p:nvSpPr>
          <p:cNvPr id="10" name="矩形 9"/>
          <p:cNvSpPr/>
          <p:nvPr/>
        </p:nvSpPr>
        <p:spPr>
          <a:xfrm>
            <a:off x="8560673" y="3896471"/>
            <a:ext cx="1238946" cy="1016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60673" y="2880471"/>
            <a:ext cx="1238946" cy="1016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(g)PTP level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27200" y="2086577"/>
            <a:ext cx="2105892" cy="3095022"/>
          </a:xfrm>
          <a:prstGeom prst="rect">
            <a:avLst/>
          </a:prstGeom>
          <a:noFill/>
          <a:ln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UPF/NW-TT</a:t>
            </a:r>
            <a:endParaRPr lang="zh-CN" altLang="en-US" dirty="0">
              <a:solidFill>
                <a:schemeClr val="tx1"/>
              </a:solidFill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>
            <a:off x="4126904" y="6011917"/>
            <a:ext cx="936005" cy="78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5062909" y="4912471"/>
            <a:ext cx="15250" cy="11073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10" idx="2"/>
          </p:cNvCxnSpPr>
          <p:nvPr/>
        </p:nvCxnSpPr>
        <p:spPr>
          <a:xfrm>
            <a:off x="9180146" y="4912471"/>
            <a:ext cx="0" cy="4763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 flipV="1">
            <a:off x="6076208" y="5371458"/>
            <a:ext cx="3103938" cy="174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1787489" y="4646416"/>
            <a:ext cx="11224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70C0"/>
                </a:solidFill>
              </a:rPr>
              <a:t>GPS Epoch</a:t>
            </a:r>
            <a:endParaRPr lang="zh-CN" altLang="en-US" sz="1400" dirty="0">
              <a:solidFill>
                <a:srgbClr val="0070C0"/>
              </a:solidFill>
            </a:endParaRPr>
          </a:p>
        </p:txBody>
      </p:sp>
      <p:cxnSp>
        <p:nvCxnSpPr>
          <p:cNvPr id="24" name="直接箭头连接符 23"/>
          <p:cNvCxnSpPr>
            <a:stCxn id="8" idx="1"/>
            <a:endCxn id="4" idx="3"/>
          </p:cNvCxnSpPr>
          <p:nvPr/>
        </p:nvCxnSpPr>
        <p:spPr>
          <a:xfrm flipH="1">
            <a:off x="2931113" y="4404471"/>
            <a:ext cx="202451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945931" y="3896471"/>
            <a:ext cx="10407869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6042513" y="4901589"/>
            <a:ext cx="9284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5G GM</a:t>
            </a:r>
            <a:endParaRPr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5048281" y="4575333"/>
            <a:ext cx="11015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70C0"/>
                </a:solidFill>
              </a:rPr>
              <a:t>GPS epoch</a:t>
            </a:r>
            <a:endParaRPr lang="zh-CN" altLang="en-US" sz="1400" dirty="0">
              <a:solidFill>
                <a:srgbClr val="0070C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629354" y="4572409"/>
            <a:ext cx="11672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FF0000"/>
                </a:solidFill>
              </a:rPr>
              <a:t>PTP epoch?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cxnSp>
        <p:nvCxnSpPr>
          <p:cNvPr id="32" name="直接箭头连接符 31"/>
          <p:cNvCxnSpPr>
            <a:stCxn id="6" idx="3"/>
            <a:endCxn id="11" idx="1"/>
          </p:cNvCxnSpPr>
          <p:nvPr/>
        </p:nvCxnSpPr>
        <p:spPr>
          <a:xfrm>
            <a:off x="2931113" y="3388471"/>
            <a:ext cx="5629560" cy="0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484258" y="3063721"/>
            <a:ext cx="7713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FF0000"/>
                </a:solidFill>
              </a:rPr>
              <a:t>epoch?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9802206" y="3182249"/>
            <a:ext cx="7713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FF0000"/>
                </a:solidFill>
              </a:rPr>
              <a:t>epoch?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383534" y="4467612"/>
            <a:ext cx="14665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i="1" dirty="0" err="1"/>
              <a:t>timeInfoType</a:t>
            </a:r>
            <a:r>
              <a:rPr lang="en-US" altLang="zh-CN" sz="1400" dirty="0"/>
              <a:t> is not included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454840574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5826" y="560387"/>
            <a:ext cx="9635706" cy="1130301"/>
          </a:xfrm>
        </p:spPr>
        <p:txBody>
          <a:bodyPr>
            <a:normAutofit/>
          </a:bodyPr>
          <a:lstStyle/>
          <a:p>
            <a:r>
              <a:rPr lang="en-US" altLang="zh-CN" sz="3200" dirty="0" smtClean="0"/>
              <a:t>Issue in the (g)PTP time synchronization over 5GS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85668"/>
            <a:ext cx="10515600" cy="4755809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altLang="zh-CN" sz="3100" dirty="0"/>
              <a:t>The 5G Residence time = </a:t>
            </a:r>
            <a:r>
              <a:rPr lang="en-US" altLang="zh-CN" sz="3100" dirty="0" err="1"/>
              <a:t>TSe</a:t>
            </a:r>
            <a:r>
              <a:rPr lang="en-US" altLang="zh-CN" sz="3100" dirty="0"/>
              <a:t> – </a:t>
            </a:r>
            <a:r>
              <a:rPr lang="en-US" altLang="zh-CN" sz="3100" dirty="0" err="1"/>
              <a:t>TSi</a:t>
            </a:r>
            <a:endParaRPr lang="en-US" altLang="zh-CN" sz="3100" dirty="0"/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altLang="zh-CN" sz="3100" dirty="0" err="1" smtClean="0"/>
              <a:t>TSe</a:t>
            </a:r>
            <a:r>
              <a:rPr lang="en-US" altLang="zh-CN" sz="3100" dirty="0" smtClean="0"/>
              <a:t> and </a:t>
            </a:r>
            <a:r>
              <a:rPr lang="en-US" altLang="zh-CN" sz="3100" dirty="0" err="1" smtClean="0"/>
              <a:t>TSi</a:t>
            </a:r>
            <a:r>
              <a:rPr lang="en-US" altLang="zh-CN" sz="3100" dirty="0" smtClean="0"/>
              <a:t> </a:t>
            </a:r>
            <a:r>
              <a:rPr lang="en-US" altLang="zh-CN" sz="3100" dirty="0"/>
              <a:t>are the time offset since the epoch.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altLang="zh-CN" sz="3100" b="1" dirty="0" smtClean="0">
                <a:solidFill>
                  <a:srgbClr val="FF0000"/>
                </a:solidFill>
              </a:rPr>
              <a:t>The issue is: how </a:t>
            </a:r>
            <a:r>
              <a:rPr lang="en-US" altLang="zh-CN" sz="3100" b="1" dirty="0">
                <a:solidFill>
                  <a:srgbClr val="FF0000"/>
                </a:solidFill>
              </a:rPr>
              <a:t>to guarantee the DS-TT and NW-TT use the same epoch for the </a:t>
            </a:r>
            <a:r>
              <a:rPr lang="en-US" altLang="zh-CN" sz="3100" b="1" dirty="0" err="1">
                <a:solidFill>
                  <a:srgbClr val="FF0000"/>
                </a:solidFill>
              </a:rPr>
              <a:t>TSi</a:t>
            </a:r>
            <a:r>
              <a:rPr lang="en-US" altLang="zh-CN" sz="3100" b="1" dirty="0">
                <a:solidFill>
                  <a:srgbClr val="FF0000"/>
                </a:solidFill>
              </a:rPr>
              <a:t>/</a:t>
            </a:r>
            <a:r>
              <a:rPr lang="en-US" altLang="zh-CN" sz="3100" b="1" dirty="0" err="1">
                <a:solidFill>
                  <a:srgbClr val="FF0000"/>
                </a:solidFill>
              </a:rPr>
              <a:t>TSe</a:t>
            </a:r>
            <a:r>
              <a:rPr lang="en-US" altLang="zh-CN" sz="3100" b="1" dirty="0">
                <a:solidFill>
                  <a:srgbClr val="FF0000"/>
                </a:solidFill>
              </a:rPr>
              <a:t> calculation.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endParaRPr lang="en-US" altLang="zh-CN" sz="3100" dirty="0"/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altLang="zh-CN" sz="3100" dirty="0" smtClean="0"/>
              <a:t>There are several well-known epochs.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en-US" altLang="zh-CN" sz="3100" dirty="0" smtClean="0"/>
              <a:t>GPS epoch (</a:t>
            </a:r>
            <a:r>
              <a:rPr lang="en-US" altLang="zh-CN" sz="3100" dirty="0"/>
              <a:t>began at 1980-01-06 00:00 UTC </a:t>
            </a:r>
            <a:r>
              <a:rPr lang="en-US" altLang="zh-CN" sz="3100" dirty="0" smtClean="0"/>
              <a:t>),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en-US" altLang="zh-CN" sz="3100" dirty="0" smtClean="0"/>
              <a:t>PTP epoch (began </a:t>
            </a:r>
            <a:r>
              <a:rPr lang="en-US" altLang="zh-CN" sz="3100" dirty="0"/>
              <a:t>at </a:t>
            </a:r>
            <a:r>
              <a:rPr lang="en-US" altLang="zh-CN" sz="3100" dirty="0" smtClean="0"/>
              <a:t>1970-01-01 </a:t>
            </a:r>
            <a:r>
              <a:rPr lang="en-US" altLang="zh-CN" sz="3100" dirty="0"/>
              <a:t>00:00 </a:t>
            </a:r>
            <a:r>
              <a:rPr lang="en-US" altLang="zh-CN" sz="3100" dirty="0" smtClean="0"/>
              <a:t>ATI ),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en-US" altLang="zh-CN" sz="3100" dirty="0" smtClean="0"/>
              <a:t>…………………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sz="2300" dirty="0"/>
              <a:t>The epoch is the origin of the timescale of a domain. </a:t>
            </a:r>
          </a:p>
          <a:p>
            <a:r>
              <a:rPr lang="en-US" altLang="zh-CN" sz="2300" b="1" dirty="0"/>
              <a:t>timescale: </a:t>
            </a:r>
            <a:r>
              <a:rPr lang="en-US" altLang="zh-CN" sz="2300" dirty="0"/>
              <a:t>A measure of elapsed time since an epoch. </a:t>
            </a:r>
          </a:p>
          <a:p>
            <a:pPr lvl="1"/>
            <a:endParaRPr lang="zh-CN" altLang="en-US" sz="2100" dirty="0"/>
          </a:p>
        </p:txBody>
      </p:sp>
    </p:spTree>
    <p:extLst>
      <p:ext uri="{BB962C8B-B14F-4D97-AF65-F5344CB8AC3E}">
        <p14:creationId xmlns:p14="http://schemas.microsoft.com/office/powerpoint/2010/main" val="264350412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– AS level time sync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92429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 smtClean="0"/>
              <a:t>In the 38.331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200" b="1" i="1" dirty="0" err="1" smtClean="0"/>
              <a:t>timeInfoType</a:t>
            </a:r>
            <a:r>
              <a:rPr lang="en-US" altLang="zh-CN" sz="2200" b="1" i="1" dirty="0" smtClean="0"/>
              <a:t>: </a:t>
            </a:r>
            <a:r>
              <a:rPr lang="en-US" altLang="zh-CN" sz="2200" dirty="0" smtClean="0"/>
              <a:t>If</a:t>
            </a:r>
            <a:r>
              <a:rPr lang="en-US" altLang="zh-CN" sz="2200" dirty="0"/>
              <a:t> </a:t>
            </a:r>
            <a:r>
              <a:rPr lang="en-US" altLang="zh-CN" sz="2200" i="1" dirty="0" err="1"/>
              <a:t>timeInfoType</a:t>
            </a:r>
            <a:r>
              <a:rPr lang="en-US" altLang="zh-CN" sz="2200" dirty="0"/>
              <a:t> is not included, the </a:t>
            </a:r>
            <a:r>
              <a:rPr lang="en-US" altLang="zh-CN" sz="2200" i="1" dirty="0"/>
              <a:t>time</a:t>
            </a:r>
            <a:r>
              <a:rPr lang="en-US" altLang="zh-CN" sz="2200" dirty="0"/>
              <a:t> indicates the GPS time and the origin of the </a:t>
            </a:r>
            <a:r>
              <a:rPr lang="en-US" altLang="zh-CN" sz="2200" i="1" dirty="0"/>
              <a:t>time</a:t>
            </a:r>
            <a:r>
              <a:rPr lang="en-US" altLang="zh-CN" sz="2200" dirty="0"/>
              <a:t> field is 00:00:00 on Gregorian calendar date 6 January, 1980 (start of GPS time). If </a:t>
            </a:r>
            <a:r>
              <a:rPr lang="en-US" altLang="zh-CN" sz="2200" i="1" dirty="0" err="1"/>
              <a:t>timeInfoType</a:t>
            </a:r>
            <a:r>
              <a:rPr lang="en-US" altLang="zh-CN" sz="2200" dirty="0"/>
              <a:t> is set to </a:t>
            </a:r>
            <a:r>
              <a:rPr lang="en-US" altLang="zh-CN" sz="2200" i="1" dirty="0" err="1"/>
              <a:t>localClock</a:t>
            </a:r>
            <a:r>
              <a:rPr lang="en-US" altLang="zh-CN" sz="2200" dirty="0"/>
              <a:t>, the origin of the </a:t>
            </a:r>
            <a:r>
              <a:rPr lang="en-US" altLang="zh-CN" sz="2200" i="1" dirty="0"/>
              <a:t>time</a:t>
            </a:r>
            <a:r>
              <a:rPr lang="en-US" altLang="zh-CN" sz="2200" dirty="0"/>
              <a:t> is </a:t>
            </a:r>
            <a:r>
              <a:rPr lang="en-US" altLang="zh-CN" sz="2200" dirty="0" smtClean="0"/>
              <a:t>unspecified.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200" dirty="0" smtClean="0">
                <a:solidFill>
                  <a:srgbClr val="0070C0"/>
                </a:solidFill>
              </a:rPr>
              <a:t>It means, the GPS epoch is used (if</a:t>
            </a:r>
            <a:r>
              <a:rPr lang="en-US" altLang="zh-CN" sz="2200" dirty="0">
                <a:solidFill>
                  <a:srgbClr val="0070C0"/>
                </a:solidFill>
              </a:rPr>
              <a:t> </a:t>
            </a:r>
            <a:r>
              <a:rPr lang="en-US" altLang="zh-CN" sz="2200" i="1" dirty="0" err="1">
                <a:solidFill>
                  <a:srgbClr val="0070C0"/>
                </a:solidFill>
              </a:rPr>
              <a:t>timeInfoType</a:t>
            </a:r>
            <a:r>
              <a:rPr lang="en-US" altLang="zh-CN" sz="2200" dirty="0">
                <a:solidFill>
                  <a:srgbClr val="0070C0"/>
                </a:solidFill>
              </a:rPr>
              <a:t> is not included</a:t>
            </a:r>
            <a:r>
              <a:rPr lang="en-US" altLang="zh-CN" sz="2200" dirty="0" smtClean="0">
                <a:solidFill>
                  <a:srgbClr val="0070C0"/>
                </a:solidFill>
              </a:rPr>
              <a:t>), or epoch is not specified if </a:t>
            </a:r>
            <a:r>
              <a:rPr lang="en-US" altLang="zh-CN" sz="2200" i="1" dirty="0" err="1">
                <a:solidFill>
                  <a:srgbClr val="0070C0"/>
                </a:solidFill>
              </a:rPr>
              <a:t>timeInfoType</a:t>
            </a:r>
            <a:r>
              <a:rPr lang="en-US" altLang="zh-CN" sz="2200" dirty="0">
                <a:solidFill>
                  <a:srgbClr val="0070C0"/>
                </a:solidFill>
              </a:rPr>
              <a:t> is set to </a:t>
            </a:r>
            <a:r>
              <a:rPr lang="en-US" altLang="zh-CN" sz="2200" i="1" dirty="0" err="1" smtClean="0">
                <a:solidFill>
                  <a:srgbClr val="0070C0"/>
                </a:solidFill>
              </a:rPr>
              <a:t>localClock</a:t>
            </a:r>
            <a:endParaRPr lang="en-US" altLang="zh-CN" sz="2200" i="1" dirty="0" smtClean="0">
              <a:solidFill>
                <a:srgbClr val="0070C0"/>
              </a:solidFill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sz="2200" i="1" dirty="0" smtClean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600" b="1" dirty="0" smtClean="0"/>
              <a:t>Observation 1:  In the AS layer, the UE know the which epoch is used in air interface (e.g. SIB9).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600" b="1" dirty="0"/>
              <a:t>The GPS epoch is used (if </a:t>
            </a:r>
            <a:r>
              <a:rPr lang="en-US" altLang="zh-CN" sz="2600" b="1" dirty="0" err="1"/>
              <a:t>timeInfoType</a:t>
            </a:r>
            <a:r>
              <a:rPr lang="en-US" altLang="zh-CN" sz="2600" b="1" dirty="0"/>
              <a:t> is not included), or 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600" b="1" dirty="0"/>
              <a:t>epoch is not specified if </a:t>
            </a:r>
            <a:r>
              <a:rPr lang="en-US" altLang="zh-CN" sz="2600" b="1" dirty="0" err="1"/>
              <a:t>timeInfoType</a:t>
            </a:r>
            <a:r>
              <a:rPr lang="en-US" altLang="zh-CN" sz="2600" b="1" dirty="0"/>
              <a:t> is set to </a:t>
            </a:r>
            <a:r>
              <a:rPr lang="en-US" altLang="zh-CN" sz="2600" b="1" dirty="0" err="1"/>
              <a:t>localClock</a:t>
            </a:r>
            <a:endParaRPr lang="en-US" altLang="zh-CN" sz="2600" b="1" dirty="0"/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39639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342263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 smtClean="0"/>
              <a:t>In the 23.501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altLang="zh-CN" sz="2000" dirty="0"/>
              <a:t>The UE, </a:t>
            </a:r>
            <a:r>
              <a:rPr lang="en-GB" altLang="zh-CN" sz="2000" dirty="0" err="1"/>
              <a:t>gNB</a:t>
            </a:r>
            <a:r>
              <a:rPr lang="en-GB" altLang="zh-CN" sz="2000" dirty="0"/>
              <a:t>, UPF, NW-TT and DS- TTs are synchronized with the 5G GM (i.e. the 5G internal system clock) which shall serve to keep these network elements synchronized</a:t>
            </a:r>
            <a:r>
              <a:rPr lang="en-GB" altLang="zh-CN" sz="2000" dirty="0" smtClean="0"/>
              <a:t>. </a:t>
            </a:r>
            <a:r>
              <a:rPr lang="zh-CN" altLang="en-US" sz="2000" dirty="0"/>
              <a:t> </a:t>
            </a:r>
            <a:r>
              <a:rPr lang="en-US" altLang="zh-CN" sz="2000" dirty="0" smtClean="0"/>
              <a:t>(clause 5.27.1.1)</a:t>
            </a:r>
            <a:endParaRPr lang="en-GB" altLang="zh-CN" sz="2000" dirty="0" smtClean="0"/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altLang="zh-CN" sz="2000" dirty="0"/>
              <a:t>The 5G internal system clock shall be made available to all user plane nodes in the 5G system. The UPF and NW-TT may get the 5G internal system clock via the underlying PTP compatible transport network with mechanisms outside the scope of 3GPP</a:t>
            </a:r>
            <a:r>
              <a:rPr lang="en-GB" altLang="zh-CN" sz="2000" dirty="0" smtClean="0"/>
              <a:t>. (clause 5.27.1.2.1)</a:t>
            </a:r>
            <a:endParaRPr lang="en-US" altLang="zh-CN" sz="2200" dirty="0" smtClean="0"/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sz="2200" i="1" dirty="0" smtClean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b="1" dirty="0"/>
              <a:t>Observation 2: The </a:t>
            </a:r>
            <a:r>
              <a:rPr lang="en-US" altLang="zh-CN" sz="2400" b="1" dirty="0" err="1"/>
              <a:t>gNB</a:t>
            </a:r>
            <a:r>
              <a:rPr lang="en-US" altLang="zh-CN" sz="2400" b="1" dirty="0"/>
              <a:t> and NW-TT, </a:t>
            </a:r>
            <a:r>
              <a:rPr lang="en-GB" altLang="zh-CN" sz="2400" b="1" dirty="0"/>
              <a:t>have synchronized with the 5G GM (i.e. the 5G internal system clock</a:t>
            </a:r>
            <a:r>
              <a:rPr lang="en-GB" altLang="zh-CN" sz="2400" b="1" dirty="0" smtClean="0"/>
              <a:t>). Which </a:t>
            </a:r>
            <a:r>
              <a:rPr lang="en-GB" altLang="zh-CN" sz="2400" b="1" dirty="0"/>
              <a:t>epoch is used is not </a:t>
            </a:r>
            <a:r>
              <a:rPr lang="en-GB" altLang="zh-CN" sz="2400" b="1" dirty="0" smtClean="0"/>
              <a:t>specified. </a:t>
            </a:r>
            <a:r>
              <a:rPr lang="en-US" altLang="zh-CN" sz="2400" b="1" dirty="0" smtClean="0"/>
              <a:t>This rely on the deployment/implementation</a:t>
            </a:r>
            <a:endParaRPr lang="en-US" altLang="zh-CN" sz="2400" b="1" dirty="0"/>
          </a:p>
        </p:txBody>
      </p:sp>
    </p:spTree>
    <p:extLst>
      <p:ext uri="{BB962C8B-B14F-4D97-AF65-F5344CB8AC3E}">
        <p14:creationId xmlns:p14="http://schemas.microsoft.com/office/powerpoint/2010/main" val="242970500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342263"/>
          </a:xfrm>
        </p:spPr>
        <p:txBody>
          <a:bodyPr>
            <a:normAutofit fontScale="92500"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 smtClean="0"/>
              <a:t>In the 23.501 clause </a:t>
            </a:r>
            <a:r>
              <a:rPr lang="en-GB" altLang="zh-CN" dirty="0" smtClean="0"/>
              <a:t>5.27.1.2.2.1</a:t>
            </a:r>
            <a:r>
              <a:rPr lang="en-GB" altLang="zh-CN" dirty="0"/>
              <a:t> </a:t>
            </a:r>
            <a:r>
              <a:rPr lang="en-GB" altLang="zh-CN" dirty="0" smtClean="0"/>
              <a:t>Distribution </a:t>
            </a:r>
            <a:r>
              <a:rPr lang="en-GB" altLang="zh-CN" dirty="0"/>
              <a:t>of </a:t>
            </a:r>
            <a:r>
              <a:rPr lang="en-GB" altLang="zh-CN" dirty="0" err="1"/>
              <a:t>gPTP</a:t>
            </a:r>
            <a:r>
              <a:rPr lang="en-GB" altLang="zh-CN" dirty="0"/>
              <a:t> Sync and </a:t>
            </a:r>
            <a:r>
              <a:rPr lang="en-GB" altLang="zh-CN" dirty="0" err="1"/>
              <a:t>Follow_Up</a:t>
            </a:r>
            <a:r>
              <a:rPr lang="en-GB" altLang="zh-CN" dirty="0"/>
              <a:t> messages</a:t>
            </a:r>
            <a:endParaRPr lang="en-US" altLang="zh-CN" dirty="0" smtClean="0"/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altLang="zh-CN" sz="2000" dirty="0" smtClean="0"/>
              <a:t>The </a:t>
            </a:r>
            <a:r>
              <a:rPr lang="en-GB" altLang="zh-CN" sz="2000" dirty="0"/>
              <a:t>mechanisms for distribution of TSN GM clock and </a:t>
            </a:r>
            <a:r>
              <a:rPr lang="en-GB" altLang="zh-CN" sz="2000" dirty="0">
                <a:solidFill>
                  <a:srgbClr val="FF0000"/>
                </a:solidFill>
              </a:rPr>
              <a:t>time-stamping described in </a:t>
            </a:r>
            <a:r>
              <a:rPr lang="en-GB" altLang="zh-CN" sz="2000" dirty="0"/>
              <a:t>this clause are according to </a:t>
            </a:r>
            <a:r>
              <a:rPr lang="en-GB" altLang="zh-CN" sz="2000" dirty="0">
                <a:solidFill>
                  <a:srgbClr val="FF0000"/>
                </a:solidFill>
              </a:rPr>
              <a:t>IEEE </a:t>
            </a:r>
            <a:r>
              <a:rPr lang="en-GB" altLang="zh-CN" sz="2000" dirty="0" err="1">
                <a:solidFill>
                  <a:srgbClr val="FF0000"/>
                </a:solidFill>
              </a:rPr>
              <a:t>Std</a:t>
            </a:r>
            <a:r>
              <a:rPr lang="en-GB" altLang="zh-CN" sz="2000" dirty="0">
                <a:solidFill>
                  <a:srgbClr val="FF0000"/>
                </a:solidFill>
              </a:rPr>
              <a:t> 802.1AS [104].</a:t>
            </a:r>
            <a:endParaRPr lang="zh-CN" altLang="zh-CN" sz="20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/>
              <a:t>In the 23.501 clause </a:t>
            </a:r>
            <a:r>
              <a:rPr lang="en-GB" altLang="zh-CN" dirty="0" smtClean="0"/>
              <a:t>5.27.1.2.2.2 Distribution </a:t>
            </a:r>
            <a:r>
              <a:rPr lang="en-GB" altLang="zh-CN" dirty="0"/>
              <a:t>of PTP Sync and </a:t>
            </a:r>
            <a:r>
              <a:rPr lang="en-GB" altLang="zh-CN" dirty="0" err="1"/>
              <a:t>Follow_Up</a:t>
            </a:r>
            <a:r>
              <a:rPr lang="en-GB" altLang="zh-CN" dirty="0"/>
              <a:t> messages</a:t>
            </a:r>
            <a:endParaRPr lang="en-US" altLang="zh-CN" dirty="0"/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altLang="zh-CN" sz="2000" dirty="0" smtClean="0"/>
              <a:t>The </a:t>
            </a:r>
            <a:r>
              <a:rPr lang="en-GB" altLang="zh-CN" sz="2000" dirty="0"/>
              <a:t>mechanisms for distribution of PTP GM clock and </a:t>
            </a:r>
            <a:r>
              <a:rPr lang="en-GB" altLang="zh-CN" sz="2000" dirty="0">
                <a:solidFill>
                  <a:srgbClr val="FF0000"/>
                </a:solidFill>
              </a:rPr>
              <a:t>time-stamping described in </a:t>
            </a:r>
            <a:r>
              <a:rPr lang="en-GB" altLang="zh-CN" sz="2000" dirty="0"/>
              <a:t>this clause are according to </a:t>
            </a:r>
            <a:r>
              <a:rPr lang="en-GB" altLang="zh-CN" sz="2000" dirty="0">
                <a:solidFill>
                  <a:srgbClr val="FF0000"/>
                </a:solidFill>
              </a:rPr>
              <a:t>IEEE </a:t>
            </a:r>
            <a:r>
              <a:rPr lang="en-GB" altLang="zh-CN" sz="2000" dirty="0" err="1">
                <a:solidFill>
                  <a:srgbClr val="FF0000"/>
                </a:solidFill>
              </a:rPr>
              <a:t>Std</a:t>
            </a:r>
            <a:r>
              <a:rPr lang="en-GB" altLang="zh-CN" sz="2000" dirty="0">
                <a:solidFill>
                  <a:srgbClr val="FF0000"/>
                </a:solidFill>
              </a:rPr>
              <a:t> 1588 [126]</a:t>
            </a:r>
            <a:endParaRPr lang="en-GB" altLang="zh-CN" sz="2000" dirty="0" smtClean="0">
              <a:solidFill>
                <a:srgbClr val="FF0000"/>
              </a:solidFill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sz="2200" i="1" dirty="0" smtClean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b="1" dirty="0"/>
              <a:t>Observation </a:t>
            </a:r>
            <a:r>
              <a:rPr lang="en-US" altLang="zh-CN" sz="2400" b="1" dirty="0" smtClean="0"/>
              <a:t>3: Time stamping (i.e. </a:t>
            </a:r>
            <a:r>
              <a:rPr lang="en-US" altLang="zh-CN" sz="2400" b="1" dirty="0" err="1" smtClean="0"/>
              <a:t>TSi</a:t>
            </a:r>
            <a:r>
              <a:rPr lang="en-US" altLang="zh-CN" sz="2400" b="1" dirty="0" smtClean="0"/>
              <a:t> and </a:t>
            </a:r>
            <a:r>
              <a:rPr lang="en-US" altLang="zh-CN" sz="2400" b="1" dirty="0" err="1" smtClean="0"/>
              <a:t>TSe</a:t>
            </a:r>
            <a:r>
              <a:rPr lang="en-US" altLang="zh-CN" sz="2400" b="1" dirty="0" smtClean="0"/>
              <a:t>) follows the IEEE 802.1AS and IEEE 1588 </a:t>
            </a:r>
            <a:endParaRPr lang="en-US" altLang="zh-CN" sz="2400" b="1" dirty="0"/>
          </a:p>
        </p:txBody>
      </p:sp>
    </p:spTree>
    <p:extLst>
      <p:ext uri="{BB962C8B-B14F-4D97-AF65-F5344CB8AC3E}">
        <p14:creationId xmlns:p14="http://schemas.microsoft.com/office/powerpoint/2010/main" val="905743971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2079" y="1811547"/>
            <a:ext cx="11505363" cy="1528814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 smtClean="0"/>
              <a:t>In the IEEE 1588, there are two types of timescale (clause 7.2.1)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 smtClean="0"/>
              <a:t>The </a:t>
            </a:r>
            <a:r>
              <a:rPr lang="en-US" altLang="zh-CN" b="1" dirty="0"/>
              <a:t>timescale PTP: </a:t>
            </a:r>
            <a:r>
              <a:rPr lang="en-US" altLang="zh-CN" dirty="0"/>
              <a:t>This is the elapsed time since the PTP epoch measured using the second defined by International Atomic Time </a:t>
            </a:r>
            <a:endParaRPr lang="en-US" altLang="zh-CN" dirty="0" smtClean="0"/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 smtClean="0"/>
              <a:t>The </a:t>
            </a:r>
            <a:r>
              <a:rPr lang="en-US" altLang="zh-CN" b="1" dirty="0"/>
              <a:t>timescale ARB (arbitrary): </a:t>
            </a:r>
            <a:r>
              <a:rPr lang="en-US" altLang="zh-CN" dirty="0"/>
              <a:t>In normal operation, the epoch is set by an administrative procedure. 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9585" y="3265062"/>
            <a:ext cx="7068919" cy="3452922"/>
          </a:xfrm>
          <a:prstGeom prst="rect">
            <a:avLst/>
          </a:prstGeom>
        </p:spPr>
      </p:pic>
      <p:sp>
        <p:nvSpPr>
          <p:cNvPr id="5" name="内容占位符 2"/>
          <p:cNvSpPr txBox="1">
            <a:spLocks/>
          </p:cNvSpPr>
          <p:nvPr/>
        </p:nvSpPr>
        <p:spPr>
          <a:xfrm>
            <a:off x="432080" y="3547067"/>
            <a:ext cx="4381082" cy="29843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000" dirty="0" smtClean="0"/>
              <a:t>In the clause 8.2 of 802.1AS, it is similar with IEEE 1588.</a:t>
            </a:r>
          </a:p>
          <a:p>
            <a:r>
              <a:rPr lang="en-US" altLang="zh-CN" sz="2000" dirty="0" smtClean="0"/>
              <a:t>Both 1588 and 802.1AS define the converting between timescales</a:t>
            </a:r>
          </a:p>
          <a:p>
            <a:r>
              <a:rPr lang="en-US" altLang="zh-CN" sz="2000" dirty="0" smtClean="0"/>
              <a:t>In the 802.1AS, Annex C (Timescales and epochs), it provides some example of Timescales and epochs</a:t>
            </a:r>
            <a:endParaRPr lang="en-US" altLang="zh-CN" sz="2000" dirty="0"/>
          </a:p>
        </p:txBody>
      </p:sp>
      <p:sp>
        <p:nvSpPr>
          <p:cNvPr id="6" name="右箭头 5"/>
          <p:cNvSpPr/>
          <p:nvPr/>
        </p:nvSpPr>
        <p:spPr>
          <a:xfrm>
            <a:off x="4361358" y="5315578"/>
            <a:ext cx="813916" cy="3014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621761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Observation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6"/>
            <a:ext cx="10515600" cy="4159538"/>
          </a:xfrm>
        </p:spPr>
        <p:txBody>
          <a:bodyPr>
            <a:normAutofit lnSpcReduction="10000"/>
          </a:bodyPr>
          <a:lstStyle/>
          <a:p>
            <a:r>
              <a:rPr lang="en-US" altLang="zh-CN" b="1" dirty="0"/>
              <a:t>Observation 4: </a:t>
            </a:r>
            <a:r>
              <a:rPr lang="en-US" altLang="zh-CN" dirty="0"/>
              <a:t>The IEEE 1588 and IEEE 802.1AS does not mandate which epoch to be used.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In </a:t>
            </a:r>
            <a:r>
              <a:rPr lang="en-US" altLang="zh-CN" dirty="0" smtClean="0"/>
              <a:t>the TSN time domain, there are multiple timescales.</a:t>
            </a:r>
          </a:p>
          <a:p>
            <a:r>
              <a:rPr lang="en-US" altLang="zh-CN" dirty="0"/>
              <a:t>W</a:t>
            </a:r>
            <a:r>
              <a:rPr lang="en-US" altLang="zh-CN" dirty="0" smtClean="0"/>
              <a:t>hen </a:t>
            </a:r>
            <a:r>
              <a:rPr lang="en-US" altLang="zh-CN" dirty="0"/>
              <a:t>5G supports integration of TSN network, </a:t>
            </a:r>
            <a:r>
              <a:rPr lang="en-US" altLang="zh-CN" dirty="0" smtClean="0"/>
              <a:t>the UPF/NW-TT</a:t>
            </a:r>
            <a:r>
              <a:rPr lang="zh-CN" altLang="en-US" dirty="0" smtClean="0"/>
              <a:t> </a:t>
            </a:r>
            <a:r>
              <a:rPr lang="en-US" altLang="zh-CN" dirty="0" smtClean="0"/>
              <a:t>needs to synchronize with the GM in the TSN time domain.</a:t>
            </a:r>
          </a:p>
          <a:p>
            <a:endParaRPr lang="en-US" altLang="zh-CN" dirty="0" smtClean="0"/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 smtClean="0"/>
              <a:t>Observation 5: </a:t>
            </a:r>
            <a:r>
              <a:rPr lang="en-US" altLang="zh-CN" dirty="0"/>
              <a:t>The operator know which epoch is used by the outside TSN network, i.e. (g)PTP message of TSN time domain.</a:t>
            </a: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1477753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203386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 smtClean="0"/>
              <a:t>In the </a:t>
            </a:r>
            <a:r>
              <a:rPr lang="en-GB" altLang="zh-CN" sz="2400" dirty="0"/>
              <a:t>ST 2059-2:2015: "SMPTE Standard - SMPTE Profile for Use of IEEE-1588 Precision Time Protocol in Professional Broadcast Applications</a:t>
            </a:r>
            <a:r>
              <a:rPr lang="en-GB" altLang="zh-CN" sz="2400" dirty="0" smtClean="0"/>
              <a:t>". </a:t>
            </a:r>
            <a:r>
              <a:rPr lang="en-US" altLang="zh-CN" sz="2400" dirty="0" smtClean="0"/>
              <a:t>(In the 23.501, reference [127])</a:t>
            </a:r>
            <a:endParaRPr lang="en-GB" altLang="zh-CN" sz="2400" dirty="0" smtClean="0"/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 smtClean="0"/>
              <a:t>The </a:t>
            </a:r>
            <a:r>
              <a:rPr lang="en-US" altLang="zh-CN" dirty="0"/>
              <a:t>SMPTE Epoch shall be 01 January 1970 00:00:00 TAI. </a:t>
            </a:r>
            <a:endParaRPr lang="en-US" altLang="zh-CN" dirty="0" smtClean="0"/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 smtClean="0"/>
              <a:t>Note </a:t>
            </a:r>
            <a:r>
              <a:rPr lang="en-US" altLang="zh-CN" dirty="0"/>
              <a:t>1: The </a:t>
            </a:r>
            <a:r>
              <a:rPr lang="en-US" altLang="zh-CN" dirty="0">
                <a:solidFill>
                  <a:srgbClr val="FF0000"/>
                </a:solidFill>
              </a:rPr>
              <a:t>SMPTE Epoch is the same as the PTP Epoch </a:t>
            </a:r>
            <a:r>
              <a:rPr lang="en-US" altLang="zh-CN" dirty="0"/>
              <a:t>specified in IEEE </a:t>
            </a:r>
            <a:r>
              <a:rPr lang="en-US" altLang="zh-CN" dirty="0" err="1"/>
              <a:t>Std</a:t>
            </a:r>
            <a:r>
              <a:rPr lang="en-US" altLang="zh-CN" dirty="0"/>
              <a:t> 1588-2008. </a:t>
            </a:r>
            <a:endParaRPr lang="en-US" altLang="zh-CN" dirty="0" smtClean="0"/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dirty="0"/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b="1" dirty="0"/>
              <a:t>Observation </a:t>
            </a:r>
            <a:r>
              <a:rPr lang="en-US" altLang="zh-CN" sz="2400" b="1" dirty="0" smtClean="0"/>
              <a:t>5:  If the external TSN network use the SMPTE profile, the epoch used in the PTP</a:t>
            </a:r>
            <a:r>
              <a:rPr lang="zh-CN" altLang="en-US" sz="2400" b="1" dirty="0"/>
              <a:t> </a:t>
            </a:r>
            <a:r>
              <a:rPr lang="en-US" altLang="zh-CN" sz="2400" b="1" dirty="0" smtClean="0"/>
              <a:t>message is PTP epoch.</a:t>
            </a:r>
            <a:endParaRPr lang="en-US" altLang="zh-CN" sz="2400" dirty="0"/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0292848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Observation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99" y="1825624"/>
            <a:ext cx="10797791" cy="4676775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dirty="0" smtClean="0"/>
              <a:t>In the 3GPP air interface, the GPS epoch may be used (or not specified)</a:t>
            </a:r>
            <a:endParaRPr lang="en-US" altLang="zh-CN" sz="2000" dirty="0" smtClean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dirty="0" smtClean="0"/>
              <a:t>The </a:t>
            </a:r>
            <a:r>
              <a:rPr lang="en-US" altLang="zh-CN" sz="2000" dirty="0" err="1" smtClean="0"/>
              <a:t>gNB</a:t>
            </a:r>
            <a:r>
              <a:rPr lang="en-US" altLang="zh-CN" sz="2000" dirty="0" smtClean="0"/>
              <a:t> and NW-TT, </a:t>
            </a:r>
            <a:r>
              <a:rPr lang="en-GB" altLang="zh-CN" sz="2000" dirty="0" smtClean="0"/>
              <a:t>have synchronized </a:t>
            </a:r>
            <a:r>
              <a:rPr lang="en-GB" altLang="zh-CN" sz="2000" dirty="0"/>
              <a:t>with the 5G GM (i.e. the 5G internal system </a:t>
            </a:r>
            <a:r>
              <a:rPr lang="en-GB" altLang="zh-CN" sz="2000" dirty="0" smtClean="0"/>
              <a:t>clock), which epoch is used is not specified.</a:t>
            </a: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b="1" dirty="0"/>
              <a:t>Time stamping (i.e. </a:t>
            </a:r>
            <a:r>
              <a:rPr lang="en-US" altLang="zh-CN" sz="2000" b="1" dirty="0" err="1"/>
              <a:t>TSi</a:t>
            </a:r>
            <a:r>
              <a:rPr lang="en-US" altLang="zh-CN" sz="2000" b="1" dirty="0"/>
              <a:t> and </a:t>
            </a:r>
            <a:r>
              <a:rPr lang="en-US" altLang="zh-CN" sz="2000" b="1" dirty="0" err="1"/>
              <a:t>TSe</a:t>
            </a:r>
            <a:r>
              <a:rPr lang="en-US" altLang="zh-CN" sz="2000" b="1" dirty="0"/>
              <a:t>) follows the </a:t>
            </a:r>
            <a:r>
              <a:rPr lang="en-US" altLang="zh-CN" sz="2000" b="1" dirty="0" smtClean="0"/>
              <a:t>definition in the IEEE </a:t>
            </a:r>
            <a:r>
              <a:rPr lang="en-US" altLang="zh-CN" sz="2000" b="1" dirty="0"/>
              <a:t>802.1AS and IEEE 1588 </a:t>
            </a: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b="1" dirty="0"/>
              <a:t>The IEEE 1588 and IEEE 802.1AS does not mandate which epoch to be used </a:t>
            </a:r>
            <a:endParaRPr lang="en-US" altLang="zh-CN" sz="2000" b="1" dirty="0" smtClean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dirty="0" smtClean="0"/>
              <a:t>When </a:t>
            </a:r>
            <a:r>
              <a:rPr lang="en-US" altLang="zh-CN" sz="2000" dirty="0"/>
              <a:t>5G supports integration of TSN network, the operator </a:t>
            </a:r>
            <a:r>
              <a:rPr lang="en-US" altLang="zh-CN" sz="2000" dirty="0" smtClean="0"/>
              <a:t>know </a:t>
            </a:r>
            <a:r>
              <a:rPr lang="en-US" altLang="zh-CN" sz="2000" dirty="0"/>
              <a:t>which epoch is used </a:t>
            </a:r>
            <a:r>
              <a:rPr lang="en-US" altLang="zh-CN" sz="2000" dirty="0" smtClean="0"/>
              <a:t>by the </a:t>
            </a:r>
            <a:r>
              <a:rPr lang="en-US" altLang="zh-CN" sz="2000" dirty="0"/>
              <a:t>TSN </a:t>
            </a:r>
            <a:r>
              <a:rPr lang="en-US" altLang="zh-CN" sz="2000" dirty="0" smtClean="0"/>
              <a:t>network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according to SLA.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dirty="0" smtClean="0"/>
              <a:t>NW-TT know the epoch used by received (g)PTP message.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dirty="0"/>
              <a:t>DS-TT also need to know the epoch used by received (g)PTP message</a:t>
            </a:r>
            <a:r>
              <a:rPr lang="en-US" altLang="zh-CN" sz="2000" dirty="0" smtClean="0"/>
              <a:t>. (at least for Up link time synchronization)</a:t>
            </a: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dirty="0" smtClean="0"/>
              <a:t>If </a:t>
            </a:r>
            <a:r>
              <a:rPr lang="en-US" altLang="zh-CN" sz="2000" dirty="0"/>
              <a:t>the external TSN network use the SMPTE profile, the epoch used in the PTP</a:t>
            </a:r>
            <a:r>
              <a:rPr lang="zh-CN" altLang="en-US" sz="2000" dirty="0"/>
              <a:t> </a:t>
            </a:r>
            <a:r>
              <a:rPr lang="en-US" altLang="zh-CN" sz="2000" dirty="0"/>
              <a:t>message is PTP epoch.</a:t>
            </a:r>
          </a:p>
        </p:txBody>
      </p:sp>
    </p:spTree>
    <p:extLst>
      <p:ext uri="{BB962C8B-B14F-4D97-AF65-F5344CB8AC3E}">
        <p14:creationId xmlns:p14="http://schemas.microsoft.com/office/powerpoint/2010/main" val="13556734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280d8efa-eff2-4910-88d2-79ca146720c4"/>
    <ds:schemaRef ds:uri="http://schemas.microsoft.com/office/2006/documentManagement/types"/>
    <ds:schemaRef ds:uri="http://www.w3.org/XML/1998/namespace"/>
    <ds:schemaRef ds:uri="http://purl.org/dc/elements/1.1/"/>
    <ds:schemaRef ds:uri="http://purl.org/dc/terms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679a257e-872f-4c98-9e8a-0a9c104f72cd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7170</TotalTime>
  <Words>897</Words>
  <Application>Microsoft Office PowerPoint</Application>
  <PresentationFormat>宽屏</PresentationFormat>
  <Paragraphs>132</Paragraphs>
  <Slides>14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 </vt:lpstr>
      <vt:lpstr>宋体</vt:lpstr>
      <vt:lpstr>Arial</vt:lpstr>
      <vt:lpstr>Calibri</vt:lpstr>
      <vt:lpstr>Calibri Light</vt:lpstr>
      <vt:lpstr>Times New Roman</vt:lpstr>
      <vt:lpstr>Office Theme</vt:lpstr>
      <vt:lpstr>Discussion on the epoch issue for 5G Residence time calculation</vt:lpstr>
      <vt:lpstr>Issue in the (g)PTP time synchronization over 5GS</vt:lpstr>
      <vt:lpstr>Background – AS level time sync</vt:lpstr>
      <vt:lpstr>Background</vt:lpstr>
      <vt:lpstr>Background</vt:lpstr>
      <vt:lpstr>Background</vt:lpstr>
      <vt:lpstr>Observation</vt:lpstr>
      <vt:lpstr>Background</vt:lpstr>
      <vt:lpstr>Observation</vt:lpstr>
      <vt:lpstr>Proposal:</vt:lpstr>
      <vt:lpstr>Annex</vt:lpstr>
      <vt:lpstr>Annex</vt:lpstr>
      <vt:lpstr>Annex</vt:lpstr>
      <vt:lpstr>Annex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ZTE</cp:lastModifiedBy>
  <cp:revision>641</cp:revision>
  <dcterms:created xsi:type="dcterms:W3CDTF">2010-02-05T13:52:04Z</dcterms:created>
  <dcterms:modified xsi:type="dcterms:W3CDTF">2025-02-10T14:46:19Z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