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92" r:id="rId5"/>
    <p:sldId id="416" r:id="rId6"/>
    <p:sldId id="439" r:id="rId7"/>
    <p:sldId id="435" r:id="rId8"/>
    <p:sldId id="438" r:id="rId9"/>
    <p:sldId id="440" r:id="rId10"/>
    <p:sldId id="442" r:id="rId11"/>
    <p:sldId id="432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9EDE6BF-D103-E5C0-D9B5-57E5D5928FEF}" name="1246r3" initials="EU" userId="1246r3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3732" autoAdjust="0"/>
  </p:normalViewPr>
  <p:slideViewPr>
    <p:cSldViewPr snapToGrid="0">
      <p:cViewPr varScale="1">
        <p:scale>
          <a:sx n="102" d="100"/>
          <a:sy n="102" d="100"/>
        </p:scale>
        <p:origin x="2118" y="3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18024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1112" y="795637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840" y="66675"/>
            <a:ext cx="1203960" cy="70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931" y="1384300"/>
            <a:ext cx="12251266" cy="1724659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4800" dirty="0"/>
              <a:t>Triggering VFL training – Way Forwards</a:t>
            </a:r>
            <a:endParaRPr lang="en-GB" altLang="en-US" sz="40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89C8330-0D0C-4F65-AF84-D0231B4713F0}"/>
              </a:ext>
            </a:extLst>
          </p:cNvPr>
          <p:cNvSpPr txBox="1">
            <a:spLocks/>
          </p:cNvSpPr>
          <p:nvPr/>
        </p:nvSpPr>
        <p:spPr bwMode="auto">
          <a:xfrm>
            <a:off x="1599577" y="4309077"/>
            <a:ext cx="8992845" cy="1090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en-GB" altLang="en-US" sz="3200" dirty="0"/>
              <a:t>SA2#167</a:t>
            </a:r>
          </a:p>
          <a:p>
            <a:pPr algn="ctr" eaLnBrk="1" hangingPunct="1"/>
            <a:r>
              <a:rPr lang="en-GB" altLang="en-US" sz="3200" dirty="0"/>
              <a:t>Lenovo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F481AF0-F722-4BA3-A737-CAA97F39FD0F}"/>
              </a:ext>
            </a:extLst>
          </p:cNvPr>
          <p:cNvSpPr/>
          <p:nvPr/>
        </p:nvSpPr>
        <p:spPr>
          <a:xfrm>
            <a:off x="8171042" y="311947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/>
              <a:t>S2</a:t>
            </a:r>
            <a:r>
              <a:rPr lang="en-US" altLang="zh-CN" dirty="0"/>
              <a:t>-2501547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093424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F7427B-B2CB-4F19-9822-7D48B1850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810228"/>
          </a:xfrm>
        </p:spPr>
        <p:txBody>
          <a:bodyPr/>
          <a:lstStyle/>
          <a:p>
            <a:r>
              <a:rPr lang="en-US" altLang="zh-CN" sz="2800" b="1" dirty="0"/>
              <a:t>Background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1CD9576-DC5F-4DC5-B7F7-B3185D67E4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61140"/>
            <a:ext cx="5830784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Triggers for HFL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Consumer (</a:t>
            </a:r>
            <a:r>
              <a:rPr lang="en-US" sz="1800" kern="100" dirty="0" err="1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AnLF</a:t>
            </a:r>
            <a:r>
              <a:rPr lang="en-US" sz="18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) discovers an MTLF from the NRF based on Analytics ID and other parameters. 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During </a:t>
            </a:r>
            <a:r>
              <a:rPr lang="en-US" sz="1800" kern="100" dirty="0" err="1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MLModelProvision</a:t>
            </a:r>
            <a:r>
              <a:rPr lang="en-US" sz="18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 service request from a consumer (</a:t>
            </a:r>
            <a:r>
              <a:rPr lang="en-US" sz="1800" kern="100" dirty="0" err="1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AnLF</a:t>
            </a:r>
            <a:r>
              <a:rPr lang="en-US" sz="18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). MTLF determines HFL is needed based on:</a:t>
            </a:r>
          </a:p>
          <a:p>
            <a:pPr lvl="2" algn="just">
              <a:spcBef>
                <a:spcPts val="0"/>
              </a:spcBef>
              <a:spcAft>
                <a:spcPts val="0"/>
              </a:spcAft>
            </a:pPr>
            <a:r>
              <a:rPr lang="en-GB" sz="14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Operator policy (e.g. pre-configured list of ML Models), </a:t>
            </a:r>
          </a:p>
          <a:p>
            <a:pPr lvl="2" algn="just">
              <a:spcBef>
                <a:spcPts val="0"/>
              </a:spcBef>
              <a:spcAft>
                <a:spcPts val="0"/>
              </a:spcAft>
            </a:pPr>
            <a:r>
              <a:rPr lang="en-GB" sz="14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Analytic ID, </a:t>
            </a:r>
          </a:p>
          <a:p>
            <a:pPr lvl="2" algn="just">
              <a:spcBef>
                <a:spcPts val="0"/>
              </a:spcBef>
              <a:spcAft>
                <a:spcPts val="0"/>
              </a:spcAft>
            </a:pPr>
            <a:r>
              <a:rPr lang="en-GB" sz="14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Service Area/DNAI </a:t>
            </a:r>
          </a:p>
          <a:p>
            <a:pPr lvl="2" algn="just">
              <a:spcBef>
                <a:spcPts val="0"/>
              </a:spcBef>
              <a:spcAft>
                <a:spcPts val="0"/>
              </a:spcAft>
            </a:pPr>
            <a:r>
              <a:rPr lang="en-GB" sz="14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or data can not be obtained directly from data producer NF (e.g. due to privacy reasons).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en-GB" sz="18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If the NWDAF containing MTLF can not perform as FL Server NWDAF, the MTLF first discovers and selects FL Server NWDAF from NRF by invoking the </a:t>
            </a:r>
            <a:r>
              <a:rPr lang="en-GB" sz="1800" kern="100" dirty="0" err="1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Nnrf_NFDiscovery_Request</a:t>
            </a:r>
            <a:r>
              <a:rPr lang="en-GB" sz="18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 service operation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en-GB" sz="18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Co-located </a:t>
            </a:r>
            <a:r>
              <a:rPr lang="en-GB" sz="1800" kern="100" dirty="0" err="1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AnLF</a:t>
            </a:r>
            <a:r>
              <a:rPr lang="en-GB" sz="18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/MTLF scenario is not precluded but not captured in TS 23.288 (it is a deployment option)</a:t>
            </a:r>
          </a:p>
          <a:p>
            <a:pPr marL="457200" lvl="1" indent="0" algn="just">
              <a:spcBef>
                <a:spcPts val="0"/>
              </a:spcBef>
              <a:spcAft>
                <a:spcPts val="0"/>
              </a:spcAft>
              <a:buNone/>
            </a:pPr>
            <a:endParaRPr lang="en-GB" sz="1800" kern="100" dirty="0"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457200" lvl="1" indent="0" algn="just">
              <a:spcBef>
                <a:spcPts val="0"/>
              </a:spcBef>
              <a:spcAft>
                <a:spcPts val="0"/>
              </a:spcAft>
              <a:buNone/>
            </a:pPr>
            <a:endParaRPr lang="en-GB" sz="1800" kern="100" dirty="0"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457200" lvl="1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u="sng" kern="100" dirty="0">
                <a:ea typeface="DengXian" panose="02010600030101010101" pitchFamily="2" charset="-122"/>
                <a:cs typeface="Times New Roman" panose="02020603050405020304" pitchFamily="18" charset="0"/>
              </a:rPr>
              <a:t>Consumer (</a:t>
            </a:r>
            <a:r>
              <a:rPr lang="en-GB" sz="1800" b="1" u="sng" kern="100" dirty="0" err="1">
                <a:ea typeface="DengXian" panose="02010600030101010101" pitchFamily="2" charset="-122"/>
                <a:cs typeface="Times New Roman" panose="02020603050405020304" pitchFamily="18" charset="0"/>
              </a:rPr>
              <a:t>AnLF</a:t>
            </a:r>
            <a:r>
              <a:rPr lang="en-GB" sz="1800" b="1" u="sng" kern="100" dirty="0">
                <a:ea typeface="DengXian" panose="02010600030101010101" pitchFamily="2" charset="-122"/>
                <a:cs typeface="Times New Roman" panose="02020603050405020304" pitchFamily="18" charset="0"/>
              </a:rPr>
              <a:t>) is not involved in MTLF/FL server selection for ML model training using HFL</a:t>
            </a:r>
            <a:endParaRPr lang="en-US" sz="1800" b="1" u="sng" kern="100" dirty="0"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627A5A-64E5-00F5-83D6-FC31DF63A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7873" y="3751956"/>
            <a:ext cx="3437909" cy="24392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639EC69-4487-1948-5E2F-B6C8B31E6E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7873" y="1219388"/>
            <a:ext cx="3082239" cy="2381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87402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265F1-08F8-B6FE-E9C4-4508F92FA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FCA2762-D81C-4F7F-C44B-803143A17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810228"/>
          </a:xfrm>
        </p:spPr>
        <p:txBody>
          <a:bodyPr/>
          <a:lstStyle/>
          <a:p>
            <a:r>
              <a:rPr lang="en-US" altLang="zh-CN" sz="2800" b="1" dirty="0"/>
              <a:t>Current status for VFL (Inference and Training)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226C13B-7853-85E1-7184-3A4BB2986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61140"/>
            <a:ext cx="9458696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VFL server supports both </a:t>
            </a:r>
            <a:r>
              <a:rPr lang="en-GB" altLang="zh-CN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AnLF</a:t>
            </a: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GB" altLang="zh-CN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MTLF</a:t>
            </a: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 functionality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 VFL Inference (as an </a:t>
            </a:r>
            <a:r>
              <a:rPr lang="en-GB" altLang="zh-CN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AnLF</a:t>
            </a:r>
            <a:r>
              <a:rPr lang="en-GB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) and VFL Model Training (as an MTLF).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NWDAF</a:t>
            </a: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/AF acting </a:t>
            </a:r>
            <a:r>
              <a:rPr lang="en-GB" altLang="zh-CN" sz="2200">
                <a:latin typeface="Calibri" panose="020F0502020204030204" pitchFamily="34" charset="0"/>
                <a:cs typeface="Calibri" panose="020F0502020204030204" pitchFamily="34" charset="0"/>
              </a:rPr>
              <a:t>as VFL </a:t>
            </a: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server </a:t>
            </a:r>
            <a:r>
              <a:rPr lang="en-GB" altLang="zh-CN" sz="2200">
                <a:latin typeface="Calibri" panose="020F0502020204030204" pitchFamily="34" charset="0"/>
                <a:cs typeface="Calibri" panose="020F0502020204030204" pitchFamily="34" charset="0"/>
              </a:rPr>
              <a:t>registers VFL </a:t>
            </a: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server capability at NRF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A09572-1160-7D8D-C1CE-ED66E01990DF}"/>
              </a:ext>
            </a:extLst>
          </p:cNvPr>
          <p:cNvSpPr txBox="1"/>
          <p:nvPr/>
        </p:nvSpPr>
        <p:spPr>
          <a:xfrm>
            <a:off x="0" y="2264620"/>
            <a:ext cx="61929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Inference Scenario 1: </a:t>
            </a:r>
            <a:r>
              <a:rPr lang="en-GB" altLang="zh-CN" dirty="0">
                <a:latin typeface="Calibri" panose="020F0502020204030204" pitchFamily="34" charset="0"/>
                <a:cs typeface="Calibri" panose="020F0502020204030204" pitchFamily="34" charset="0"/>
              </a:rPr>
              <a:t>Analytics Consumer sends analytics request to </a:t>
            </a:r>
            <a:r>
              <a:rPr lang="en-GB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AnLF</a:t>
            </a:r>
            <a:r>
              <a:rPr lang="en-GB" altLang="zh-CN" dirty="0">
                <a:latin typeface="Calibri" panose="020F0502020204030204" pitchFamily="34" charset="0"/>
                <a:cs typeface="Calibri" panose="020F0502020204030204" pitchFamily="34" charset="0"/>
              </a:rPr>
              <a:t> supporting VFL server</a:t>
            </a:r>
            <a:endParaRPr lang="en-GB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852484-561F-B3A9-2A34-9814B5A08B08}"/>
              </a:ext>
            </a:extLst>
          </p:cNvPr>
          <p:cNvSpPr txBox="1"/>
          <p:nvPr/>
        </p:nvSpPr>
        <p:spPr>
          <a:xfrm>
            <a:off x="6302829" y="2264620"/>
            <a:ext cx="61929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Inference Scenario 2: </a:t>
            </a:r>
            <a:r>
              <a:rPr lang="en-GB" altLang="zh-CN" dirty="0">
                <a:latin typeface="Calibri" panose="020F0502020204030204" pitchFamily="34" charset="0"/>
                <a:cs typeface="Calibri" panose="020F0502020204030204" pitchFamily="34" charset="0"/>
              </a:rPr>
              <a:t>Analytics consumer sends analytics request to a “dedicated” </a:t>
            </a:r>
            <a:r>
              <a:rPr lang="en-GB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AnLF</a:t>
            </a:r>
            <a:endParaRPr lang="en-GB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F1F4C97-3E87-DD91-91BD-4B901B7C7A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2685" y="3000276"/>
            <a:ext cx="5043797" cy="25007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D46E35-E4EB-1BD5-7F5C-390FC91EE2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0788" y="3000276"/>
            <a:ext cx="3293557" cy="258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8590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3CC7AC-C101-4A1D-1C99-D86DBCFBA7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24FB19D-5BF5-0F6C-F150-160358FBE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810228"/>
          </a:xfrm>
        </p:spPr>
        <p:txBody>
          <a:bodyPr/>
          <a:lstStyle/>
          <a:p>
            <a:r>
              <a:rPr lang="en-US" altLang="zh-CN" sz="2800" b="1" dirty="0"/>
              <a:t>Scenarios for triggering VFL training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737CCE7-8B62-BB1D-7252-144FF0159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61140"/>
            <a:ext cx="5830784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Scenario 1: </a:t>
            </a:r>
            <a:r>
              <a:rPr lang="en-GB" altLang="zh-CN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AnLF</a:t>
            </a: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 requests ML model from an </a:t>
            </a:r>
            <a:r>
              <a:rPr lang="en-GB" altLang="zh-CN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MTLF</a:t>
            </a: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 which also supports VFL server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800" dirty="0">
                <a:latin typeface="+mj-lt"/>
                <a:cs typeface="Calibri" panose="020F0502020204030204" pitchFamily="34" charset="0"/>
              </a:rPr>
              <a:t>As per agreements MTLF supporting VFL server </a:t>
            </a:r>
            <a:r>
              <a:rPr lang="en-GB" altLang="zh-CN" sz="1800" u="sng" dirty="0">
                <a:latin typeface="+mj-lt"/>
                <a:cs typeface="Calibri" panose="020F0502020204030204" pitchFamily="34" charset="0"/>
              </a:rPr>
              <a:t>is also supporting VFL inference (</a:t>
            </a:r>
            <a:r>
              <a:rPr lang="en-GB" altLang="zh-CN" sz="1800" u="sng" dirty="0" err="1">
                <a:latin typeface="+mj-lt"/>
                <a:cs typeface="Calibri" panose="020F0502020204030204" pitchFamily="34" charset="0"/>
              </a:rPr>
              <a:t>AnLF</a:t>
            </a:r>
            <a:r>
              <a:rPr lang="en-GB" altLang="zh-CN" sz="1800" u="sng" dirty="0">
                <a:latin typeface="+mj-lt"/>
                <a:cs typeface="Calibri" panose="020F0502020204030204" pitchFamily="34" charset="0"/>
              </a:rPr>
              <a:t>) functionality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800" dirty="0">
                <a:latin typeface="+mj-lt"/>
                <a:cs typeface="Calibri" panose="020F0502020204030204" pitchFamily="34" charset="0"/>
              </a:rPr>
              <a:t>As per HFL scenario consumer (</a:t>
            </a:r>
            <a:r>
              <a:rPr lang="en-GB" altLang="zh-CN" sz="1800" dirty="0" err="1">
                <a:latin typeface="+mj-lt"/>
                <a:cs typeface="Calibri" panose="020F0502020204030204" pitchFamily="34" charset="0"/>
              </a:rPr>
              <a:t>AnLF</a:t>
            </a:r>
            <a:r>
              <a:rPr lang="en-GB" altLang="zh-CN" sz="1800" dirty="0">
                <a:latin typeface="+mj-lt"/>
                <a:cs typeface="Calibri" panose="020F0502020204030204" pitchFamily="34" charset="0"/>
              </a:rPr>
              <a:t>) discovers an MTLF from the NRF and requests for an ML model by triggering an </a:t>
            </a:r>
            <a:r>
              <a:rPr lang="en-GB" altLang="zh-CN" sz="1800" dirty="0" err="1">
                <a:latin typeface="+mj-lt"/>
                <a:cs typeface="Calibri" panose="020F0502020204030204" pitchFamily="34" charset="0"/>
              </a:rPr>
              <a:t>MLModelProvisioning</a:t>
            </a:r>
            <a:r>
              <a:rPr lang="en-GB" altLang="zh-CN" sz="1800" dirty="0">
                <a:latin typeface="+mj-lt"/>
                <a:cs typeface="Calibri" panose="020F0502020204030204" pitchFamily="34" charset="0"/>
              </a:rPr>
              <a:t> service request</a:t>
            </a:r>
            <a:r>
              <a:rPr lang="en-GB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MTLF determines VFL is needed based on e.g. </a:t>
            </a:r>
            <a:r>
              <a:rPr lang="en-GB" sz="18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Operator policy (e.g. pre-configured list of ML Models), Analytic ID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en-GB" sz="1800" u="sng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Consumer (</a:t>
            </a:r>
            <a:r>
              <a:rPr lang="en-GB" sz="1800" u="sng" kern="100" dirty="0" err="1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AnLF</a:t>
            </a:r>
            <a:r>
              <a:rPr lang="en-GB" sz="1800" u="sng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) is notified that no ML model is provided</a:t>
            </a:r>
            <a:endParaRPr lang="en-US" sz="1800" u="sng" kern="100" dirty="0">
              <a:latin typeface="+mj-lt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2F38C2-DF04-EBD6-FA87-AF5EE11CB700}"/>
              </a:ext>
            </a:extLst>
          </p:cNvPr>
          <p:cNvSpPr txBox="1"/>
          <p:nvPr/>
        </p:nvSpPr>
        <p:spPr>
          <a:xfrm>
            <a:off x="297378" y="5023700"/>
            <a:ext cx="61929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1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u="sng" kern="100" dirty="0">
                <a:ea typeface="DengXian" panose="02010600030101010101" pitchFamily="2" charset="-122"/>
                <a:cs typeface="Times New Roman" panose="02020603050405020304" pitchFamily="18" charset="0"/>
              </a:rPr>
              <a:t>As per HFL consumer (</a:t>
            </a:r>
            <a:r>
              <a:rPr lang="en-GB" sz="1800" b="1" u="sng" kern="100" dirty="0" err="1">
                <a:ea typeface="DengXian" panose="02010600030101010101" pitchFamily="2" charset="-122"/>
                <a:cs typeface="Times New Roman" panose="02020603050405020304" pitchFamily="18" charset="0"/>
              </a:rPr>
              <a:t>AnLF</a:t>
            </a:r>
            <a:r>
              <a:rPr lang="en-GB" sz="1800" b="1" u="sng" kern="100" dirty="0">
                <a:ea typeface="DengXian" panose="02010600030101010101" pitchFamily="2" charset="-122"/>
                <a:cs typeface="Times New Roman" panose="02020603050405020304" pitchFamily="18" charset="0"/>
              </a:rPr>
              <a:t>) is not involved in MTLF/FL server selection for ML model training using VFL</a:t>
            </a:r>
            <a:endParaRPr lang="en-US" sz="1800" b="1" u="sng" kern="100" dirty="0"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F6E1D8-74EC-EE9C-8463-EC0490F88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2257" y="2015617"/>
            <a:ext cx="4703488" cy="282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370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8BE88F-EDA6-4400-D809-90A600831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0BF8608-32AC-A1FB-A42E-68CF4C908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810228"/>
          </a:xfrm>
        </p:spPr>
        <p:txBody>
          <a:bodyPr/>
          <a:lstStyle/>
          <a:p>
            <a:r>
              <a:rPr lang="en-US" altLang="zh-CN" sz="2800" b="1" dirty="0"/>
              <a:t>Scenarios for triggering VFL training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BC26927-0C29-EC1C-CB77-84128DB5BD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61140"/>
            <a:ext cx="5830784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Scenario 2: </a:t>
            </a:r>
            <a:r>
              <a:rPr lang="en-GB" altLang="zh-CN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AnLF</a:t>
            </a: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 requests ML model from a “dedicated” </a:t>
            </a:r>
            <a:r>
              <a:rPr lang="en-GB" altLang="zh-CN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MTLF</a:t>
            </a: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en-GB" altLang="zh-CN" sz="1800" dirty="0">
                <a:latin typeface="+mj-lt"/>
                <a:cs typeface="Calibri" panose="020F0502020204030204" pitchFamily="34" charset="0"/>
              </a:rPr>
              <a:t>As per HFL scenario consumer (</a:t>
            </a:r>
            <a:r>
              <a:rPr lang="en-GB" altLang="zh-CN" sz="1800" dirty="0" err="1">
                <a:latin typeface="+mj-lt"/>
                <a:cs typeface="Calibri" panose="020F0502020204030204" pitchFamily="34" charset="0"/>
              </a:rPr>
              <a:t>AnLF</a:t>
            </a:r>
            <a:r>
              <a:rPr lang="en-GB" altLang="zh-CN" sz="1800" dirty="0">
                <a:latin typeface="+mj-lt"/>
                <a:cs typeface="Calibri" panose="020F0502020204030204" pitchFamily="34" charset="0"/>
              </a:rPr>
              <a:t>) discovers an MTLF from the NRF</a:t>
            </a:r>
            <a:endParaRPr lang="en-US" sz="1800" kern="100" dirty="0">
              <a:latin typeface="+mj-lt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en-GB" sz="18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If the selected MTLF can not perform as VFL Server, the MTLF first discovers and selects a VFL Server</a:t>
            </a:r>
          </a:p>
          <a:p>
            <a:pPr lvl="2" algn="just">
              <a:spcBef>
                <a:spcPts val="0"/>
              </a:spcBef>
              <a:spcAft>
                <a:spcPts val="0"/>
              </a:spcAft>
            </a:pPr>
            <a:r>
              <a:rPr lang="en-GB" sz="14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Selected MTLF selects an AF to train the ML model</a:t>
            </a:r>
          </a:p>
          <a:p>
            <a:pPr lvl="2" algn="just">
              <a:spcBef>
                <a:spcPts val="0"/>
              </a:spcBef>
              <a:spcAft>
                <a:spcPts val="0"/>
              </a:spcAft>
            </a:pPr>
            <a:r>
              <a:rPr lang="en-GB" sz="14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Option for MTLF to select another MTLF is not precluded as MTLF registers to NRF VFL server capability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en-GB" sz="18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As per scenario 1, consumer (</a:t>
            </a:r>
            <a:r>
              <a:rPr lang="en-GB" sz="1800" kern="100" dirty="0" err="1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AnLF</a:t>
            </a:r>
            <a:r>
              <a:rPr lang="en-GB" sz="1800" kern="100" dirty="0"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) is informed that no ML model is provided.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4B5E1C-72F9-4ACC-7664-7F0AFEA1569A}"/>
              </a:ext>
            </a:extLst>
          </p:cNvPr>
          <p:cNvSpPr txBox="1"/>
          <p:nvPr/>
        </p:nvSpPr>
        <p:spPr>
          <a:xfrm>
            <a:off x="0" y="4625877"/>
            <a:ext cx="61929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1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u="sng" kern="100" dirty="0">
                <a:ea typeface="DengXian" panose="02010600030101010101" pitchFamily="2" charset="-122"/>
                <a:cs typeface="Times New Roman" panose="02020603050405020304" pitchFamily="18" charset="0"/>
              </a:rPr>
              <a:t>As per HFL consumer (</a:t>
            </a:r>
            <a:r>
              <a:rPr lang="en-GB" sz="1800" b="1" u="sng" kern="100" dirty="0" err="1">
                <a:ea typeface="DengXian" panose="02010600030101010101" pitchFamily="2" charset="-122"/>
                <a:cs typeface="Times New Roman" panose="02020603050405020304" pitchFamily="18" charset="0"/>
              </a:rPr>
              <a:t>AnLF</a:t>
            </a:r>
            <a:r>
              <a:rPr lang="en-GB" sz="1800" b="1" u="sng" kern="100" dirty="0">
                <a:ea typeface="DengXian" panose="02010600030101010101" pitchFamily="2" charset="-122"/>
                <a:cs typeface="Times New Roman" panose="02020603050405020304" pitchFamily="18" charset="0"/>
              </a:rPr>
              <a:t>) is not involved in MTLF/FL server selection for ML model training using VFL</a:t>
            </a:r>
            <a:endParaRPr lang="en-US" sz="1800" b="1" u="sng" kern="100" dirty="0"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4FAE55-2424-4569-C1B9-CC2BB9A88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0784" y="1414021"/>
            <a:ext cx="6294732" cy="3673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75011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A08C8-757E-E89A-5678-D98337D27A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E8C17EB-0442-A425-B452-C75A86E72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810228"/>
          </a:xfrm>
        </p:spPr>
        <p:txBody>
          <a:bodyPr/>
          <a:lstStyle/>
          <a:p>
            <a:r>
              <a:rPr lang="en-US" altLang="zh-CN" sz="2800" b="1" dirty="0"/>
              <a:t>Scenarios for triggering VFL training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D9A49D1-0E14-4F36-482F-B2907AE20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61140"/>
            <a:ext cx="5830784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Scenario 3: Selected </a:t>
            </a:r>
            <a:r>
              <a:rPr lang="en-GB" altLang="zh-CN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AnLF</a:t>
            </a: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 by an Analytics consumer is also an MTLF supporting VFL server functionality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en-GB" altLang="zh-CN" sz="1800" dirty="0">
                <a:latin typeface="+mj-lt"/>
                <a:cs typeface="Calibri" panose="020F0502020204030204" pitchFamily="34" charset="0"/>
              </a:rPr>
              <a:t>This is a “special case” where the </a:t>
            </a:r>
            <a:r>
              <a:rPr lang="en-GB" altLang="zh-CN" sz="1800" dirty="0" err="1">
                <a:latin typeface="+mj-lt"/>
                <a:cs typeface="Calibri" panose="020F0502020204030204" pitchFamily="34" charset="0"/>
              </a:rPr>
              <a:t>AnLF</a:t>
            </a:r>
            <a:r>
              <a:rPr lang="en-GB" altLang="zh-CN" sz="1800" dirty="0">
                <a:latin typeface="+mj-lt"/>
                <a:cs typeface="Calibri" panose="020F0502020204030204" pitchFamily="34" charset="0"/>
              </a:rPr>
              <a:t> selected by a consumer is also an MTLF supporting VFL (VFL server).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en-GB" altLang="zh-CN" sz="1800" dirty="0">
                <a:latin typeface="+mj-lt"/>
                <a:cs typeface="Calibri" panose="020F0502020204030204" pitchFamily="34" charset="0"/>
              </a:rPr>
              <a:t>MTLF collocated with </a:t>
            </a:r>
            <a:r>
              <a:rPr lang="en-GB" altLang="zh-CN" sz="1800" dirty="0" err="1">
                <a:latin typeface="+mj-lt"/>
                <a:cs typeface="Calibri" panose="020F0502020204030204" pitchFamily="34" charset="0"/>
              </a:rPr>
              <a:t>AnLF</a:t>
            </a:r>
            <a:r>
              <a:rPr lang="en-GB" altLang="zh-CN" sz="1800" dirty="0">
                <a:latin typeface="+mj-lt"/>
                <a:cs typeface="Calibri" panose="020F0502020204030204" pitchFamily="34" charset="0"/>
              </a:rPr>
              <a:t> may trigger VFL if there is no associated ML model for the analytics requested by the consumer.</a:t>
            </a:r>
          </a:p>
          <a:p>
            <a:pPr lvl="1" algn="just">
              <a:spcBef>
                <a:spcPts val="0"/>
              </a:spcBef>
              <a:spcAft>
                <a:spcPts val="0"/>
              </a:spcAft>
            </a:pPr>
            <a:r>
              <a:rPr lang="en-GB" altLang="zh-CN" sz="1800" dirty="0">
                <a:latin typeface="+mj-lt"/>
                <a:cs typeface="Calibri" panose="020F0502020204030204" pitchFamily="34" charset="0"/>
              </a:rPr>
              <a:t>Analytics consumer selects </a:t>
            </a:r>
            <a:r>
              <a:rPr lang="en-GB" altLang="zh-CN" sz="1800" dirty="0" err="1">
                <a:latin typeface="+mj-lt"/>
                <a:cs typeface="Calibri" panose="020F0502020204030204" pitchFamily="34" charset="0"/>
              </a:rPr>
              <a:t>AnLF</a:t>
            </a:r>
            <a:r>
              <a:rPr lang="en-GB" altLang="zh-CN" sz="1800" dirty="0">
                <a:latin typeface="+mj-lt"/>
                <a:cs typeface="Calibri" panose="020F0502020204030204" pitchFamily="34" charset="0"/>
              </a:rPr>
              <a:t> as per existing procedures (i.e. does not ensure selection of an VFL server </a:t>
            </a:r>
            <a:r>
              <a:rPr lang="en-GB" altLang="zh-CN" sz="1800" dirty="0" err="1">
                <a:latin typeface="+mj-lt"/>
                <a:cs typeface="Calibri" panose="020F0502020204030204" pitchFamily="34" charset="0"/>
              </a:rPr>
              <a:t>AnLF</a:t>
            </a:r>
            <a:r>
              <a:rPr lang="en-GB" altLang="zh-CN" sz="1800" dirty="0">
                <a:latin typeface="+mj-lt"/>
                <a:cs typeface="Calibri" panose="020F0502020204030204" pitchFamily="34" charset="0"/>
              </a:rPr>
              <a:t>)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A72AB5-8CBE-B99B-1440-6BE58B8CFE16}"/>
              </a:ext>
            </a:extLst>
          </p:cNvPr>
          <p:cNvSpPr txBox="1"/>
          <p:nvPr/>
        </p:nvSpPr>
        <p:spPr>
          <a:xfrm>
            <a:off x="-166255" y="4827757"/>
            <a:ext cx="70776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1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u="sng" kern="100" dirty="0">
                <a:ea typeface="DengXian" panose="02010600030101010101" pitchFamily="2" charset="-122"/>
                <a:cs typeface="Times New Roman" panose="02020603050405020304" pitchFamily="18" charset="0"/>
              </a:rPr>
              <a:t>This “special case” is not precluded (deployment option)</a:t>
            </a:r>
          </a:p>
          <a:p>
            <a:pPr marL="457200" lvl="1" indent="0" algn="just">
              <a:spcBef>
                <a:spcPts val="0"/>
              </a:spcBef>
              <a:spcAft>
                <a:spcPts val="0"/>
              </a:spcAft>
              <a:buNone/>
            </a:pPr>
            <a:endParaRPr lang="en-US" sz="1800" b="1" u="sng" kern="100" dirty="0"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776EB6-3EF8-AA04-14AA-9C7F63864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9538" y="1696906"/>
            <a:ext cx="6142264" cy="304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18690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11B92-AD49-2DDC-78C6-83762DFC5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9C18EDC-5ACD-3E0A-DEDB-34B179347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810228"/>
          </a:xfrm>
        </p:spPr>
        <p:txBody>
          <a:bodyPr/>
          <a:lstStyle/>
          <a:p>
            <a:r>
              <a:rPr lang="en-US" altLang="zh-CN" sz="2800" b="1" dirty="0"/>
              <a:t>Proposed way forwards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86C3809-9D30-DCD5-34DD-3E34AAEB7D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61140"/>
            <a:ext cx="5830784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Capture </a:t>
            </a:r>
            <a:r>
              <a:rPr lang="en-GB" altLang="zh-CN" sz="2200">
                <a:latin typeface="Calibri" panose="020F0502020204030204" pitchFamily="34" charset="0"/>
                <a:cs typeface="Calibri" panose="020F0502020204030204" pitchFamily="34" charset="0"/>
              </a:rPr>
              <a:t>all described options </a:t>
            </a:r>
            <a:r>
              <a:rPr lang="en-GB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in TS 23.288</a:t>
            </a:r>
            <a:endParaRPr lang="en-GB" altLang="zh-CN" sz="1800" dirty="0">
              <a:latin typeface="+mj-lt"/>
              <a:cs typeface="Calibri" panose="020F050202020403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011536-C49D-B20D-701E-1E4D49D29B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72" y="2377814"/>
            <a:ext cx="3790352" cy="22779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81B839E-9D2D-E62E-8FA1-9E235D848D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824" y="2377814"/>
            <a:ext cx="3790352" cy="22119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7D58A1-F13F-8447-CE88-3854B5F89B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660" y="2444090"/>
            <a:ext cx="4063340" cy="2014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84246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47BE8-8D08-4137-819D-8DC7FA0C3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943995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280d8efa-eff2-4910-88d2-79ca146720c4"/>
    <ds:schemaRef ds:uri="http://www.w3.org/XML/1998/namespa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679a257e-872f-4c98-9e8a-0a9c104f72cd"/>
    <ds:schemaRef ds:uri="http://schemas.microsoft.com/office/2006/metadata/properties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20767</TotalTime>
  <Words>600</Words>
  <Application>Microsoft Office PowerPoint</Application>
  <PresentationFormat>Widescreen</PresentationFormat>
  <Paragraphs>48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DengXian</vt:lpstr>
      <vt:lpstr>Arial</vt:lpstr>
      <vt:lpstr>Calibri</vt:lpstr>
      <vt:lpstr>Calibri Light</vt:lpstr>
      <vt:lpstr>Times New Roman</vt:lpstr>
      <vt:lpstr>Office Theme</vt:lpstr>
      <vt:lpstr>Triggering VFL training – Way Forwards</vt:lpstr>
      <vt:lpstr>Background</vt:lpstr>
      <vt:lpstr>Current status for VFL (Inference and Training)</vt:lpstr>
      <vt:lpstr>Scenarios for triggering VFL training</vt:lpstr>
      <vt:lpstr>Scenarios for triggering VFL training</vt:lpstr>
      <vt:lpstr>Scenarios for triggering VFL training</vt:lpstr>
      <vt:lpstr>Proposed way forwards</vt:lpstr>
      <vt:lpstr>Thank you.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clarissa.marquezan@huawei.com</dc:creator>
  <dc:description>© 3GPP 2018</dc:description>
  <cp:lastModifiedBy>Lenovo DK</cp:lastModifiedBy>
  <cp:revision>1172</cp:revision>
  <dcterms:created xsi:type="dcterms:W3CDTF">2010-02-05T13:52:04Z</dcterms:created>
  <dcterms:modified xsi:type="dcterms:W3CDTF">2025-02-10T11:42:41Z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(2)XqwSj3V/SvfLvL66I7i+n38nwZfeAN9/RMl+9EKjUjshOxoHC/mTv4/zvJj2LiRzYU5Y7m9J
/vqgbRWZwhcmV1GCX/Kuj9R67HLBi9Aw0GoeOlcYIQ3QxITFehJ5m2xDibPQfqsh7oV7t0+s
GSWnMrtMRfU9XMuRS2AYa+SKfXppCdzi0OIWO8LfNTvFKR4GhDv+7RarJbqAP92mF27j3CNK
ugPOR1f37Z1NQdpuzg</vt:lpwstr>
  </property>
  <property fmtid="{D5CDD505-2E9C-101B-9397-08002B2CF9AE}" pid="4" name="_2015_ms_pID_7253431">
    <vt:lpwstr>DkagcrptKqy8gK5SzovEiqZDxiTDBPF68DwdKoyDMvQM4Gcj2i4I73
xhBSylG0WstTQtu7cI0OemYBZ9jjeMH5+l8rkNR1l1GuN7NumtHb7y2lEWppLmjjY2WnwfDM
6KsRFGgfumbYTtD0APGcO4tgf+IfWCCFv3a9kvoS+P2yoyIaJDJZp3+p2dVDJJ8K+SBF93Wt
OePsQsu16flbahzu</vt:lpwstr>
  </property>
</Properties>
</file>