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73" r:id="rId6"/>
    <p:sldId id="374" r:id="rId7"/>
    <p:sldId id="375" r:id="rId8"/>
    <p:sldId id="371" r:id="rId9"/>
    <p:sldId id="376" r:id="rId10"/>
    <p:sldId id="372"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DF031D-A4E4-C8A7-7F13-F010A51F1B04}" name="Apple-SA2#166-ah" initials="SMV" userId="Apple-SA2#166-ah"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77" autoAdjust="0"/>
    <p:restoredTop sz="96301" autoAdjust="0"/>
  </p:normalViewPr>
  <p:slideViewPr>
    <p:cSldViewPr snapToGrid="0">
      <p:cViewPr varScale="1">
        <p:scale>
          <a:sx n="136" d="100"/>
          <a:sy n="136" d="100"/>
        </p:scale>
        <p:origin x="432" y="1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WG2#167 	</a:t>
            </a:r>
          </a:p>
          <a:p>
            <a:pPr eaLnBrk="1" hangingPunct="1">
              <a:defRPr/>
            </a:pPr>
            <a:r>
              <a:rPr lang="fi-FI" altLang="en-US" sz="1400" b="1" dirty="0" err="1">
                <a:latin typeface="Arial "/>
              </a:rPr>
              <a:t>Athens</a:t>
            </a:r>
            <a:r>
              <a:rPr lang="fi-FI" altLang="en-US" sz="1400" b="1" dirty="0">
                <a:latin typeface="Arial "/>
              </a:rPr>
              <a:t>, </a:t>
            </a:r>
            <a:r>
              <a:rPr lang="fi-FI" altLang="en-US" sz="1400" b="1" dirty="0" err="1">
                <a:latin typeface="Arial "/>
              </a:rPr>
              <a:t>Greece</a:t>
            </a:r>
            <a:r>
              <a:rPr lang="fi-FI" altLang="en-US" sz="1400" b="1" dirty="0">
                <a:latin typeface="Arial "/>
              </a:rPr>
              <a:t>, </a:t>
            </a:r>
            <a:r>
              <a:rPr lang="fi-FI" altLang="en-US" sz="1400" b="1" dirty="0" err="1">
                <a:latin typeface="Arial "/>
              </a:rPr>
              <a:t>Feb</a:t>
            </a:r>
            <a:r>
              <a:rPr lang="fi-FI" altLang="en-US" sz="1400" b="1" dirty="0">
                <a:latin typeface="Arial "/>
              </a:rPr>
              <a:t> 17 – 21, 2024</a:t>
            </a:r>
            <a:endParaRPr lang="sv-SE" altLang="en-US" sz="14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03697" y="2394409"/>
            <a:ext cx="11821212" cy="1623079"/>
          </a:xfrm>
        </p:spPr>
        <p:txBody>
          <a:bodyPr/>
          <a:lstStyle/>
          <a:p>
            <a:pPr algn="ctr" eaLnBrk="1" hangingPunct="1">
              <a:spcAft>
                <a:spcPts val="1200"/>
              </a:spcAft>
            </a:pPr>
            <a:r>
              <a:rPr lang="en-GB" altLang="en-US" sz="5400" u="sng" dirty="0"/>
              <a:t>NWM R20 AI/ML Discussion</a:t>
            </a:r>
            <a:r>
              <a:rPr lang="en-GB" altLang="en-US" sz="5400" dirty="0"/>
              <a:t>: </a:t>
            </a:r>
            <a:br>
              <a:rPr lang="en-GB" altLang="en-US" sz="5400" dirty="0"/>
            </a:br>
            <a:br>
              <a:rPr lang="en-GB" altLang="en-US" sz="1200" dirty="0"/>
            </a:br>
            <a:r>
              <a:rPr lang="en-GB" altLang="en-US" sz="4800" dirty="0"/>
              <a:t>Proposal on AI/ML sharing/exposure to the UE</a:t>
            </a:r>
            <a:endParaRPr lang="en-GB" altLang="en-US" sz="5400" dirty="0"/>
          </a:p>
        </p:txBody>
      </p:sp>
      <p:sp>
        <p:nvSpPr>
          <p:cNvPr id="2" name="Title 1">
            <a:extLst>
              <a:ext uri="{FF2B5EF4-FFF2-40B4-BE49-F238E27FC236}">
                <a16:creationId xmlns:a16="http://schemas.microsoft.com/office/drawing/2014/main" id="{ECB4A147-7894-F0A4-178D-E7F1802B1CCC}"/>
              </a:ext>
            </a:extLst>
          </p:cNvPr>
          <p:cNvSpPr txBox="1">
            <a:spLocks/>
          </p:cNvSpPr>
          <p:nvPr/>
        </p:nvSpPr>
        <p:spPr bwMode="auto">
          <a:xfrm>
            <a:off x="612743" y="4598741"/>
            <a:ext cx="10529739" cy="469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2400" dirty="0"/>
              <a:t>Apple, OPPO</a:t>
            </a:r>
          </a:p>
        </p:txBody>
      </p:sp>
      <p:sp>
        <p:nvSpPr>
          <p:cNvPr id="3" name="TextBox 2">
            <a:extLst>
              <a:ext uri="{FF2B5EF4-FFF2-40B4-BE49-F238E27FC236}">
                <a16:creationId xmlns:a16="http://schemas.microsoft.com/office/drawing/2014/main" id="{CC87B04F-8B98-4D1B-A9C7-F9AA48B0E3CD}"/>
              </a:ext>
            </a:extLst>
          </p:cNvPr>
          <p:cNvSpPr txBox="1"/>
          <p:nvPr/>
        </p:nvSpPr>
        <p:spPr>
          <a:xfrm>
            <a:off x="10614582" y="45066"/>
            <a:ext cx="1470581" cy="335757"/>
          </a:xfrm>
          <a:prstGeom prst="rect">
            <a:avLst/>
          </a:prstGeom>
          <a:noFill/>
        </p:spPr>
        <p:txBody>
          <a:bodyPr wrap="square" rtlCol="0">
            <a:spAutoFit/>
          </a:bodyPr>
          <a:lstStyle/>
          <a:p>
            <a:r>
              <a:rPr lang="en-US" b="1" dirty="0"/>
              <a:t>S2-2501545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7F6D4-75A3-D538-8701-1D202FB8C349}"/>
              </a:ext>
            </a:extLst>
          </p:cNvPr>
          <p:cNvSpPr>
            <a:spLocks noGrp="1"/>
          </p:cNvSpPr>
          <p:nvPr>
            <p:ph type="title"/>
          </p:nvPr>
        </p:nvSpPr>
        <p:spPr>
          <a:xfrm>
            <a:off x="320040" y="560387"/>
            <a:ext cx="9512117" cy="1130301"/>
          </a:xfrm>
        </p:spPr>
        <p:txBody>
          <a:bodyPr/>
          <a:lstStyle/>
          <a:p>
            <a:r>
              <a:rPr lang="en-US" sz="4000" dirty="0"/>
              <a:t>Analysis of AI/ML sharing/exposure to the UE</a:t>
            </a:r>
          </a:p>
        </p:txBody>
      </p:sp>
      <p:sp>
        <p:nvSpPr>
          <p:cNvPr id="3" name="Content Placeholder 2">
            <a:extLst>
              <a:ext uri="{FF2B5EF4-FFF2-40B4-BE49-F238E27FC236}">
                <a16:creationId xmlns:a16="http://schemas.microsoft.com/office/drawing/2014/main" id="{1CB4ACFC-15A2-05DF-1151-640588D53687}"/>
              </a:ext>
            </a:extLst>
          </p:cNvPr>
          <p:cNvSpPr>
            <a:spLocks noGrp="1"/>
          </p:cNvSpPr>
          <p:nvPr>
            <p:ph idx="1"/>
          </p:nvPr>
        </p:nvSpPr>
        <p:spPr>
          <a:xfrm>
            <a:off x="418011" y="1825625"/>
            <a:ext cx="11033760" cy="4351338"/>
          </a:xfrm>
        </p:spPr>
        <p:txBody>
          <a:bodyPr lIns="90000">
            <a:normAutofit fontScale="77500" lnSpcReduction="20000"/>
          </a:bodyPr>
          <a:lstStyle/>
          <a:p>
            <a:r>
              <a:rPr lang="en-US" dirty="0"/>
              <a:t>The AI/ML NWM moderated discussion has captured a number of separate but potentially related proposal related to the exposure of AI/ML related information/models to the UE, in particular:</a:t>
            </a:r>
          </a:p>
          <a:p>
            <a:pPr lvl="1"/>
            <a:r>
              <a:rPr lang="en-US" dirty="0"/>
              <a:t>WT1.3: Study how to support model transfer/delivery to the UE according to RAN1/RAN2 considerations documented in 3GPP TR 38.843, including potential enhancements to policy control and OAM</a:t>
            </a:r>
          </a:p>
          <a:p>
            <a:pPr lvl="1"/>
            <a:r>
              <a:rPr lang="en-US" dirty="0"/>
              <a:t>WT1.4: Study whether and what entities or functions transfer the AI/ML model or information to the UE</a:t>
            </a:r>
          </a:p>
          <a:p>
            <a:pPr lvl="1"/>
            <a:r>
              <a:rPr lang="en-US" dirty="0"/>
              <a:t>WT2.4: Enhancements to support AI/ML exposure</a:t>
            </a:r>
          </a:p>
          <a:p>
            <a:pPr lvl="1"/>
            <a:r>
              <a:rPr lang="en-US" dirty="0"/>
              <a:t>WT3.4: Study whether and how 5GC exposes information to UE</a:t>
            </a:r>
          </a:p>
          <a:p>
            <a:r>
              <a:rPr lang="en-US" dirty="0"/>
              <a:t>It appears that while WT1.3/WT1.4 relate to the exposure of RAN-focused AI/ML models to the UE, WT2.4/WT3.4 are more generic and may comprise other type of 5GC AI/ML related information (e.g. NWDAF analytics). It is unclear whether WT2.4 includes UE and AF or just one entity </a:t>
            </a:r>
          </a:p>
          <a:p>
            <a:r>
              <a:rPr lang="en-US" dirty="0"/>
              <a:t>All WTs above share the commonality that any information potentially shared with the UE would come from the 5GC</a:t>
            </a:r>
          </a:p>
        </p:txBody>
      </p:sp>
    </p:spTree>
    <p:extLst>
      <p:ext uri="{BB962C8B-B14F-4D97-AF65-F5344CB8AC3E}">
        <p14:creationId xmlns:p14="http://schemas.microsoft.com/office/powerpoint/2010/main" val="168917425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2FA6A-D0DE-74D8-69D2-C5F3D48F5EA0}"/>
              </a:ext>
            </a:extLst>
          </p:cNvPr>
          <p:cNvSpPr>
            <a:spLocks noGrp="1"/>
          </p:cNvSpPr>
          <p:nvPr>
            <p:ph type="title"/>
          </p:nvPr>
        </p:nvSpPr>
        <p:spPr>
          <a:xfrm>
            <a:off x="216816" y="560387"/>
            <a:ext cx="11136984" cy="1130301"/>
          </a:xfrm>
        </p:spPr>
        <p:txBody>
          <a:bodyPr/>
          <a:lstStyle/>
          <a:p>
            <a:r>
              <a:rPr lang="en-US" sz="4000" dirty="0"/>
              <a:t>Proposal for AI/ML sharing/exposure to the UE</a:t>
            </a:r>
          </a:p>
        </p:txBody>
      </p:sp>
      <p:sp>
        <p:nvSpPr>
          <p:cNvPr id="3" name="Content Placeholder 2">
            <a:extLst>
              <a:ext uri="{FF2B5EF4-FFF2-40B4-BE49-F238E27FC236}">
                <a16:creationId xmlns:a16="http://schemas.microsoft.com/office/drawing/2014/main" id="{91C11971-C01B-6CDB-B138-306D35BE7B19}"/>
              </a:ext>
            </a:extLst>
          </p:cNvPr>
          <p:cNvSpPr>
            <a:spLocks noGrp="1"/>
          </p:cNvSpPr>
          <p:nvPr>
            <p:ph idx="1"/>
          </p:nvPr>
        </p:nvSpPr>
        <p:spPr>
          <a:xfrm>
            <a:off x="343949" y="1825625"/>
            <a:ext cx="11009851" cy="4351338"/>
          </a:xfrm>
        </p:spPr>
        <p:txBody>
          <a:bodyPr lIns="90000">
            <a:normAutofit fontScale="92500" lnSpcReduction="10000"/>
          </a:bodyPr>
          <a:lstStyle/>
          <a:p>
            <a:r>
              <a:rPr lang="en-US" dirty="0"/>
              <a:t>Given the previous analysis, it seems reasonable to assume that solutions to the previous WTs could entail large commonalities, and studying them separately could imply large overlapping efforts on similar problems by SA2</a:t>
            </a:r>
          </a:p>
          <a:p>
            <a:pPr lvl="1"/>
            <a:r>
              <a:rPr lang="en-US" dirty="0"/>
              <a:t>A significant number of companies seem to support one or multiple of the UE exposure related WTs</a:t>
            </a:r>
          </a:p>
          <a:p>
            <a:r>
              <a:rPr lang="en-US" dirty="0"/>
              <a:t>Therefore, we propose the following re-structure to be considered for the NWM moderated discussion on AI/ML enhancements:</a:t>
            </a:r>
          </a:p>
          <a:p>
            <a:pPr lvl="1"/>
            <a:r>
              <a:rPr lang="en-US" dirty="0"/>
              <a:t>Group WT’s 1.3/1.4/2.4/3.4 under a single separate WT on exposure/sharing of AI/ML models and information to the UE (</a:t>
            </a:r>
            <a:r>
              <a:rPr lang="en-US" i="1" dirty="0"/>
              <a:t>detailed wording TBD</a:t>
            </a:r>
            <a:r>
              <a:rPr lang="en-US" dirty="0"/>
              <a:t>), including considerations captured in TR 38.843</a:t>
            </a:r>
          </a:p>
          <a:p>
            <a:pPr lvl="2"/>
            <a:r>
              <a:rPr lang="en-US" dirty="0"/>
              <a:t>UE data collection aspects, exposure to the AF may be captured as separate WTs/KIs</a:t>
            </a:r>
          </a:p>
          <a:p>
            <a:pPr lvl="1"/>
            <a:r>
              <a:rPr lang="en-US" dirty="0"/>
              <a:t>The corresponding RAN dependencies should be indicated, as well as dependencies to any other SA or CT WGs</a:t>
            </a:r>
          </a:p>
        </p:txBody>
      </p:sp>
    </p:spTree>
    <p:extLst>
      <p:ext uri="{BB962C8B-B14F-4D97-AF65-F5344CB8AC3E}">
        <p14:creationId xmlns:p14="http://schemas.microsoft.com/office/powerpoint/2010/main" val="262560469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82C69-5CAE-82B0-BC5B-512658B4D557}"/>
            </a:ext>
          </a:extLst>
        </p:cNvPr>
        <p:cNvGrpSpPr/>
        <p:nvPr/>
      </p:nvGrpSpPr>
      <p:grpSpPr>
        <a:xfrm>
          <a:off x="0" y="0"/>
          <a:ext cx="0" cy="0"/>
          <a:chOff x="0" y="0"/>
          <a:chExt cx="0" cy="0"/>
        </a:xfrm>
      </p:grpSpPr>
      <p:sp>
        <p:nvSpPr>
          <p:cNvPr id="5122" name="Title 1">
            <a:extLst>
              <a:ext uri="{FF2B5EF4-FFF2-40B4-BE49-F238E27FC236}">
                <a16:creationId xmlns:a16="http://schemas.microsoft.com/office/drawing/2014/main" id="{0C9C3BB3-30EB-EE87-C387-5B4D072876F5}"/>
              </a:ext>
            </a:extLst>
          </p:cNvPr>
          <p:cNvSpPr>
            <a:spLocks noGrp="1"/>
          </p:cNvSpPr>
          <p:nvPr>
            <p:ph type="title"/>
          </p:nvPr>
        </p:nvSpPr>
        <p:spPr>
          <a:xfrm>
            <a:off x="669182" y="2385990"/>
            <a:ext cx="10529739" cy="2374805"/>
          </a:xfrm>
        </p:spPr>
        <p:txBody>
          <a:bodyPr/>
          <a:lstStyle/>
          <a:p>
            <a:pPr algn="ctr" eaLnBrk="1" hangingPunct="1"/>
            <a:r>
              <a:rPr lang="en-GB" altLang="en-US" sz="5400" dirty="0"/>
              <a:t>ANNEX:</a:t>
            </a:r>
            <a:br>
              <a:rPr lang="en-GB" altLang="en-US" sz="5400" dirty="0"/>
            </a:br>
            <a:r>
              <a:rPr lang="en-GB" altLang="en-US" sz="5400" dirty="0"/>
              <a:t>Details on UE exposure proposal in </a:t>
            </a:r>
            <a:br>
              <a:rPr lang="en-GB" altLang="en-US" sz="5400" dirty="0"/>
            </a:br>
            <a:r>
              <a:rPr lang="en-GB" altLang="en-US" sz="5400" dirty="0"/>
              <a:t>SP-241847 </a:t>
            </a:r>
          </a:p>
        </p:txBody>
      </p:sp>
    </p:spTree>
    <p:extLst>
      <p:ext uri="{BB962C8B-B14F-4D97-AF65-F5344CB8AC3E}">
        <p14:creationId xmlns:p14="http://schemas.microsoft.com/office/powerpoint/2010/main" val="3093554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2C49C-2CEB-49A0-8F5E-E0480A1F456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FE722AF-9F95-2063-8677-2645B7242C85}"/>
              </a:ext>
            </a:extLst>
          </p:cNvPr>
          <p:cNvSpPr>
            <a:spLocks noGrp="1"/>
          </p:cNvSpPr>
          <p:nvPr>
            <p:ph type="title"/>
          </p:nvPr>
        </p:nvSpPr>
        <p:spPr/>
        <p:txBody>
          <a:bodyPr/>
          <a:lstStyle/>
          <a:p>
            <a:r>
              <a:rPr lang="en-GB" altLang="en-US" dirty="0"/>
              <a:t>Background</a:t>
            </a:r>
          </a:p>
        </p:txBody>
      </p:sp>
      <p:sp>
        <p:nvSpPr>
          <p:cNvPr id="7171" name="Content Placeholder 2">
            <a:extLst>
              <a:ext uri="{FF2B5EF4-FFF2-40B4-BE49-F238E27FC236}">
                <a16:creationId xmlns:a16="http://schemas.microsoft.com/office/drawing/2014/main" id="{CD1F3323-8AEE-EB68-4C13-3FC4ECA37795}"/>
              </a:ext>
            </a:extLst>
          </p:cNvPr>
          <p:cNvSpPr>
            <a:spLocks noGrp="1"/>
          </p:cNvSpPr>
          <p:nvPr>
            <p:ph idx="1"/>
          </p:nvPr>
        </p:nvSpPr>
        <p:spPr>
          <a:xfrm>
            <a:off x="197427" y="1825625"/>
            <a:ext cx="11627428" cy="4351338"/>
          </a:xfrm>
        </p:spPr>
        <p:txBody>
          <a:bodyPr/>
          <a:lstStyle/>
          <a:p>
            <a:r>
              <a:rPr lang="en-US" altLang="en-US" sz="2000" dirty="0"/>
              <a:t>Rel-18 </a:t>
            </a:r>
            <a:r>
              <a:rPr lang="en-US" altLang="en-US" sz="2000" dirty="0" err="1"/>
              <a:t>FS_AIMLsys</a:t>
            </a:r>
            <a:r>
              <a:rPr lang="en-US" altLang="en-US" sz="2000" dirty="0"/>
              <a:t> studied 5GC information exposure to UE in SA2, and documented it in TR 23.700-80 as follows:</a:t>
            </a:r>
          </a:p>
          <a:p>
            <a:pPr lvl="1"/>
            <a:r>
              <a:rPr lang="en-US" altLang="en-US" sz="1600" dirty="0"/>
              <a:t>KI description was documented in cl. 5.2 (KI#2)</a:t>
            </a:r>
          </a:p>
          <a:p>
            <a:pPr lvl="1"/>
            <a:r>
              <a:rPr lang="en-US" altLang="en-US" sz="1600" dirty="0"/>
              <a:t>9 Solutions were proposed and documented (see cl. 6.0), with numerous companies involved in the discussions</a:t>
            </a:r>
          </a:p>
          <a:p>
            <a:pPr lvl="1"/>
            <a:r>
              <a:rPr lang="en-US" altLang="en-US" sz="1600" dirty="0"/>
              <a:t>Evaluation of solutions was documented in cl. 7.2</a:t>
            </a:r>
          </a:p>
          <a:p>
            <a:r>
              <a:rPr lang="en-US" altLang="en-US" sz="2000" dirty="0"/>
              <a:t>During the evaluation phase, an LS was sent by SA2 to SA1 and SA3 seeking feedback on requirements and security of network information exposure to the UE (see S2-2205286)</a:t>
            </a:r>
          </a:p>
          <a:p>
            <a:r>
              <a:rPr lang="en-US" altLang="en-US" sz="2000" dirty="0"/>
              <a:t>The resulting LS exchange was </a:t>
            </a:r>
            <a:r>
              <a:rPr lang="en-US" altLang="en-US" sz="2000" b="1" u="sng" dirty="0"/>
              <a:t>inconclusive</a:t>
            </a:r>
            <a:r>
              <a:rPr lang="en-US" altLang="en-US" sz="2000" dirty="0"/>
              <a:t> based on the following developments: </a:t>
            </a:r>
          </a:p>
          <a:p>
            <a:pPr lvl="1"/>
            <a:r>
              <a:rPr lang="en-US" altLang="en-US" sz="1600" dirty="0"/>
              <a:t>SA3 replied to SA2 that a “Study on Security and Privacy of AI/ML-based Services and Applications in 5G” was being carried out and documented in TR 33.898 (see S3-221621/S2-2205455), but it only addressed and concluded exposure to AF (not UE)</a:t>
            </a:r>
          </a:p>
          <a:p>
            <a:pPr lvl="1"/>
            <a:r>
              <a:rPr lang="en-US" altLang="en-US" sz="1600" dirty="0"/>
              <a:t>SA1 did not agree to a reply LS to SA2</a:t>
            </a:r>
          </a:p>
          <a:p>
            <a:r>
              <a:rPr lang="en-US" altLang="en-US" sz="2000" dirty="0"/>
              <a:t>The inconclusive LS exchange resulted in a conclusion for KI#2 </a:t>
            </a:r>
            <a:r>
              <a:rPr lang="en-US" altLang="en-US" sz="2000" dirty="0" err="1"/>
              <a:t>FS_AIMLsys</a:t>
            </a:r>
            <a:r>
              <a:rPr lang="en-US" altLang="en-US" sz="2000" dirty="0"/>
              <a:t> in cl. 8.2 indicating no Rel-18 normative work was to be pursued, despite further external LS in showing interest on the topic (see e.g. S2-2210182, from 5GAA)</a:t>
            </a:r>
          </a:p>
          <a:p>
            <a:endParaRPr lang="en-US" altLang="en-US" sz="2000" dirty="0"/>
          </a:p>
        </p:txBody>
      </p:sp>
    </p:spTree>
    <p:extLst>
      <p:ext uri="{BB962C8B-B14F-4D97-AF65-F5344CB8AC3E}">
        <p14:creationId xmlns:p14="http://schemas.microsoft.com/office/powerpoint/2010/main" val="219158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7EAA5-9B25-72DF-9032-B97B13A2E844}"/>
              </a:ext>
            </a:extLst>
          </p:cNvPr>
          <p:cNvSpPr>
            <a:spLocks noGrp="1"/>
          </p:cNvSpPr>
          <p:nvPr>
            <p:ph type="title"/>
          </p:nvPr>
        </p:nvSpPr>
        <p:spPr/>
        <p:txBody>
          <a:bodyPr/>
          <a:lstStyle/>
          <a:p>
            <a:r>
              <a:rPr lang="en-US" dirty="0"/>
              <a:t>Use Cases for Rel-20</a:t>
            </a:r>
          </a:p>
        </p:txBody>
      </p:sp>
      <p:sp>
        <p:nvSpPr>
          <p:cNvPr id="3" name="Content Placeholder 2">
            <a:extLst>
              <a:ext uri="{FF2B5EF4-FFF2-40B4-BE49-F238E27FC236}">
                <a16:creationId xmlns:a16="http://schemas.microsoft.com/office/drawing/2014/main" id="{BDD350D1-9A78-2DC7-73DF-3FF7306A4691}"/>
              </a:ext>
            </a:extLst>
          </p:cNvPr>
          <p:cNvSpPr>
            <a:spLocks noGrp="1"/>
          </p:cNvSpPr>
          <p:nvPr>
            <p:ph idx="1"/>
          </p:nvPr>
        </p:nvSpPr>
        <p:spPr>
          <a:xfrm>
            <a:off x="838200" y="1825625"/>
            <a:ext cx="10515600" cy="4471988"/>
          </a:xfrm>
        </p:spPr>
        <p:txBody>
          <a:bodyPr lIns="90000">
            <a:normAutofit fontScale="85000" lnSpcReduction="10000"/>
          </a:bodyPr>
          <a:lstStyle/>
          <a:p>
            <a:r>
              <a:rPr lang="en-US" dirty="0"/>
              <a:t>The UE would benefit from the capability to request and receive NWDAF analytics from the 5GC to support a number of application and network related operations</a:t>
            </a:r>
          </a:p>
          <a:p>
            <a:r>
              <a:rPr lang="en-US" dirty="0"/>
              <a:t>Examples of such operations/use cases and relevant analytics:</a:t>
            </a:r>
          </a:p>
          <a:p>
            <a:pPr lvl="1"/>
            <a:r>
              <a:rPr lang="en-US" dirty="0"/>
              <a:t>Analytics exposure to support AIML operation splitting</a:t>
            </a:r>
          </a:p>
          <a:p>
            <a:pPr lvl="2"/>
            <a:r>
              <a:rPr lang="en-US" dirty="0"/>
              <a:t>This AIML operation is captured in cl. 6.40.1 of TS 22.261 and has not been addressed yet</a:t>
            </a:r>
          </a:p>
          <a:p>
            <a:pPr lvl="2"/>
            <a:r>
              <a:rPr lang="en-US" dirty="0"/>
              <a:t>Relevant analytics in TS 23.288 could include e.g. slice load (cl. 6.3), NF load (cl. 6.5), network performance (cl. 6.6), User Data Congestion (cl. 6.8), QoS sustainability (6.9) etc. as they would assist the UE to determine how and when to split the AI/ML model taking the network and UE status into account</a:t>
            </a:r>
          </a:p>
          <a:p>
            <a:pPr lvl="2"/>
            <a:r>
              <a:rPr lang="en-US" dirty="0"/>
              <a:t>Privacy/security aspects were left unaddressed (e.g. the network may prevent the UE from receiving the information which is not private/secured); SA3 should be involved</a:t>
            </a:r>
          </a:p>
          <a:p>
            <a:pPr lvl="1"/>
            <a:r>
              <a:rPr lang="en-US" dirty="0"/>
              <a:t>Exposure of relative proximity analytics (cl. 6.19 in TS 23.288) to assist UE </a:t>
            </a:r>
            <a:r>
              <a:rPr lang="en-US" dirty="0" err="1"/>
              <a:t>ProSe</a:t>
            </a:r>
            <a:r>
              <a:rPr lang="en-US" dirty="0"/>
              <a:t> operation and/or model transfer among UEs</a:t>
            </a:r>
          </a:p>
          <a:p>
            <a:pPr lvl="2"/>
            <a:r>
              <a:rPr lang="en-US" dirty="0"/>
              <a:t>Predictions on proximity information to other UEs could be leveraged by the UE receiving the information</a:t>
            </a:r>
          </a:p>
          <a:p>
            <a:pPr lvl="2"/>
            <a:r>
              <a:rPr lang="en-US" dirty="0"/>
              <a:t>Cl. 6.40.2 of TS 22.261 describes requirements for model transfer among UEs largely not addressed</a:t>
            </a:r>
          </a:p>
        </p:txBody>
      </p:sp>
    </p:spTree>
    <p:extLst>
      <p:ext uri="{BB962C8B-B14F-4D97-AF65-F5344CB8AC3E}">
        <p14:creationId xmlns:p14="http://schemas.microsoft.com/office/powerpoint/2010/main" val="62889644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56409-8A23-DD7E-9868-E5A7EB6759C9}"/>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DBA39842-0521-2149-392A-6F92403E11B1}"/>
              </a:ext>
            </a:extLst>
          </p:cNvPr>
          <p:cNvSpPr>
            <a:spLocks noGrp="1"/>
          </p:cNvSpPr>
          <p:nvPr>
            <p:ph idx="1"/>
          </p:nvPr>
        </p:nvSpPr>
        <p:spPr/>
        <p:txBody>
          <a:bodyPr>
            <a:normAutofit fontScale="85000" lnSpcReduction="20000"/>
          </a:bodyPr>
          <a:lstStyle/>
          <a:p>
            <a:r>
              <a:rPr lang="en-US" altLang="en-US" sz="3200" dirty="0"/>
              <a:t>It is proposed to include the topic of network exposure to the UE as part of an SA2 Rel-20 5G-Advanced study on AI/ML enhancements</a:t>
            </a:r>
          </a:p>
          <a:p>
            <a:pPr lvl="1"/>
            <a:r>
              <a:rPr lang="en-US" altLang="en-US" sz="2800" dirty="0"/>
              <a:t>This proposal implies to consider whether and which exposed 5GC-related information to the UE can be considered within 3GPP scope</a:t>
            </a:r>
          </a:p>
          <a:p>
            <a:pPr lvl="1"/>
            <a:r>
              <a:rPr lang="en-US" altLang="en-US" sz="2800" dirty="0"/>
              <a:t>Continue and complete the discussion initiated in Rel-18 </a:t>
            </a:r>
            <a:r>
              <a:rPr lang="en-US" altLang="en-US" sz="2800" dirty="0" err="1"/>
              <a:t>FS_AIMLsys</a:t>
            </a:r>
            <a:r>
              <a:rPr lang="en-US" altLang="en-US" sz="2800" dirty="0"/>
              <a:t> (TR 23.700-80)</a:t>
            </a:r>
          </a:p>
          <a:p>
            <a:pPr lvl="1"/>
            <a:endParaRPr lang="en-US" altLang="en-US" sz="2800" dirty="0"/>
          </a:p>
          <a:p>
            <a:r>
              <a:rPr lang="en-US" altLang="en-US" sz="3200" dirty="0"/>
              <a:t>It is further encouraged to have a discussion in SA2 during the Rel-20 5G-A preparation phase on how to include the above, e.g.</a:t>
            </a:r>
          </a:p>
          <a:p>
            <a:pPr lvl="1"/>
            <a:r>
              <a:rPr lang="en-US" altLang="en-US" sz="2800" dirty="0"/>
              <a:t>Whether further study/new solutions would be required in SA2</a:t>
            </a:r>
          </a:p>
          <a:p>
            <a:pPr lvl="1"/>
            <a:r>
              <a:rPr lang="en-US" altLang="en-US" sz="2800" dirty="0"/>
              <a:t>Whether further LS exchange with SA1/SA3 would be required</a:t>
            </a:r>
          </a:p>
          <a:p>
            <a:pPr lvl="1"/>
            <a:r>
              <a:rPr lang="en-US" altLang="en-US" sz="2800" dirty="0"/>
              <a:t>Whether and how to revisit the conclusion of KI#2 of Rel-18 </a:t>
            </a:r>
            <a:r>
              <a:rPr lang="en-US" altLang="en-US" sz="2800" dirty="0" err="1"/>
              <a:t>FS_AIMLsys</a:t>
            </a:r>
            <a:r>
              <a:rPr lang="en-US" altLang="en-US" sz="2800" dirty="0"/>
              <a:t> on 5GC information exposure to UE</a:t>
            </a:r>
          </a:p>
          <a:p>
            <a:pPr marL="0" indent="0">
              <a:buNone/>
            </a:pPr>
            <a:endParaRPr lang="en-US" dirty="0"/>
          </a:p>
        </p:txBody>
      </p:sp>
    </p:spTree>
    <p:extLst>
      <p:ext uri="{BB962C8B-B14F-4D97-AF65-F5344CB8AC3E}">
        <p14:creationId xmlns:p14="http://schemas.microsoft.com/office/powerpoint/2010/main" val="120629769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7762</TotalTime>
  <Words>967</Words>
  <Application>Microsoft Macintosh PowerPoint</Application>
  <PresentationFormat>Widescreen</PresentationFormat>
  <Paragraphs>48</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vt:lpstr>
      <vt:lpstr>Calibri</vt:lpstr>
      <vt:lpstr>Calibri Light</vt:lpstr>
      <vt:lpstr>Times New Roman</vt:lpstr>
      <vt:lpstr>Office Theme</vt:lpstr>
      <vt:lpstr>NWM R20 AI/ML Discussion:   Proposal on AI/ML sharing/exposure to the UE</vt:lpstr>
      <vt:lpstr>Analysis of AI/ML sharing/exposure to the UE</vt:lpstr>
      <vt:lpstr>Proposal for AI/ML sharing/exposure to the UE</vt:lpstr>
      <vt:lpstr>ANNEX: Details on UE exposure proposal in  SP-241847 </vt:lpstr>
      <vt:lpstr>Background</vt:lpstr>
      <vt:lpstr>Use Cases for Rel-20</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Apple</cp:lastModifiedBy>
  <cp:revision>694</cp:revision>
  <dcterms:created xsi:type="dcterms:W3CDTF">2010-02-05T13:52:04Z</dcterms:created>
  <dcterms:modified xsi:type="dcterms:W3CDTF">2025-02-10T15:15:57Z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