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6"/>
  </p:sldMasterIdLst>
  <p:notesMasterIdLst>
    <p:notesMasterId r:id="rId11"/>
  </p:notesMasterIdLst>
  <p:sldIdLst>
    <p:sldId id="341" r:id="rId7"/>
    <p:sldId id="342" r:id="rId8"/>
    <p:sldId id="343" r:id="rId9"/>
    <p:sldId id="344"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000" autoAdjust="0"/>
    <p:restoredTop sz="94660"/>
  </p:normalViewPr>
  <p:slideViewPr>
    <p:cSldViewPr snapToGrid="0">
      <p:cViewPr varScale="1">
        <p:scale>
          <a:sx n="83" d="100"/>
          <a:sy n="83" d="100"/>
        </p:scale>
        <p:origin x="120" y="15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1.xml"/><Relationship Id="rId12" Type="http://schemas.openxmlformats.org/officeDocument/2006/relationships/presProps" Target="presProps.xml"/><Relationship Id="rId2" Type="http://schemas.openxmlformats.org/officeDocument/2006/relationships/customXml" Target="../customXml/item2.xml"/><Relationship Id="rId16"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notesMaster" Target="notesMasters/notesMaster1.xml"/><Relationship Id="rId5" Type="http://schemas.openxmlformats.org/officeDocument/2006/relationships/customXml" Target="../customXml/item5.xml"/><Relationship Id="rId15" Type="http://schemas.openxmlformats.org/officeDocument/2006/relationships/tableStyles" Target="tableStyles.xml"/><Relationship Id="rId10" Type="http://schemas.openxmlformats.org/officeDocument/2006/relationships/slide" Target="slides/slide4.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homas Belling (Nokia)" userId="38e53bf5-7a59-41ec-8bf1-bf611b810166" providerId="ADAL" clId="{F9D49FC1-9781-48F8-82D0-FCE2F416EEE2}"/>
    <pc:docChg chg="undo custSel addSld modSld">
      <pc:chgData name="Thomas Belling (Nokia)" userId="38e53bf5-7a59-41ec-8bf1-bf611b810166" providerId="ADAL" clId="{F9D49FC1-9781-48F8-82D0-FCE2F416EEE2}" dt="2025-02-10T23:46:34.569" v="740" actId="20577"/>
      <pc:docMkLst>
        <pc:docMk/>
      </pc:docMkLst>
      <pc:sldChg chg="addSp delSp modSp new mod">
        <pc:chgData name="Thomas Belling (Nokia)" userId="38e53bf5-7a59-41ec-8bf1-bf611b810166" providerId="ADAL" clId="{F9D49FC1-9781-48F8-82D0-FCE2F416EEE2}" dt="2025-02-10T23:33:35.177" v="311" actId="113"/>
        <pc:sldMkLst>
          <pc:docMk/>
          <pc:sldMk cId="1196660061" sldId="342"/>
        </pc:sldMkLst>
        <pc:spChg chg="mod">
          <ac:chgData name="Thomas Belling (Nokia)" userId="38e53bf5-7a59-41ec-8bf1-bf611b810166" providerId="ADAL" clId="{F9D49FC1-9781-48F8-82D0-FCE2F416EEE2}" dt="2025-02-10T23:25:38.620" v="93" actId="14100"/>
          <ac:spMkLst>
            <pc:docMk/>
            <pc:sldMk cId="1196660061" sldId="342"/>
            <ac:spMk id="2" creationId="{18B00942-F094-22D6-741A-381CFDF394B3}"/>
          </ac:spMkLst>
        </pc:spChg>
        <pc:spChg chg="add del mod">
          <ac:chgData name="Thomas Belling (Nokia)" userId="38e53bf5-7a59-41ec-8bf1-bf611b810166" providerId="ADAL" clId="{F9D49FC1-9781-48F8-82D0-FCE2F416EEE2}" dt="2025-02-10T23:33:35.177" v="311" actId="113"/>
          <ac:spMkLst>
            <pc:docMk/>
            <pc:sldMk cId="1196660061" sldId="342"/>
            <ac:spMk id="3" creationId="{4FDD7456-AF73-0D67-05FC-81F3048F8719}"/>
          </ac:spMkLst>
        </pc:spChg>
        <pc:spChg chg="add mod">
          <ac:chgData name="Thomas Belling (Nokia)" userId="38e53bf5-7a59-41ec-8bf1-bf611b810166" providerId="ADAL" clId="{F9D49FC1-9781-48F8-82D0-FCE2F416EEE2}" dt="2025-02-10T23:27:45.120" v="95"/>
          <ac:spMkLst>
            <pc:docMk/>
            <pc:sldMk cId="1196660061" sldId="342"/>
            <ac:spMk id="4" creationId="{047BFDE7-E3E3-B8C4-0119-C6D7CF5D843B}"/>
          </ac:spMkLst>
        </pc:spChg>
      </pc:sldChg>
      <pc:sldChg chg="addSp delSp modSp add mod">
        <pc:chgData name="Thomas Belling (Nokia)" userId="38e53bf5-7a59-41ec-8bf1-bf611b810166" providerId="ADAL" clId="{F9D49FC1-9781-48F8-82D0-FCE2F416EEE2}" dt="2025-02-10T23:46:30.984" v="738" actId="20577"/>
        <pc:sldMkLst>
          <pc:docMk/>
          <pc:sldMk cId="2833231296" sldId="343"/>
        </pc:sldMkLst>
        <pc:spChg chg="mod">
          <ac:chgData name="Thomas Belling (Nokia)" userId="38e53bf5-7a59-41ec-8bf1-bf611b810166" providerId="ADAL" clId="{F9D49FC1-9781-48F8-82D0-FCE2F416EEE2}" dt="2025-02-10T23:37:58.782" v="355" actId="404"/>
          <ac:spMkLst>
            <pc:docMk/>
            <pc:sldMk cId="2833231296" sldId="343"/>
            <ac:spMk id="2" creationId="{DA074848-A26F-6527-57E1-EC48EDA32452}"/>
          </ac:spMkLst>
        </pc:spChg>
        <pc:spChg chg="mod">
          <ac:chgData name="Thomas Belling (Nokia)" userId="38e53bf5-7a59-41ec-8bf1-bf611b810166" providerId="ADAL" clId="{F9D49FC1-9781-48F8-82D0-FCE2F416EEE2}" dt="2025-02-10T23:46:30.984" v="738" actId="20577"/>
          <ac:spMkLst>
            <pc:docMk/>
            <pc:sldMk cId="2833231296" sldId="343"/>
            <ac:spMk id="3" creationId="{ADC997F4-A20F-DFF9-CA2E-8E9D54B3CE59}"/>
          </ac:spMkLst>
        </pc:spChg>
        <pc:spChg chg="add del mod">
          <ac:chgData name="Thomas Belling (Nokia)" userId="38e53bf5-7a59-41ec-8bf1-bf611b810166" providerId="ADAL" clId="{F9D49FC1-9781-48F8-82D0-FCE2F416EEE2}" dt="2025-02-10T23:37:04.645" v="340" actId="478"/>
          <ac:spMkLst>
            <pc:docMk/>
            <pc:sldMk cId="2833231296" sldId="343"/>
            <ac:spMk id="4" creationId="{D2E49C77-1FB4-F308-781F-C9556534E3F1}"/>
          </ac:spMkLst>
        </pc:spChg>
        <pc:spChg chg="add del mod">
          <ac:chgData name="Thomas Belling (Nokia)" userId="38e53bf5-7a59-41ec-8bf1-bf611b810166" providerId="ADAL" clId="{F9D49FC1-9781-48F8-82D0-FCE2F416EEE2}" dt="2025-02-10T23:36:55.728" v="336" actId="478"/>
          <ac:spMkLst>
            <pc:docMk/>
            <pc:sldMk cId="2833231296" sldId="343"/>
            <ac:spMk id="5" creationId="{E0C1C14A-8E0C-DA05-A419-4181878A5B46}"/>
          </ac:spMkLst>
        </pc:spChg>
        <pc:spChg chg="add del mod">
          <ac:chgData name="Thomas Belling (Nokia)" userId="38e53bf5-7a59-41ec-8bf1-bf611b810166" providerId="ADAL" clId="{F9D49FC1-9781-48F8-82D0-FCE2F416EEE2}" dt="2025-02-10T23:36:55.743" v="338"/>
          <ac:spMkLst>
            <pc:docMk/>
            <pc:sldMk cId="2833231296" sldId="343"/>
            <ac:spMk id="6" creationId="{11D26486-AD3C-6C6B-6698-03F8E111C74C}"/>
          </ac:spMkLst>
        </pc:spChg>
        <pc:spChg chg="add">
          <ac:chgData name="Thomas Belling (Nokia)" userId="38e53bf5-7a59-41ec-8bf1-bf611b810166" providerId="ADAL" clId="{F9D49FC1-9781-48F8-82D0-FCE2F416EEE2}" dt="2025-02-10T23:38:22.265" v="356"/>
          <ac:spMkLst>
            <pc:docMk/>
            <pc:sldMk cId="2833231296" sldId="343"/>
            <ac:spMk id="7" creationId="{7DBA369B-FC2E-C6AB-D852-A7251D595F13}"/>
          </ac:spMkLst>
        </pc:spChg>
      </pc:sldChg>
      <pc:sldChg chg="modSp add mod">
        <pc:chgData name="Thomas Belling (Nokia)" userId="38e53bf5-7a59-41ec-8bf1-bf611b810166" providerId="ADAL" clId="{F9D49FC1-9781-48F8-82D0-FCE2F416EEE2}" dt="2025-02-10T23:46:34.569" v="740" actId="20577"/>
        <pc:sldMkLst>
          <pc:docMk/>
          <pc:sldMk cId="1156712464" sldId="344"/>
        </pc:sldMkLst>
        <pc:spChg chg="mod">
          <ac:chgData name="Thomas Belling (Nokia)" userId="38e53bf5-7a59-41ec-8bf1-bf611b810166" providerId="ADAL" clId="{F9D49FC1-9781-48F8-82D0-FCE2F416EEE2}" dt="2025-02-10T23:43:22.884" v="588" actId="20577"/>
          <ac:spMkLst>
            <pc:docMk/>
            <pc:sldMk cId="1156712464" sldId="344"/>
            <ac:spMk id="2" creationId="{3D90C755-0655-15E6-4726-E49B45D8B054}"/>
          </ac:spMkLst>
        </pc:spChg>
        <pc:spChg chg="mod">
          <ac:chgData name="Thomas Belling (Nokia)" userId="38e53bf5-7a59-41ec-8bf1-bf611b810166" providerId="ADAL" clId="{F9D49FC1-9781-48F8-82D0-FCE2F416EEE2}" dt="2025-02-10T23:46:34.569" v="740" actId="20577"/>
          <ac:spMkLst>
            <pc:docMk/>
            <pc:sldMk cId="1156712464" sldId="344"/>
            <ac:spMk id="3" creationId="{069CC3B6-CB76-8DFD-F238-85C43A25FDE3}"/>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A264A0B-8655-4382-80AD-91D20DF64CF8}" type="datetimeFigureOut">
              <a:rPr lang="en-US" smtClean="0"/>
              <a:t>10-Feb-25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6A470E3-CA38-4898-98B6-230736D5987B}" type="slidenum">
              <a:rPr lang="en-US" smtClean="0"/>
              <a:t>‹#›</a:t>
            </a:fld>
            <a:endParaRPr lang="en-US"/>
          </a:p>
        </p:txBody>
      </p:sp>
    </p:spTree>
    <p:extLst>
      <p:ext uri="{BB962C8B-B14F-4D97-AF65-F5344CB8AC3E}">
        <p14:creationId xmlns:p14="http://schemas.microsoft.com/office/powerpoint/2010/main" val="31093412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431603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707957518"/>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160080189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38160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SG-SA2 Meeting #167</a:t>
            </a:r>
          </a:p>
          <a:p>
            <a:pPr eaLnBrk="1" hangingPunct="1">
              <a:defRPr/>
            </a:pPr>
            <a:r>
              <a:rPr lang="en-US" altLang="en-US" sz="1200" b="1" dirty="0">
                <a:latin typeface="Arial "/>
              </a:rPr>
              <a:t>Athens, Greece, 17th Feb 2025 - 21st Feb 2025</a:t>
            </a:r>
            <a:endParaRPr lang="sv-SE" altLang="en-US" sz="1200" b="1" dirty="0">
              <a:latin typeface="Arial "/>
            </a:endParaRP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163050" y="133350"/>
            <a:ext cx="26003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 S2-2501489	</a:t>
            </a:r>
          </a:p>
        </p:txBody>
      </p:sp>
    </p:spTree>
    <p:extLst>
      <p:ext uri="{BB962C8B-B14F-4D97-AF65-F5344CB8AC3E}">
        <p14:creationId xmlns:p14="http://schemas.microsoft.com/office/powerpoint/2010/main" val="349737667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ctrTitle"/>
          </p:nvPr>
        </p:nvSpPr>
        <p:spPr>
          <a:xfrm>
            <a:off x="1524000" y="1122363"/>
            <a:ext cx="9144000" cy="2387600"/>
          </a:xfrm>
        </p:spPr>
        <p:txBody>
          <a:bodyPr wrap="square" anchor="b">
            <a:normAutofit/>
          </a:bodyPr>
          <a:lstStyle/>
          <a:p>
            <a:pPr eaLnBrk="1" hangingPunct="1"/>
            <a:r>
              <a:rPr lang="en-US" sz="5600" dirty="0"/>
              <a:t>VFL services</a:t>
            </a:r>
            <a:br>
              <a:rPr lang="en-US" sz="5600" dirty="0"/>
            </a:br>
            <a:endParaRPr lang="en-GB" altLang="en-US" sz="5600"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subTitle" idx="1"/>
          </p:nvPr>
        </p:nvSpPr>
        <p:spPr>
          <a:xfrm>
            <a:off x="1524000" y="3602038"/>
            <a:ext cx="9144000" cy="1655762"/>
          </a:xfrm>
        </p:spPr>
        <p:txBody>
          <a:bodyPr wrap="square" anchor="t">
            <a:normAutofit/>
          </a:bodyPr>
          <a:lstStyle/>
          <a:p>
            <a:r>
              <a:rPr lang="en-US" dirty="0"/>
              <a:t>Thomas Belling</a:t>
            </a:r>
          </a:p>
          <a:p>
            <a:r>
              <a:rPr lang="en-US" dirty="0"/>
              <a:t> Nokia</a:t>
            </a:r>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B00942-F094-22D6-741A-381CFDF394B3}"/>
              </a:ext>
            </a:extLst>
          </p:cNvPr>
          <p:cNvSpPr>
            <a:spLocks noGrp="1"/>
          </p:cNvSpPr>
          <p:nvPr>
            <p:ph type="title"/>
          </p:nvPr>
        </p:nvSpPr>
        <p:spPr>
          <a:xfrm>
            <a:off x="838200" y="365125"/>
            <a:ext cx="9521142" cy="1325563"/>
          </a:xfrm>
        </p:spPr>
        <p:txBody>
          <a:bodyPr/>
          <a:lstStyle/>
          <a:p>
            <a:r>
              <a:rPr lang="en-US" dirty="0"/>
              <a:t>Open point 1: parameters and necessity of training request service operation</a:t>
            </a:r>
          </a:p>
        </p:txBody>
      </p:sp>
      <p:sp>
        <p:nvSpPr>
          <p:cNvPr id="3" name="Content Placeholder 2">
            <a:extLst>
              <a:ext uri="{FF2B5EF4-FFF2-40B4-BE49-F238E27FC236}">
                <a16:creationId xmlns:a16="http://schemas.microsoft.com/office/drawing/2014/main" id="{4FDD7456-AF73-0D67-05FC-81F3048F8719}"/>
              </a:ext>
            </a:extLst>
          </p:cNvPr>
          <p:cNvSpPr>
            <a:spLocks noGrp="1"/>
          </p:cNvSpPr>
          <p:nvPr>
            <p:ph idx="1"/>
          </p:nvPr>
        </p:nvSpPr>
        <p:spPr>
          <a:xfrm>
            <a:off x="843023" y="1814051"/>
            <a:ext cx="10515600" cy="4351338"/>
          </a:xfrm>
        </p:spPr>
        <p:txBody>
          <a:bodyPr/>
          <a:lstStyle/>
          <a:p>
            <a:r>
              <a:rPr lang="en-US" sz="2400" dirty="0"/>
              <a:t>7.X.5	</a:t>
            </a:r>
            <a:r>
              <a:rPr lang="en-US" sz="2400" dirty="0" err="1"/>
              <a:t>Nnwdaf_VFLTraining_Request</a:t>
            </a:r>
            <a:r>
              <a:rPr lang="en-US" sz="2400" dirty="0"/>
              <a:t> service operation</a:t>
            </a:r>
          </a:p>
          <a:p>
            <a:r>
              <a:rPr lang="en-US" sz="2400" dirty="0">
                <a:solidFill>
                  <a:srgbClr val="FF0000"/>
                </a:solidFill>
              </a:rPr>
              <a:t>Editor´s note: Name of this service operation and its necessity and its content is FFS. It is also FFS whether it can be replaced by a subscription request for the preparation.</a:t>
            </a:r>
          </a:p>
          <a:p>
            <a:r>
              <a:rPr lang="en-US" sz="2400" dirty="0"/>
              <a:t>Agreed preparation procedures in Clause6.2H.2.2 use the service operation and define parameters</a:t>
            </a:r>
          </a:p>
          <a:p>
            <a:r>
              <a:rPr lang="en-US" sz="2400" dirty="0"/>
              <a:t>In the related </a:t>
            </a:r>
            <a:r>
              <a:rPr lang="en-US" sz="2400" dirty="0" err="1"/>
              <a:t>drafing</a:t>
            </a:r>
            <a:r>
              <a:rPr lang="en-US" sz="2400" dirty="0"/>
              <a:t> session in Orlando, the following was agreed: </a:t>
            </a:r>
            <a:r>
              <a:rPr lang="en-US" sz="2400" b="1" dirty="0">
                <a:highlight>
                  <a:srgbClr val="00FF00"/>
                </a:highlight>
              </a:rPr>
              <a:t>a) one service name with different service operation i.e. </a:t>
            </a:r>
            <a:r>
              <a:rPr lang="de-DE" sz="2400" b="1" dirty="0" err="1">
                <a:highlight>
                  <a:srgbClr val="00FF00"/>
                </a:highlight>
              </a:rPr>
              <a:t>Subscribe</a:t>
            </a:r>
            <a:r>
              <a:rPr lang="de-DE" sz="2400" b="1" dirty="0">
                <a:highlight>
                  <a:srgbClr val="00FF00"/>
                </a:highlight>
              </a:rPr>
              <a:t> </a:t>
            </a:r>
            <a:r>
              <a:rPr lang="de-DE" sz="2400" b="1" dirty="0" err="1">
                <a:highlight>
                  <a:srgbClr val="00FF00"/>
                </a:highlight>
              </a:rPr>
              <a:t>Notify</a:t>
            </a:r>
            <a:r>
              <a:rPr lang="de-DE" sz="2400" b="1" dirty="0">
                <a:highlight>
                  <a:srgbClr val="00FF00"/>
                </a:highlight>
              </a:rPr>
              <a:t> style for </a:t>
            </a:r>
            <a:r>
              <a:rPr lang="de-DE" sz="2400" b="1" dirty="0" err="1">
                <a:highlight>
                  <a:srgbClr val="00FF00"/>
                </a:highlight>
              </a:rPr>
              <a:t>trainig</a:t>
            </a:r>
            <a:r>
              <a:rPr lang="de-DE" sz="2400" b="1" dirty="0">
                <a:highlight>
                  <a:srgbClr val="00FF00"/>
                </a:highlight>
              </a:rPr>
              <a:t> </a:t>
            </a:r>
            <a:r>
              <a:rPr lang="de-DE" sz="2400" b="1" dirty="0" err="1">
                <a:highlight>
                  <a:srgbClr val="00FF00"/>
                </a:highlight>
              </a:rPr>
              <a:t>and</a:t>
            </a:r>
            <a:r>
              <a:rPr lang="de-DE" sz="2400" b="1" dirty="0">
                <a:highlight>
                  <a:srgbClr val="00FF00"/>
                </a:highlight>
              </a:rPr>
              <a:t> </a:t>
            </a:r>
            <a:r>
              <a:rPr lang="de-DE" sz="2400" b="1" dirty="0" err="1">
                <a:highlight>
                  <a:srgbClr val="00FF00"/>
                </a:highlight>
              </a:rPr>
              <a:t>request</a:t>
            </a:r>
            <a:r>
              <a:rPr lang="de-DE" sz="2400" b="1" dirty="0">
                <a:highlight>
                  <a:srgbClr val="00FF00"/>
                </a:highlight>
              </a:rPr>
              <a:t>/</a:t>
            </a:r>
            <a:r>
              <a:rPr lang="de-DE" sz="2400" b="1" dirty="0" err="1">
                <a:highlight>
                  <a:srgbClr val="00FF00"/>
                </a:highlight>
              </a:rPr>
              <a:t>reponse</a:t>
            </a:r>
            <a:r>
              <a:rPr lang="de-DE" sz="2400" b="1" dirty="0">
                <a:highlight>
                  <a:srgbClr val="00FF00"/>
                </a:highlight>
              </a:rPr>
              <a:t> style for </a:t>
            </a:r>
            <a:r>
              <a:rPr lang="de-DE" sz="2400" b="1" dirty="0" err="1">
                <a:highlight>
                  <a:srgbClr val="00FF00"/>
                </a:highlight>
              </a:rPr>
              <a:t>prepartion</a:t>
            </a:r>
            <a:r>
              <a:rPr lang="de-DE" sz="2400" b="1" dirty="0">
                <a:highlight>
                  <a:srgbClr val="00FF00"/>
                </a:highlight>
              </a:rPr>
              <a:t> </a:t>
            </a:r>
          </a:p>
          <a:p>
            <a:r>
              <a:rPr lang="de-DE" sz="2400" b="1" dirty="0" err="1"/>
              <a:t>Proposal</a:t>
            </a:r>
            <a:r>
              <a:rPr lang="de-DE" sz="2400" b="1" dirty="0"/>
              <a:t>: </a:t>
            </a:r>
            <a:r>
              <a:rPr lang="de-DE" sz="2400" b="1" dirty="0" err="1"/>
              <a:t>Confirm</a:t>
            </a:r>
            <a:r>
              <a:rPr lang="de-DE" sz="2400" b="1" dirty="0"/>
              <a:t> </a:t>
            </a:r>
            <a:r>
              <a:rPr lang="de-DE" sz="2400" b="1" dirty="0" err="1"/>
              <a:t>need</a:t>
            </a:r>
            <a:r>
              <a:rPr lang="de-DE" sz="2400" b="1" dirty="0"/>
              <a:t> for </a:t>
            </a:r>
            <a:r>
              <a:rPr lang="en-US" sz="2400" b="1" dirty="0" err="1"/>
              <a:t>Nnwdaf_VFLTraining_Request</a:t>
            </a:r>
            <a:r>
              <a:rPr lang="en-US" sz="2400" b="1" dirty="0"/>
              <a:t> service operation</a:t>
            </a:r>
            <a:endParaRPr lang="de-DE" sz="2400" b="1" dirty="0">
              <a:highlight>
                <a:srgbClr val="00FF00"/>
              </a:highlight>
            </a:endParaRPr>
          </a:p>
          <a:p>
            <a:pPr marL="0" indent="0">
              <a:buNone/>
            </a:pPr>
            <a:endParaRPr lang="en-US" dirty="0"/>
          </a:p>
        </p:txBody>
      </p:sp>
    </p:spTree>
    <p:extLst>
      <p:ext uri="{BB962C8B-B14F-4D97-AF65-F5344CB8AC3E}">
        <p14:creationId xmlns:p14="http://schemas.microsoft.com/office/powerpoint/2010/main" val="1196660061"/>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BBB9F5-10C3-3830-F2C4-F1FD0769B4B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A074848-A26F-6527-57E1-EC48EDA32452}"/>
              </a:ext>
            </a:extLst>
          </p:cNvPr>
          <p:cNvSpPr>
            <a:spLocks noGrp="1"/>
          </p:cNvSpPr>
          <p:nvPr>
            <p:ph type="title"/>
          </p:nvPr>
        </p:nvSpPr>
        <p:spPr>
          <a:xfrm>
            <a:off x="838200" y="365125"/>
            <a:ext cx="9521142" cy="1325563"/>
          </a:xfrm>
        </p:spPr>
        <p:txBody>
          <a:bodyPr/>
          <a:lstStyle/>
          <a:p>
            <a:r>
              <a:rPr lang="en-US" sz="2400" dirty="0"/>
              <a:t>Open point 2: </a:t>
            </a:r>
            <a:r>
              <a:rPr lang="en-GB" sz="2400" dirty="0"/>
              <a:t>possible reuse of AF and NEF VFL inference services to enable </a:t>
            </a:r>
            <a:r>
              <a:rPr lang="en-GB" sz="2400" dirty="0" err="1"/>
              <a:t>AnlF</a:t>
            </a:r>
            <a:r>
              <a:rPr lang="en-GB" sz="2400" dirty="0"/>
              <a:t> as client to request AF as VFL server to perform inference.</a:t>
            </a:r>
            <a:endParaRPr lang="en-US" sz="2400" dirty="0"/>
          </a:p>
        </p:txBody>
      </p:sp>
      <p:sp>
        <p:nvSpPr>
          <p:cNvPr id="3" name="Content Placeholder 2">
            <a:extLst>
              <a:ext uri="{FF2B5EF4-FFF2-40B4-BE49-F238E27FC236}">
                <a16:creationId xmlns:a16="http://schemas.microsoft.com/office/drawing/2014/main" id="{ADC997F4-A20F-DFF9-CA2E-8E9D54B3CE59}"/>
              </a:ext>
            </a:extLst>
          </p:cNvPr>
          <p:cNvSpPr>
            <a:spLocks noGrp="1"/>
          </p:cNvSpPr>
          <p:nvPr>
            <p:ph idx="1"/>
          </p:nvPr>
        </p:nvSpPr>
        <p:spPr>
          <a:xfrm>
            <a:off x="843023" y="1814051"/>
            <a:ext cx="10515600" cy="4351338"/>
          </a:xfrm>
        </p:spPr>
        <p:txBody>
          <a:bodyPr/>
          <a:lstStyle/>
          <a:p>
            <a:r>
              <a:rPr lang="en-US" sz="2400" i="1" dirty="0"/>
              <a:t>X.3	</a:t>
            </a:r>
            <a:r>
              <a:rPr lang="en-US" sz="2400" i="1" dirty="0" err="1"/>
              <a:t>Naf_VFLInference</a:t>
            </a:r>
            <a:r>
              <a:rPr lang="en-US" sz="2400" i="1" dirty="0"/>
              <a:t> Service</a:t>
            </a:r>
          </a:p>
          <a:p>
            <a:r>
              <a:rPr lang="en-US" sz="2400" i="1" dirty="0"/>
              <a:t>Service Description: This service is provided by AF acting as VFL client and enables an VFL server as consumer to request or subscribe/unsubscribe for a VFL inference </a:t>
            </a:r>
          </a:p>
          <a:p>
            <a:r>
              <a:rPr lang="en-US" sz="2400" i="1" dirty="0">
                <a:solidFill>
                  <a:srgbClr val="FF0000"/>
                </a:solidFill>
              </a:rPr>
              <a:t>Editor´s note: It is ffs whether this service is also provided by an AF acting as VFL server to enable a consumer to request Inference</a:t>
            </a:r>
            <a:r>
              <a:rPr lang="en-US" sz="2400" dirty="0">
                <a:solidFill>
                  <a:srgbClr val="FF0000"/>
                </a:solidFill>
              </a:rPr>
              <a:t>.</a:t>
            </a:r>
          </a:p>
          <a:p>
            <a:r>
              <a:rPr lang="en-US" sz="2400" dirty="0"/>
              <a:t>Agreed inference procedures in Clause6.2H.2.4 use separate AF inference service.</a:t>
            </a:r>
          </a:p>
          <a:p>
            <a:r>
              <a:rPr lang="en-US" sz="2400" dirty="0"/>
              <a:t>There are significant differences in the parameters in those procedures, and the required service provider behavior is also entirely </a:t>
            </a:r>
            <a:r>
              <a:rPr lang="en-US" sz="2400" dirty="0" err="1"/>
              <a:t>diffrent</a:t>
            </a:r>
            <a:endParaRPr lang="en-US" sz="2400" dirty="0"/>
          </a:p>
          <a:p>
            <a:r>
              <a:rPr lang="de-DE" sz="2400" b="1" dirty="0" err="1"/>
              <a:t>Proposal</a:t>
            </a:r>
            <a:r>
              <a:rPr lang="de-DE" sz="2400" b="1" dirty="0"/>
              <a:t>: </a:t>
            </a:r>
            <a:r>
              <a:rPr lang="de-DE" sz="2400" b="1" dirty="0" err="1"/>
              <a:t>Define</a:t>
            </a:r>
            <a:r>
              <a:rPr lang="de-DE" sz="2400" b="1" dirty="0"/>
              <a:t> s</a:t>
            </a:r>
            <a:r>
              <a:rPr lang="en-GB" sz="2400" b="1" dirty="0" err="1"/>
              <a:t>eparate</a:t>
            </a:r>
            <a:r>
              <a:rPr lang="en-GB" sz="2400" b="1" dirty="0"/>
              <a:t> services, as use cases and parameters differ considerably</a:t>
            </a:r>
            <a:endParaRPr lang="de-DE" sz="2400" b="1" dirty="0"/>
          </a:p>
          <a:p>
            <a:pPr marL="0" indent="0">
              <a:buNone/>
            </a:pPr>
            <a:endParaRPr lang="en-US" dirty="0"/>
          </a:p>
        </p:txBody>
      </p:sp>
    </p:spTree>
    <p:extLst>
      <p:ext uri="{BB962C8B-B14F-4D97-AF65-F5344CB8AC3E}">
        <p14:creationId xmlns:p14="http://schemas.microsoft.com/office/powerpoint/2010/main" val="2833231296"/>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1E0756-928A-7895-4942-DE5E1916233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D90C755-0655-15E6-4726-E49B45D8B054}"/>
              </a:ext>
            </a:extLst>
          </p:cNvPr>
          <p:cNvSpPr>
            <a:spLocks noGrp="1"/>
          </p:cNvSpPr>
          <p:nvPr>
            <p:ph type="title"/>
          </p:nvPr>
        </p:nvSpPr>
        <p:spPr>
          <a:xfrm>
            <a:off x="838200" y="365125"/>
            <a:ext cx="9521142" cy="1325563"/>
          </a:xfrm>
        </p:spPr>
        <p:txBody>
          <a:bodyPr/>
          <a:lstStyle/>
          <a:p>
            <a:r>
              <a:rPr lang="en-US" sz="2400" dirty="0"/>
              <a:t>Open point 3: </a:t>
            </a:r>
            <a:r>
              <a:rPr lang="en-GB" sz="2400" dirty="0"/>
              <a:t>possible reuse of AF and NEF VFL training services to enable </a:t>
            </a:r>
            <a:r>
              <a:rPr lang="en-GB" sz="2400" dirty="0" err="1"/>
              <a:t>AnLF</a:t>
            </a:r>
            <a:r>
              <a:rPr lang="en-GB" sz="2400" dirty="0"/>
              <a:t> as client to request AF as VFL server to perform model training.</a:t>
            </a:r>
            <a:endParaRPr lang="en-US" sz="2400" dirty="0"/>
          </a:p>
        </p:txBody>
      </p:sp>
      <p:sp>
        <p:nvSpPr>
          <p:cNvPr id="3" name="Content Placeholder 2">
            <a:extLst>
              <a:ext uri="{FF2B5EF4-FFF2-40B4-BE49-F238E27FC236}">
                <a16:creationId xmlns:a16="http://schemas.microsoft.com/office/drawing/2014/main" id="{069CC3B6-CB76-8DFD-F238-85C43A25FDE3}"/>
              </a:ext>
            </a:extLst>
          </p:cNvPr>
          <p:cNvSpPr>
            <a:spLocks noGrp="1"/>
          </p:cNvSpPr>
          <p:nvPr>
            <p:ph idx="1"/>
          </p:nvPr>
        </p:nvSpPr>
        <p:spPr>
          <a:xfrm>
            <a:off x="843023" y="1814051"/>
            <a:ext cx="10515600" cy="4351338"/>
          </a:xfrm>
        </p:spPr>
        <p:txBody>
          <a:bodyPr/>
          <a:lstStyle/>
          <a:p>
            <a:r>
              <a:rPr lang="en-US" sz="2400" i="1" dirty="0"/>
              <a:t>X.2	</a:t>
            </a:r>
            <a:r>
              <a:rPr lang="en-US" sz="2400" i="1" dirty="0" err="1"/>
              <a:t>Naf_Naf_VFLTraining</a:t>
            </a:r>
            <a:r>
              <a:rPr lang="en-US" sz="2400" i="1" dirty="0"/>
              <a:t> Service</a:t>
            </a:r>
          </a:p>
          <a:p>
            <a:r>
              <a:rPr lang="en-US" sz="2400" i="1" dirty="0"/>
              <a:t>Service Description: This service is provided by an AF acting as VFL client and enables an NWDAF VFL server or an NEF acting on its behalf as consumer to request the AF to participate in VFL model training as VFL client and train a local model as defined in clause 6.2H.2.3 </a:t>
            </a:r>
          </a:p>
          <a:p>
            <a:r>
              <a:rPr lang="en-US" sz="2400" i="1" dirty="0">
                <a:solidFill>
                  <a:srgbClr val="FF0000"/>
                </a:solidFill>
              </a:rPr>
              <a:t>Editor´s note: It is ffs whether this service is also provided by an AF acting as VFL server and enables a consumer to request VFL Training</a:t>
            </a:r>
            <a:r>
              <a:rPr lang="en-US" sz="2400" dirty="0">
                <a:solidFill>
                  <a:srgbClr val="FF0000"/>
                </a:solidFill>
              </a:rPr>
              <a:t>.</a:t>
            </a:r>
          </a:p>
          <a:p>
            <a:r>
              <a:rPr lang="en-US" sz="2400" dirty="0"/>
              <a:t>There are no agreed procedures so far for the </a:t>
            </a:r>
            <a:r>
              <a:rPr lang="en-US" sz="2400" dirty="0" err="1"/>
              <a:t>AnLF</a:t>
            </a:r>
            <a:r>
              <a:rPr lang="en-US" sz="2400" dirty="0"/>
              <a:t> to request model training at AF as VFL server</a:t>
            </a:r>
          </a:p>
          <a:p>
            <a:r>
              <a:rPr lang="en-US" sz="2400" dirty="0"/>
              <a:t>But significant differences in the parameters in those procedures are to be expected, and the required service provider behavior is also entirely different</a:t>
            </a:r>
          </a:p>
          <a:p>
            <a:r>
              <a:rPr lang="de-DE" sz="2400" b="1" dirty="0" err="1"/>
              <a:t>Proposal</a:t>
            </a:r>
            <a:r>
              <a:rPr lang="de-DE" sz="2400" b="1" dirty="0"/>
              <a:t>: </a:t>
            </a:r>
            <a:r>
              <a:rPr lang="de-DE" sz="2400" b="1" dirty="0" err="1"/>
              <a:t>Define</a:t>
            </a:r>
            <a:r>
              <a:rPr lang="de-DE" sz="2400" b="1" dirty="0"/>
              <a:t> s</a:t>
            </a:r>
            <a:r>
              <a:rPr lang="en-GB" sz="2400" b="1" dirty="0" err="1"/>
              <a:t>eparate</a:t>
            </a:r>
            <a:r>
              <a:rPr lang="en-GB" sz="2400" b="1" dirty="0"/>
              <a:t> services, as use cases and parameters </a:t>
            </a:r>
            <a:r>
              <a:rPr lang="en-GB" sz="2400" b="1"/>
              <a:t>differ considerably</a:t>
            </a:r>
            <a:endParaRPr lang="de-DE" sz="2400" b="1" dirty="0"/>
          </a:p>
          <a:p>
            <a:pPr marL="0" indent="0">
              <a:buNone/>
            </a:pPr>
            <a:endParaRPr lang="en-US" dirty="0"/>
          </a:p>
        </p:txBody>
      </p:sp>
    </p:spTree>
    <p:extLst>
      <p:ext uri="{BB962C8B-B14F-4D97-AF65-F5344CB8AC3E}">
        <p14:creationId xmlns:p14="http://schemas.microsoft.com/office/powerpoint/2010/main" val="1156712464"/>
      </p:ext>
    </p:extLst>
  </p:cSld>
  <p:clrMapOvr>
    <a:masterClrMapping/>
  </p:clrMapOvr>
  <p:transition>
    <p:wipe dir="r"/>
  </p:transition>
</p:sld>
</file>

<file path=ppt/theme/theme1.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SharedContentType xmlns="Microsoft.SharePoint.Taxonomy.ContentTypeSync" SourceId="34c87397-5fc1-491e-85e7-d6110dbe9cbd" ContentTypeId="0x0101" PreviousValue="false" LastSyncTimeStamp="2018-03-09T14:36:50.893Z"/>
</file>

<file path=customXml/item4.xml><?xml version="1.0" encoding="utf-8"?>
<ct:contentTypeSchema xmlns:ct="http://schemas.microsoft.com/office/2006/metadata/contentType" xmlns:ma="http://schemas.microsoft.com/office/2006/metadata/properties/metaAttributes" ct:_="" ma:_="" ma:contentTypeName="Document" ma:contentTypeID="0x01010055A05E76B664164F9F76E63E6D6BE6ED" ma:contentTypeVersion="16" ma:contentTypeDescription="Create a new document." ma:contentTypeScope="" ma:versionID="5c8b5305460db3742c343ff219c2d919">
  <xsd:schema xmlns:xsd="http://www.w3.org/2001/XMLSchema" xmlns:xs="http://www.w3.org/2001/XMLSchema" xmlns:p="http://schemas.microsoft.com/office/2006/metadata/properties" xmlns:ns2="71c5aaf6-e6ce-465b-b873-5148d2a4c105" xmlns:ns3="3f2ce089-3858-4176-9a21-a30f9204848e" xmlns:ns4="7275bb01-7583-478d-bc14-e839a2dd5989" targetNamespace="http://schemas.microsoft.com/office/2006/metadata/properties" ma:root="true" ma:fieldsID="eebcbbec2d8c434ca6df0e8e1aef661a" ns2:_="" ns3:_="" ns4:_="">
    <xsd:import namespace="71c5aaf6-e6ce-465b-b873-5148d2a4c105"/>
    <xsd:import namespace="3f2ce089-3858-4176-9a21-a30f9204848e"/>
    <xsd:import namespace="7275bb01-7583-478d-bc14-e839a2dd5989"/>
    <xsd:element name="properties">
      <xsd:complexType>
        <xsd:sequence>
          <xsd:element name="documentManagement">
            <xsd:complexType>
              <xsd:all>
                <xsd:element ref="ns2:_dlc_DocId" minOccurs="0"/>
                <xsd:element ref="ns2:_dlc_DocIdUrl" minOccurs="0"/>
                <xsd:element ref="ns2:_dlc_DocIdPersistId" minOccurs="0"/>
                <xsd:element ref="ns2:HideFromDelve" minOccurs="0"/>
                <xsd:element ref="ns3:MediaServiceMetadata" minOccurs="0"/>
                <xsd:element ref="ns3:MediaServiceFastMetadata" minOccurs="0"/>
                <xsd:element ref="ns3:MediaServiceObjectDetectorVersions" minOccurs="0"/>
                <xsd:element ref="ns3:MediaServiceDateTaken" minOccurs="0"/>
                <xsd:element ref="ns3:MediaServiceGenerationTime" minOccurs="0"/>
                <xsd:element ref="ns3:MediaServiceEventHashCode" minOccurs="0"/>
                <xsd:element ref="ns3:MediaLengthInSeconds" minOccurs="0"/>
                <xsd:element ref="ns3:lcf76f155ced4ddcb4097134ff3c332f" minOccurs="0"/>
                <xsd:element ref="ns4:TaxCatchAll" minOccurs="0"/>
                <xsd:element ref="ns3:MediaServiceOCR" minOccurs="0"/>
                <xsd:element ref="ns3:MediaServiceLocation" minOccurs="0"/>
                <xsd:element ref="ns3:MediaServiceSearchProperties" minOccurs="0"/>
                <xsd:element ref="ns3:Comments" minOccurs="0"/>
                <xsd:element ref="ns4:SharedWithUsers" minOccurs="0"/>
                <xsd:element ref="ns4: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3f2ce089-3858-4176-9a21-a30f9204848e"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34c87397-5fc1-491e-85e7-d6110dbe9cbd" ma:termSetId="09814cd3-568e-fe90-9814-8d621ff8fb84" ma:anchorId="fba54fb3-c3e1-fe81-a776-ca4b69148c4d" ma:open="true" ma:isKeyword="false">
      <xsd:complexType>
        <xsd:sequence>
          <xsd:element ref="pc:Terms" minOccurs="0" maxOccurs="1"/>
        </xsd:sequence>
      </xsd:complexType>
    </xsd:element>
    <xsd:element name="MediaServiceOCR" ma:index="22" nillable="true" ma:displayName="Extracted Text" ma:internalName="MediaServiceOCR" ma:readOnly="true">
      <xsd:simpleType>
        <xsd:restriction base="dms:Note">
          <xsd:maxLength value="255"/>
        </xsd:restriction>
      </xsd:simpleType>
    </xsd:element>
    <xsd:element name="MediaServiceLocation" ma:index="23" nillable="true" ma:displayName="Location" ma:indexed="true" ma:internalName="MediaServiceLocation"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element name="Comments" ma:index="25" nillable="true" ma:displayName="Navaneethan Comments" ma:default="OK" ma:format="Dropdown" ma:internalName="Comments">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275bb01-7583-478d-bc14-e839a2dd5989" elementFormDefault="qualified">
    <xsd:import namespace="http://schemas.microsoft.com/office/2006/documentManagement/types"/>
    <xsd:import namespace="http://schemas.microsoft.com/office/infopath/2007/PartnerControls"/>
    <xsd:element name="TaxCatchAll" ma:index="21" nillable="true" ma:displayName="Taxonomy Catch All Column" ma:hidden="true" ma:list="{b0ac3f90-bf3b-4c63-910d-f3e01299c9db}" ma:internalName="TaxCatchAll" ma:showField="CatchAllData" ma:web="7275bb01-7583-478d-bc14-e839a2dd5989">
      <xsd:complexType>
        <xsd:complexContent>
          <xsd:extension base="dms:MultiChoiceLookup">
            <xsd:sequence>
              <xsd:element name="Value" type="dms:Lookup" maxOccurs="unbounded" minOccurs="0" nillable="true"/>
            </xsd:sequence>
          </xsd:extension>
        </xsd:complexContent>
      </xsd:complexType>
    </xsd:element>
    <xsd:element name="SharedWithUsers" ma:index="2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5.xml><?xml version="1.0" encoding="utf-8"?>
<p:properties xmlns:p="http://schemas.microsoft.com/office/2006/metadata/properties" xmlns:xsi="http://www.w3.org/2001/XMLSchema-instance" xmlns:pc="http://schemas.microsoft.com/office/infopath/2007/PartnerControls">
  <documentManagement>
    <Comments xmlns="3f2ce089-3858-4176-9a21-a30f9204848e">OK</Comments>
    <TaxCatchAll xmlns="7275bb01-7583-478d-bc14-e839a2dd5989" xsi:nil="true"/>
    <HideFromDelve xmlns="71c5aaf6-e6ce-465b-b873-5148d2a4c105">false</HideFromDelve>
    <lcf76f155ced4ddcb4097134ff3c332f xmlns="3f2ce089-3858-4176-9a21-a30f9204848e">
      <Terms xmlns="http://schemas.microsoft.com/office/infopath/2007/PartnerControls"/>
    </lcf76f155ced4ddcb4097134ff3c332f>
    <_dlc_DocId xmlns="71c5aaf6-e6ce-465b-b873-5148d2a4c105">RBI5PAMIO524-1616901215-40715</_dlc_DocId>
    <_dlc_DocIdUrl xmlns="71c5aaf6-e6ce-465b-b873-5148d2a4c105">
      <Url>https://nokia.sharepoint.com/sites/gxp/_layouts/15/DocIdRedir.aspx?ID=RBI5PAMIO524-1616901215-40715</Url>
      <Description>RBI5PAMIO524-1616901215-40715</Description>
    </_dlc_DocIdUrl>
  </documentManagement>
</p:properties>
</file>

<file path=customXml/itemProps1.xml><?xml version="1.0" encoding="utf-8"?>
<ds:datastoreItem xmlns:ds="http://schemas.openxmlformats.org/officeDocument/2006/customXml" ds:itemID="{522DCA2C-6202-4F35-80DA-989B80DD167C}">
  <ds:schemaRefs>
    <ds:schemaRef ds:uri="http://schemas.microsoft.com/sharepoint/v3/contenttype/forms"/>
  </ds:schemaRefs>
</ds:datastoreItem>
</file>

<file path=customXml/itemProps2.xml><?xml version="1.0" encoding="utf-8"?>
<ds:datastoreItem xmlns:ds="http://schemas.openxmlformats.org/officeDocument/2006/customXml" ds:itemID="{F9D2351C-E3B3-44F3-9D07-F7FD60C58365}">
  <ds:schemaRefs>
    <ds:schemaRef ds:uri="http://schemas.microsoft.com/sharepoint/events"/>
  </ds:schemaRefs>
</ds:datastoreItem>
</file>

<file path=customXml/itemProps3.xml><?xml version="1.0" encoding="utf-8"?>
<ds:datastoreItem xmlns:ds="http://schemas.openxmlformats.org/officeDocument/2006/customXml" ds:itemID="{5D734EBD-E1C8-4DEF-9452-D0BE193E9001}">
  <ds:schemaRefs>
    <ds:schemaRef ds:uri="Microsoft.SharePoint.Taxonomy.ContentTypeSync"/>
  </ds:schemaRefs>
</ds:datastoreItem>
</file>

<file path=customXml/itemProps4.xml><?xml version="1.0" encoding="utf-8"?>
<ds:datastoreItem xmlns:ds="http://schemas.openxmlformats.org/officeDocument/2006/customXml" ds:itemID="{87CEA3C3-06DD-40D8-97B5-25FC9E2FA64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c5aaf6-e6ce-465b-b873-5148d2a4c105"/>
    <ds:schemaRef ds:uri="3f2ce089-3858-4176-9a21-a30f9204848e"/>
    <ds:schemaRef ds:uri="7275bb01-7583-478d-bc14-e839a2dd598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5.xml><?xml version="1.0" encoding="utf-8"?>
<ds:datastoreItem xmlns:ds="http://schemas.openxmlformats.org/officeDocument/2006/customXml" ds:itemID="{378265C6-4A9E-4160-B4CC-3A82E98B1DD3}">
  <ds:schemaRefs>
    <ds:schemaRef ds:uri="http://purl.org/dc/elements/1.1/"/>
    <ds:schemaRef ds:uri="http://www.w3.org/XML/1998/namespace"/>
    <ds:schemaRef ds:uri="http://schemas.microsoft.com/office/infopath/2007/PartnerControls"/>
    <ds:schemaRef ds:uri="http://schemas.openxmlformats.org/package/2006/metadata/core-properties"/>
    <ds:schemaRef ds:uri="http://schemas.microsoft.com/office/2006/documentManagement/types"/>
    <ds:schemaRef ds:uri="http://schemas.microsoft.com/office/2006/metadata/properties"/>
    <ds:schemaRef ds:uri="http://purl.org/dc/terms/"/>
    <ds:schemaRef ds:uri="71c5aaf6-e6ce-465b-b873-5148d2a4c105"/>
    <ds:schemaRef ds:uri="3f2ce089-3858-4176-9a21-a30f9204848e"/>
    <ds:schemaRef ds:uri="7275bb01-7583-478d-bc14-e839a2dd5989"/>
    <ds:schemaRef ds:uri="http://purl.org/dc/dcmitype/"/>
  </ds:schemaRefs>
</ds:datastoreItem>
</file>

<file path=docMetadata/LabelInfo.xml><?xml version="1.0" encoding="utf-8"?>
<clbl:labelList xmlns:clbl="http://schemas.microsoft.com/office/2020/mipLabelMetadata">
  <clbl:label id="{5d471751-9675-428d-917b-70f44f9630b0}" enabled="0" method="" siteId="{5d471751-9675-428d-917b-70f44f9630b0}" removed="1"/>
</clbl:labelList>
</file>

<file path=docProps/app.xml><?xml version="1.0" encoding="utf-8"?>
<Properties xmlns="http://schemas.openxmlformats.org/officeDocument/2006/extended-properties" xmlns:vt="http://schemas.openxmlformats.org/officeDocument/2006/docPropsVTypes">
  <TotalTime>2122</TotalTime>
  <Words>455</Words>
  <Application>Microsoft Office PowerPoint</Application>
  <PresentationFormat>Widescreen</PresentationFormat>
  <Paragraphs>23</Paragraphs>
  <Slides>4</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vt:i4>
      </vt:variant>
    </vt:vector>
  </HeadingPairs>
  <TitlesOfParts>
    <vt:vector size="10" baseType="lpstr">
      <vt:lpstr>Aptos</vt:lpstr>
      <vt:lpstr>Arial</vt:lpstr>
      <vt:lpstr>Arial </vt:lpstr>
      <vt:lpstr>Calibri</vt:lpstr>
      <vt:lpstr>Calibri Light</vt:lpstr>
      <vt:lpstr>1_Office Theme</vt:lpstr>
      <vt:lpstr>VFL services </vt:lpstr>
      <vt:lpstr>Open point 1: parameters and necessity of training request service operation</vt:lpstr>
      <vt:lpstr>Open point 2: possible reuse of AF and NEF VFL inference services to enable AnlF as client to request AF as VFL server to perform inference.</vt:lpstr>
      <vt:lpstr>Open point 3: possible reuse of AF and NEF VFL training services to enable AnLF as client to request AF as VFL server to perform model training.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Thomas Belling (Nokia)</dc:creator>
  <cp:lastModifiedBy>Nokia r02</cp:lastModifiedBy>
  <cp:revision>3</cp:revision>
  <dcterms:created xsi:type="dcterms:W3CDTF">2025-01-24T11:51:59Z</dcterms:created>
  <dcterms:modified xsi:type="dcterms:W3CDTF">2025-02-10T23:46:37Z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0x01010055A05E76B664164F9F76E63E6D6BE6ED</vt:lpwstr>
  </property>
  <property fmtid="{D5CDD505-2E9C-101B-9397-08002B2CF9AE}" pid="3" name="_dlc_DocIdItemGuid">
    <vt:lpwstr>e2090140-17fb-4f1d-8c85-9ac84290668d</vt:lpwstr>
  </property>
  <property fmtid="{D5CDD505-2E9C-101B-9397-08002B2CF9AE}" pid="4" name="MediaServiceImageTags">
    <vt:lpwstr/>
  </property>
</Properties>
</file>