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2147308939" r:id="rId7"/>
    <p:sldId id="2147308942" r:id="rId8"/>
    <p:sldId id="2147308937" r:id="rId9"/>
    <p:sldId id="2147308943" r:id="rId10"/>
    <p:sldId id="2147308944" r:id="rId11"/>
    <p:sldId id="366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9182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SA2#166 meeting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Orlando, US, Nov 18 – 22,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S2-2412187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2.vsd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3.vsd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Visio_Drawing4.vsd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package" Target="../embeddings/Microsoft_Visio_Drawing5.vs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package" Target="../embeddings/Microsoft_Visio_Drawing6.vsd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Visio_Drawing7.vsd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3975" y="1984626"/>
            <a:ext cx="8437894" cy="1876258"/>
          </a:xfrm>
        </p:spPr>
        <p:txBody>
          <a:bodyPr/>
          <a:lstStyle/>
          <a:p>
            <a:pPr eaLnBrk="1" hangingPunct="1"/>
            <a:r>
              <a:rPr lang="en-GB" altLang="en-US" dirty="0"/>
              <a:t>Way Forward on the </a:t>
            </a:r>
            <a:r>
              <a:rPr lang="en-GB" altLang="en-US" dirty="0" err="1"/>
              <a:t>AIoT</a:t>
            </a:r>
            <a:r>
              <a:rPr lang="en-GB" altLang="en-US" dirty="0"/>
              <a:t> architecture options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3974" y="4374064"/>
            <a:ext cx="9144000" cy="88373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Intel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164" y="1825625"/>
            <a:ext cx="10515600" cy="4351338"/>
          </a:xfrm>
        </p:spPr>
        <p:txBody>
          <a:bodyPr/>
          <a:lstStyle/>
          <a:p>
            <a:r>
              <a:rPr lang="en-US" altLang="en-US" dirty="0">
                <a:cs typeface="Calibri"/>
              </a:rPr>
              <a:t>Identifies architectural similarities between</a:t>
            </a:r>
          </a:p>
          <a:p>
            <a:pPr lvl="1"/>
            <a:r>
              <a:rPr lang="en-US" altLang="en-US" dirty="0">
                <a:cs typeface="Calibri"/>
              </a:rPr>
              <a:t>T1 architecture with Direct Path, and</a:t>
            </a:r>
          </a:p>
          <a:p>
            <a:pPr lvl="1"/>
            <a:r>
              <a:rPr lang="en-US" altLang="en-US" dirty="0">
                <a:cs typeface="Calibri"/>
              </a:rPr>
              <a:t>T2 architecture with User Plane option</a:t>
            </a:r>
          </a:p>
          <a:p>
            <a:pPr lvl="1"/>
            <a:endParaRPr lang="en-US" altLang="en-US" dirty="0">
              <a:cs typeface="Calibri"/>
            </a:endParaRPr>
          </a:p>
          <a:p>
            <a:r>
              <a:rPr lang="en-US" altLang="en-US" dirty="0">
                <a:cs typeface="Calibri"/>
              </a:rPr>
              <a:t>Proposes to support at least these two architectures in Rel-19</a:t>
            </a:r>
          </a:p>
          <a:p>
            <a:r>
              <a:rPr lang="en-US" altLang="en-US" dirty="0">
                <a:cs typeface="Calibri"/>
              </a:rPr>
              <a:t>Proposes to use HTTP as transport for the </a:t>
            </a:r>
            <a:r>
              <a:rPr lang="en-US" altLang="en-US" dirty="0" err="1">
                <a:cs typeface="Calibri"/>
              </a:rPr>
              <a:t>signalling</a:t>
            </a:r>
            <a:r>
              <a:rPr lang="en-US" altLang="en-US" dirty="0">
                <a:cs typeface="Calibri"/>
              </a:rPr>
              <a:t> protocol between the </a:t>
            </a:r>
            <a:r>
              <a:rPr lang="en-US" altLang="en-US" dirty="0" err="1">
                <a:cs typeface="Calibri"/>
              </a:rPr>
              <a:t>AIoTF</a:t>
            </a:r>
            <a:r>
              <a:rPr lang="en-US" altLang="en-US" dirty="0">
                <a:cs typeface="Calibri"/>
              </a:rPr>
              <a:t> and the (UE or BS) Reader</a:t>
            </a:r>
          </a:p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/>
              <a:t>T1 architecture with Direct Path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A291F5-5AF1-DE14-422F-57A19C6AF74F}"/>
              </a:ext>
            </a:extLst>
          </p:cNvPr>
          <p:cNvSpPr txBox="1"/>
          <p:nvPr/>
        </p:nvSpPr>
        <p:spPr>
          <a:xfrm>
            <a:off x="268224" y="3561879"/>
            <a:ext cx="398217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T1 architecture with Direct Path</a:t>
            </a:r>
            <a:endParaRPr lang="en-US" sz="1100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402F4F4-0607-1036-CC14-2023A0AFF2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762100"/>
              </p:ext>
            </p:extLst>
          </p:nvPr>
        </p:nvGraphicFramePr>
        <p:xfrm>
          <a:off x="594360" y="2222754"/>
          <a:ext cx="341630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417854" imgH="1115367" progId="Visio.Drawing.15">
                  <p:embed/>
                </p:oleObj>
              </mc:Choice>
              <mc:Fallback>
                <p:oleObj name="Visio" r:id="rId2" imgW="3417854" imgH="1115367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" y="2222754"/>
                        <a:ext cx="3416300" cy="1123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A6AFF9-240A-2705-E677-044D18943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342121"/>
              </p:ext>
            </p:extLst>
          </p:nvPr>
        </p:nvGraphicFramePr>
        <p:xfrm>
          <a:off x="5561077" y="1570039"/>
          <a:ext cx="4943412" cy="266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200574" imgH="2800350" progId="Visio.Drawing.15">
                  <p:embed/>
                </p:oleObj>
              </mc:Choice>
              <mc:Fallback>
                <p:oleObj name="Visio" r:id="rId4" imgW="5200574" imgH="2800350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1077" y="1570039"/>
                        <a:ext cx="4943412" cy="2664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EDF8114-EE7C-421A-14C9-680DDECFC41F}"/>
              </a:ext>
            </a:extLst>
          </p:cNvPr>
          <p:cNvSpPr txBox="1"/>
          <p:nvPr/>
        </p:nvSpPr>
        <p:spPr>
          <a:xfrm>
            <a:off x="6192774" y="4095279"/>
            <a:ext cx="398217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Protocol stack for T1 architecture with Direct Path</a:t>
            </a:r>
            <a:endParaRPr lang="en-US" sz="11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1097620-3C29-E2D1-0A3D-4D6DCC049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5" y="4733925"/>
            <a:ext cx="11653647" cy="1501925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In comparison to TR 23.700-13 Figure 8.1.2-3 the names in the protocol stack have been changed on purpose (for comparison with the T2 architecture) as follows:</a:t>
            </a:r>
          </a:p>
          <a:p>
            <a:pPr lvl="1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AIoT</a:t>
            </a: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renamed to “</a:t>
            </a:r>
            <a:r>
              <a:rPr lang="en-US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AIoT</a:t>
            </a: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NAS”</a:t>
            </a:r>
          </a:p>
          <a:p>
            <a:pPr lvl="1">
              <a:spcAft>
                <a:spcPts val="9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AIoT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Reader Control” renamed to “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AIoT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-AP”</a:t>
            </a:r>
          </a:p>
        </p:txBody>
      </p:sp>
    </p:spTree>
    <p:extLst>
      <p:ext uri="{BB962C8B-B14F-4D97-AF65-F5344CB8AC3E}">
        <p14:creationId xmlns:p14="http://schemas.microsoft.com/office/powerpoint/2010/main" val="4055530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/>
              <a:t>T2 architecture with User Plane option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A291F5-5AF1-DE14-422F-57A19C6AF74F}"/>
              </a:ext>
            </a:extLst>
          </p:cNvPr>
          <p:cNvSpPr txBox="1"/>
          <p:nvPr/>
        </p:nvSpPr>
        <p:spPr>
          <a:xfrm>
            <a:off x="268224" y="5371629"/>
            <a:ext cx="398217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T2 architecture with User Plane option</a:t>
            </a:r>
            <a:endParaRPr lang="en-US" sz="11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F8114-EE7C-421A-14C9-680DDECFC41F}"/>
              </a:ext>
            </a:extLst>
          </p:cNvPr>
          <p:cNvSpPr txBox="1"/>
          <p:nvPr/>
        </p:nvSpPr>
        <p:spPr>
          <a:xfrm>
            <a:off x="5724525" y="4409604"/>
            <a:ext cx="4879047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Protocol stack for T2 architecture with User Plane option</a:t>
            </a:r>
            <a:endParaRPr lang="en-US" sz="1100" dirty="0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3CE40A8-D3C9-A4F9-E011-06352D5EB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790502"/>
              </p:ext>
            </p:extLst>
          </p:nvPr>
        </p:nvGraphicFramePr>
        <p:xfrm>
          <a:off x="333375" y="1866900"/>
          <a:ext cx="3895725" cy="3305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067611" imgH="4297838" progId="Visio.Drawing.15">
                  <p:embed/>
                </p:oleObj>
              </mc:Choice>
              <mc:Fallback>
                <p:oleObj name="Visio" r:id="rId2" imgW="5067611" imgH="4297838" progId="Visio.Drawing.15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3CE40A8-D3C9-A4F9-E011-06352D5EB6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1866900"/>
                        <a:ext cx="3895725" cy="33057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C04313A-CA59-C402-1C8D-2B53B6CEE1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169571"/>
              </p:ext>
            </p:extLst>
          </p:nvPr>
        </p:nvGraphicFramePr>
        <p:xfrm>
          <a:off x="5132499" y="1885950"/>
          <a:ext cx="6286390" cy="2523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8794792" imgH="3505200" progId="Visio.Drawing.15">
                  <p:embed/>
                </p:oleObj>
              </mc:Choice>
              <mc:Fallback>
                <p:oleObj name="Visio" r:id="rId4" imgW="8794792" imgH="3505200" progId="Visio.Drawing.15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C04313A-CA59-C402-1C8D-2B53B6CEE1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2499" y="1885950"/>
                        <a:ext cx="6286390" cy="25236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E2F11-B8B1-9AFF-F545-DF0C2E57A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150" y="4995015"/>
            <a:ext cx="7376922" cy="1240835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In comparison to TR 23.700-13 Figure 8.1.3.2-2 the protocol stack figure has been simplified by omitting the NEF and AF</a:t>
            </a:r>
          </a:p>
        </p:txBody>
      </p:sp>
    </p:spTree>
    <p:extLst>
      <p:ext uri="{BB962C8B-B14F-4D97-AF65-F5344CB8AC3E}">
        <p14:creationId xmlns:p14="http://schemas.microsoft.com/office/powerpoint/2010/main" val="233813692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>
                <a:effectLst/>
                <a:ea typeface="Times New Roman" panose="02020603050405020304" pitchFamily="18" charset="0"/>
              </a:rPr>
              <a:t>Comparison of T1 Direct Path with T2 User Plane</a:t>
            </a:r>
            <a:endParaRPr 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B74DA-77DF-4605-A500-BA12F7435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831931"/>
            <a:ext cx="11411712" cy="4623594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Visual comparison between the two architectures shows striking similarity in that b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oth the UE Reader and the BS Reader communicate with the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AIoTF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via the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AIoT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-AP protocol</a:t>
            </a:r>
          </a:p>
          <a:p>
            <a:pPr>
              <a:spcAft>
                <a:spcPts val="900"/>
              </a:spcAft>
            </a:pP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The main difference is in the nature of the traversed lower layer nodes</a:t>
            </a:r>
          </a:p>
          <a:p>
            <a:pPr lvl="1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The communication between BS Reader and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AIoTF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traverses TNL nodes that are outside 3GPP scope (e.g. IP routers) and can be assumed to be contained entirely within the operator’s private network</a:t>
            </a:r>
          </a:p>
          <a:p>
            <a:pPr lvl="1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In contrast, the communication between the UE Reader and the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AIoTF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traverses NG-RAN and UPF-PSA. Nevertheless, deployment-wise the N6 interface terminating the UE Reader’s PDU Session can still be made to be contained within the operator’s « walled garden »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two protocol stacks can be further harmonized by assuming a common transport protocol for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AIoT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-AP</a:t>
            </a:r>
          </a:p>
          <a:p>
            <a:pPr lvl="1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NG-AP relies on SCTP which is not ideal for the UE Reader because of the absence of native SCTP support in operating systems</a:t>
            </a:r>
          </a:p>
          <a:p>
            <a:pPr lvl="1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Even for the BS Reader it is not obvious why SCTP should be used as a transport protocol. Specific TCP-related issues (e.g. Head-of-Line blocking) that led to the definition of SCTP may not be so impactful in the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AIoT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context, e.g. assuming that the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AIoT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signalling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traffic will be low in volume and with no stringent timing requirements. </a:t>
            </a:r>
            <a:r>
              <a:rPr lang="en-US" sz="1400">
                <a:latin typeface="Times New Roman" panose="02020603050405020304" pitchFamily="18" charset="0"/>
                <a:ea typeface="Calibri" panose="020F0502020204030204" pitchFamily="34" charset="0"/>
              </a:rPr>
              <a:t>(BTW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it is noted that the 5G SBA relies on TCP and not </a:t>
            </a:r>
            <a:r>
              <a:rPr lang="en-US" sz="1400">
                <a:latin typeface="Times New Roman" panose="02020603050405020304" pitchFamily="18" charset="0"/>
                <a:ea typeface="Calibri" panose="020F0502020204030204" pitchFamily="34" charset="0"/>
              </a:rPr>
              <a:t>on SCTP.)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900"/>
              </a:spcAft>
            </a:pP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06416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/>
              <a:t>Proposal: HTTP as transport for both architectures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F8114-EE7C-421A-14C9-680DDECFC41F}"/>
              </a:ext>
            </a:extLst>
          </p:cNvPr>
          <p:cNvSpPr txBox="1"/>
          <p:nvPr/>
        </p:nvSpPr>
        <p:spPr>
          <a:xfrm>
            <a:off x="5724525" y="4409604"/>
            <a:ext cx="4879047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Protocol stack for T2 architecture with User Plane option</a:t>
            </a:r>
            <a:endParaRPr lang="en-US" sz="1100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C04313A-CA59-C402-1C8D-2B53B6CEE1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250033"/>
              </p:ext>
            </p:extLst>
          </p:nvPr>
        </p:nvGraphicFramePr>
        <p:xfrm>
          <a:off x="5132499" y="1885950"/>
          <a:ext cx="6286390" cy="2523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794792" imgH="3505200" progId="Visio.Drawing.15">
                  <p:embed/>
                </p:oleObj>
              </mc:Choice>
              <mc:Fallback>
                <p:oleObj name="Visio" r:id="rId2" imgW="8794792" imgH="3505200" progId="Visio.Drawing.15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C04313A-CA59-C402-1C8D-2B53B6CEE1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2499" y="1885950"/>
                        <a:ext cx="6286390" cy="25236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E2F11-B8B1-9AFF-F545-DF0C2E57A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4995015"/>
            <a:ext cx="11494008" cy="1240835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By using HTTP as transport the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AIoTF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needs to support only one stack for communicating with both BS Readers and UE Readers</a:t>
            </a:r>
          </a:p>
          <a:p>
            <a:pPr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Whether HTTP should rely on TCP or QUIC can be left for further consideration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relevant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stage-3 WGs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375A73A-1229-66EC-A577-76A8018993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480190"/>
              </p:ext>
            </p:extLst>
          </p:nvPr>
        </p:nvGraphicFramePr>
        <p:xfrm>
          <a:off x="129541" y="1816927"/>
          <a:ext cx="4943412" cy="266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200574" imgH="2800350" progId="Visio.Drawing.15">
                  <p:embed/>
                </p:oleObj>
              </mc:Choice>
              <mc:Fallback>
                <p:oleObj name="Visio" r:id="rId4" imgW="5200574" imgH="2800350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A6AFF9-240A-2705-E677-044D18943D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1" y="1816927"/>
                        <a:ext cx="4943412" cy="2664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C1355FE-63AF-3822-B062-E33CFA6E7926}"/>
              </a:ext>
            </a:extLst>
          </p:cNvPr>
          <p:cNvSpPr txBox="1"/>
          <p:nvPr/>
        </p:nvSpPr>
        <p:spPr>
          <a:xfrm>
            <a:off x="171069" y="4452276"/>
            <a:ext cx="4879047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Protocol stack for T1 architecture with Direct Path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495203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/>
              <a:t>Is T1 architecture with Indirect Path (via AMF) needed?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E2F11-B8B1-9AFF-F545-DF0C2E57A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19" y="1841500"/>
            <a:ext cx="6199633" cy="5016500"/>
          </a:xfrm>
        </p:spPr>
        <p:txBody>
          <a:bodyPr lIns="0" tIns="0" rIns="0" bIns="0" anchor="t">
            <a:normAutofit fontScale="92500" lnSpcReduction="2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role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of the AMF in the Indirect Path architecture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primarily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 serv</a:t>
            </a:r>
            <a:r>
              <a:rPr lang="fr-FR" sz="18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 as a message </a:t>
            </a:r>
            <a:r>
              <a:rPr lang="fr-FR" sz="18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relay</a:t>
            </a:r>
            <a:endParaRPr lang="fr-FR" sz="1800" kern="100" dirty="0"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One argument of the AMF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proponents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that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use of the AMF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would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also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allow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re-use of the N2 interface to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existing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public indoor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gNB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sites and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even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re-use of a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common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gNB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AIoT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 non-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AIoT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devices</a:t>
            </a:r>
            <a:endParaRPr lang="fr-FR" sz="18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think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that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this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argument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fallacious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8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because</a:t>
            </a:r>
            <a:r>
              <a:rPr lang="fr-FR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0"/>
              </a:spcAft>
            </a:pPr>
            <a:r>
              <a:rPr lang="en-US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maximum supported distance between the </a:t>
            </a:r>
            <a:r>
              <a:rPr lang="en-US" sz="15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AIoT</a:t>
            </a:r>
            <a:r>
              <a:rPr lang="en-US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device and the </a:t>
            </a:r>
            <a:r>
              <a:rPr lang="en-US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BS Reader will often be much shorter than the public </a:t>
            </a:r>
            <a:r>
              <a:rPr lang="en-US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gNB</a:t>
            </a:r>
            <a:r>
              <a:rPr lang="en-US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range, even for indoor (e.g. warehouse) deployments. Therefore, in many deployments standalone BS Readers will be needed anyway</a:t>
            </a:r>
            <a:endParaRPr lang="en-US" sz="15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0"/>
              </a:spcAft>
            </a:pPr>
            <a:endParaRPr lang="fr-FR" sz="15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0"/>
              </a:spcAft>
            </a:pP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BS Reader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likely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inexpensive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product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that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does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not compare in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complexity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</a:t>
            </a:r>
            <a:r>
              <a:rPr lang="fr-FR" sz="15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fr-FR" sz="15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gNB</a:t>
            </a:r>
            <a:r>
              <a:rPr lang="fr-FR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fr-FR" sz="15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Imposing</a:t>
            </a:r>
            <a:r>
              <a:rPr lang="fr-FR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</a:t>
            </a:r>
            <a:r>
              <a:rPr lang="fr-FR" sz="15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complexity</a:t>
            </a:r>
            <a:r>
              <a:rPr lang="fr-FR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of the NG-AP stack on a standalone BS Reader </a:t>
            </a:r>
            <a:r>
              <a:rPr lang="fr-FR" sz="15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would</a:t>
            </a:r>
            <a:r>
              <a:rPr lang="fr-FR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5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</a:t>
            </a:r>
            <a:r>
              <a:rPr lang="fr-FR" sz="1500" kern="100" dirty="0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 </a:t>
            </a:r>
            <a:r>
              <a:rPr lang="fr-FR" sz="1500" kern="100" dirty="0" err="1"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overkill</a:t>
            </a:r>
            <a:endParaRPr lang="fr-FR" sz="15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0"/>
              </a:spcAft>
            </a:pPr>
            <a:endParaRPr lang="en-US" sz="15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0"/>
              </a:spcAft>
            </a:pPr>
            <a:r>
              <a:rPr lang="en-US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There is no issue to collocate a standalone BS Reader with an existing </a:t>
            </a:r>
            <a:r>
              <a:rPr lang="en-US" sz="15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gNB</a:t>
            </a:r>
            <a:r>
              <a:rPr lang="en-US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on an existing </a:t>
            </a:r>
            <a:r>
              <a:rPr lang="en-US" sz="15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gNB</a:t>
            </a:r>
            <a:r>
              <a:rPr lang="en-US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site. The two can co-exist and operate like “ships in the night”, potentially sharing common lower layers (IP and below), including common network domain security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the other hand, if certain deployments require a CN node located close to the RAN, this node can be an </a:t>
            </a:r>
            <a:r>
              <a:rPr lang="en-US" sz="1800" b="1" kern="1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AIoTF</a:t>
            </a:r>
            <a:r>
              <a:rPr lang="en-US" sz="18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proxy</a:t>
            </a:r>
            <a:r>
              <a:rPr lang="en-US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(rather than an AMF)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1778582-05E3-6F5B-7771-03853FEE02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002596"/>
              </p:ext>
            </p:extLst>
          </p:nvPr>
        </p:nvGraphicFramePr>
        <p:xfrm>
          <a:off x="6366574" y="1841500"/>
          <a:ext cx="5510212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505374" imgH="1574665" progId="Visio.Drawing.15">
                  <p:embed/>
                </p:oleObj>
              </mc:Choice>
              <mc:Fallback>
                <p:oleObj name="Visio" r:id="rId2" imgW="5505374" imgH="157466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6574" y="1841500"/>
                        <a:ext cx="5510212" cy="155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A1EC015-1B2D-B0EC-9345-EFBB0B7729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054411"/>
              </p:ext>
            </p:extLst>
          </p:nvPr>
        </p:nvGraphicFramePr>
        <p:xfrm>
          <a:off x="6509449" y="4425950"/>
          <a:ext cx="5510212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505374" imgH="1574665" progId="Visio.Drawing.15">
                  <p:embed/>
                </p:oleObj>
              </mc:Choice>
              <mc:Fallback>
                <p:oleObj name="Visio" r:id="rId4" imgW="5505374" imgH="1574665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1778582-05E3-6F5B-7771-03853FEE02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9449" y="4425950"/>
                        <a:ext cx="5510212" cy="155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rrow: Down 8">
            <a:extLst>
              <a:ext uri="{FF2B5EF4-FFF2-40B4-BE49-F238E27FC236}">
                <a16:creationId xmlns:a16="http://schemas.microsoft.com/office/drawing/2014/main" id="{C091779C-4BCA-D468-A0E8-1473B727B54C}"/>
              </a:ext>
            </a:extLst>
          </p:cNvPr>
          <p:cNvSpPr/>
          <p:nvPr/>
        </p:nvSpPr>
        <p:spPr>
          <a:xfrm>
            <a:off x="9098280" y="3502152"/>
            <a:ext cx="1033272" cy="75920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239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1842012"/>
            <a:ext cx="11283696" cy="4351338"/>
          </a:xfrm>
        </p:spPr>
        <p:txBody>
          <a:bodyPr/>
          <a:lstStyle/>
          <a:p>
            <a:r>
              <a:rPr lang="en-US" sz="2400" dirty="0">
                <a:latin typeface="Intel Clear Light"/>
                <a:cs typeface="Calibri"/>
              </a:rPr>
              <a:t>Proposal 1: Agree to progress at least the following two architectures in Rel-19 for normative work</a:t>
            </a:r>
          </a:p>
          <a:p>
            <a:pPr lvl="1"/>
            <a:r>
              <a:rPr lang="en-US" sz="2000" dirty="0">
                <a:latin typeface="Intel Clear Light"/>
                <a:cs typeface="Calibri"/>
              </a:rPr>
              <a:t>T1 architecture with Direct Path and Indirect Path (via </a:t>
            </a:r>
            <a:r>
              <a:rPr lang="en-US" sz="2000" dirty="0" err="1">
                <a:latin typeface="Intel Clear Light"/>
                <a:cs typeface="Calibri"/>
              </a:rPr>
              <a:t>AIoTF</a:t>
            </a:r>
            <a:r>
              <a:rPr lang="en-US" sz="2000" dirty="0">
                <a:latin typeface="Intel Clear Light"/>
                <a:cs typeface="Calibri"/>
              </a:rPr>
              <a:t> Proxy)</a:t>
            </a:r>
          </a:p>
          <a:p>
            <a:pPr lvl="1"/>
            <a:r>
              <a:rPr lang="en-US" sz="2000" dirty="0">
                <a:latin typeface="Intel Clear Light"/>
                <a:cs typeface="Calibri"/>
              </a:rPr>
              <a:t>T2 architecture with User Plane option</a:t>
            </a:r>
          </a:p>
          <a:p>
            <a:endParaRPr lang="en-US" altLang="en-US" sz="2400" dirty="0">
              <a:cs typeface="Calibri"/>
            </a:endParaRPr>
          </a:p>
          <a:p>
            <a:r>
              <a:rPr lang="en-US" sz="2400" dirty="0">
                <a:latin typeface="Intel Clear Light"/>
                <a:cs typeface="Calibri"/>
              </a:rPr>
              <a:t>Proposal 2: Agree to use HTTP as transport for the </a:t>
            </a:r>
            <a:r>
              <a:rPr lang="en-US" sz="2400" dirty="0" err="1">
                <a:latin typeface="Intel Clear Light"/>
                <a:cs typeface="Calibri"/>
              </a:rPr>
              <a:t>signalling</a:t>
            </a:r>
            <a:r>
              <a:rPr lang="en-US" sz="2400" dirty="0">
                <a:latin typeface="Intel Clear Light"/>
                <a:cs typeface="Calibri"/>
              </a:rPr>
              <a:t> protocol between the </a:t>
            </a:r>
            <a:r>
              <a:rPr lang="en-US" sz="2400" dirty="0" err="1">
                <a:latin typeface="Intel Clear Light"/>
                <a:cs typeface="Calibri"/>
              </a:rPr>
              <a:t>AIoTF</a:t>
            </a:r>
            <a:r>
              <a:rPr lang="en-US" sz="2400" dirty="0">
                <a:latin typeface="Intel Clear Light"/>
                <a:cs typeface="Calibri"/>
              </a:rPr>
              <a:t> and the (UE or BS) reader</a:t>
            </a:r>
          </a:p>
          <a:p>
            <a:endParaRPr lang="en-US" sz="2400" dirty="0">
              <a:latin typeface="Intel Clear Light"/>
              <a:cs typeface="Calibri"/>
            </a:endParaRPr>
          </a:p>
          <a:p>
            <a:r>
              <a:rPr lang="en-US" sz="2400" dirty="0">
                <a:latin typeface="Intel Clear Light"/>
                <a:cs typeface="Calibri"/>
              </a:rPr>
              <a:t>Both proposals are implemented in the companion </a:t>
            </a:r>
            <a:r>
              <a:rPr lang="en-US" sz="2400" dirty="0" err="1">
                <a:latin typeface="Intel Clear Light"/>
                <a:cs typeface="Calibri"/>
              </a:rPr>
              <a:t>pCR</a:t>
            </a:r>
            <a:r>
              <a:rPr lang="en-US" sz="2400">
                <a:latin typeface="Intel Clear Light"/>
                <a:cs typeface="Calibri"/>
              </a:rPr>
              <a:t> in S2-2412189</a:t>
            </a:r>
            <a:endParaRPr lang="en-US" sz="2400" dirty="0">
              <a:latin typeface="Intel Clear Ligh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8A3056C481024897643328A8B48EB3" ma:contentTypeVersion="6" ma:contentTypeDescription="Create a new document." ma:contentTypeScope="" ma:versionID="6cc75e0383265cf95c0ba0aa129eb9a1">
  <xsd:schema xmlns:xsd="http://www.w3.org/2001/XMLSchema" xmlns:xs="http://www.w3.org/2001/XMLSchema" xmlns:p="http://schemas.microsoft.com/office/2006/metadata/properties" xmlns:ns2="88c66240-fc67-4c8c-8f92-fa40ad03ca64" xmlns:ns3="b0efac77-adf0-465d-8357-69adbeff7ce5" targetNamespace="http://schemas.microsoft.com/office/2006/metadata/properties" ma:root="true" ma:fieldsID="6644bbea8106b7b5d6b682c0b9538be0" ns2:_="" ns3:_="">
    <xsd:import namespace="88c66240-fc67-4c8c-8f92-fa40ad03ca64"/>
    <xsd:import namespace="b0efac77-adf0-465d-8357-69adbeff7c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c66240-fc67-4c8c-8f92-fa40ad03ca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efac77-adf0-465d-8357-69adbeff7c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6FCA14-1B00-4DD8-904A-3BD5525D95B7}">
  <ds:schemaRefs>
    <ds:schemaRef ds:uri="88c66240-fc67-4c8c-8f92-fa40ad03ca64"/>
    <ds:schemaRef ds:uri="b0efac77-adf0-465d-8357-69adbeff7ce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88c66240-fc67-4c8c-8f92-fa40ad03ca64"/>
    <ds:schemaRef ds:uri="b0efac77-adf0-465d-8357-69adbeff7ce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467</TotalTime>
  <Words>802</Words>
  <Application>Microsoft Office PowerPoint</Application>
  <PresentationFormat>Widescreen</PresentationFormat>
  <Paragraphs>57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Aptos</vt:lpstr>
      <vt:lpstr>Arial</vt:lpstr>
      <vt:lpstr>Arial </vt:lpstr>
      <vt:lpstr>Calibri</vt:lpstr>
      <vt:lpstr>Calibri Light</vt:lpstr>
      <vt:lpstr>Intel Clear Light</vt:lpstr>
      <vt:lpstr>Times New Roman</vt:lpstr>
      <vt:lpstr>Office Theme</vt:lpstr>
      <vt:lpstr>Visio</vt:lpstr>
      <vt:lpstr>Way Forward on the AIoT architecture options</vt:lpstr>
      <vt:lpstr>Outline</vt:lpstr>
      <vt:lpstr>T1 architecture with Direct Path</vt:lpstr>
      <vt:lpstr>T2 architecture with User Plane option</vt:lpstr>
      <vt:lpstr>Comparison of T1 Direct Path with T2 User Plane</vt:lpstr>
      <vt:lpstr>Proposal: HTTP as transport for both architectures</vt:lpstr>
      <vt:lpstr>Is T1 architecture with Indirect Path (via AMF) needed?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intel user 08 NOV</cp:lastModifiedBy>
  <cp:revision>24</cp:revision>
  <dcterms:created xsi:type="dcterms:W3CDTF">2010-02-05T13:52:04Z</dcterms:created>
  <dcterms:modified xsi:type="dcterms:W3CDTF">2024-11-08T15:25:46Z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0x010100A58A3056C481024897643328A8B48EB3</vt:lpwstr>
  </property>
</Properties>
</file>