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  <p:sldMasterId id="2147483663" r:id="rId5"/>
    <p:sldMasterId id="2147483668" r:id="rId6"/>
  </p:sldMasterIdLst>
  <p:notesMasterIdLst>
    <p:notesMasterId r:id="rId8"/>
  </p:notesMasterIdLst>
  <p:handoutMasterIdLst>
    <p:handoutMasterId r:id="rId19"/>
  </p:handoutMasterIdLst>
  <p:sldIdLst>
    <p:sldId id="303" r:id="rId7"/>
    <p:sldId id="838" r:id="rId9"/>
    <p:sldId id="831" r:id="rId10"/>
    <p:sldId id="839" r:id="rId11"/>
    <p:sldId id="837" r:id="rId12"/>
    <p:sldId id="840" r:id="rId13"/>
    <p:sldId id="829" r:id="rId14"/>
    <p:sldId id="833" r:id="rId15"/>
    <p:sldId id="834" r:id="rId16"/>
    <p:sldId id="835" r:id="rId17"/>
    <p:sldId id="836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62A14D"/>
    <a:srgbClr val="FF33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33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412968</a:t>
            </a:r>
            <a:endParaRPr lang="en-US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66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algn="l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</a:pPr>
            <a:r>
              <a:rPr lang="de-DE" altLang="ko-KR" sz="1400" b="1" dirty="0" smtClean="0">
                <a:latin typeface="+mn-lt"/>
                <a:sym typeface="+mn-ea"/>
              </a:rPr>
              <a:t>18 - 22 November, 2024, Orlando , US</a:t>
            </a:r>
            <a:endParaRPr lang="de-DE" altLang="ko-KR" sz="1400" b="1" dirty="0" smtClean="0">
              <a:latin typeface="+mn-lt"/>
              <a:sym typeface="+mn-ea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409363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409363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409363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409363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sym typeface="+mn-ea"/>
              </a:rPr>
              <a:t>TSG SA WG2</a:t>
            </a:r>
            <a:r>
              <a:rPr lang="en-US" altLang="de-DE" sz="1300" dirty="0">
                <a:solidFill>
                  <a:schemeClr val="bg1"/>
                </a:solidFill>
                <a:sym typeface="+mn-ea"/>
              </a:rPr>
              <a:t>#166  18 - 22 November, 2024, Orlando , US</a:t>
            </a:r>
            <a:endParaRPr lang="en-US" altLang="de-DE" sz="1300" dirty="0">
              <a:solidFill>
                <a:schemeClr val="bg1"/>
              </a:solidFill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sym typeface="+mn-ea"/>
              </a:rPr>
              <a:t>TSG SA WG2</a:t>
            </a:r>
            <a:r>
              <a:rPr lang="en-US" altLang="de-DE" sz="1300" dirty="0">
                <a:solidFill>
                  <a:schemeClr val="bg1"/>
                </a:solidFill>
                <a:sym typeface="+mn-ea"/>
              </a:rPr>
              <a:t>#166  18 - 22 November, 2024, Orlando , US</a:t>
            </a:r>
            <a:endParaRPr lang="en-US" altLang="en-GB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sym typeface="+mn-ea"/>
              </a:rPr>
              <a:t>T</a:t>
            </a:r>
            <a:r>
              <a:rPr lang="en-GB" altLang="de-DE" sz="1300" dirty="0">
                <a:solidFill>
                  <a:schemeClr val="bg1"/>
                </a:solidFill>
                <a:sym typeface="+mn-ea"/>
              </a:rPr>
              <a:t>SG SA WG2</a:t>
            </a:r>
            <a:r>
              <a:rPr lang="en-US" altLang="de-DE" sz="1300" dirty="0">
                <a:solidFill>
                  <a:schemeClr val="bg1"/>
                </a:solidFill>
                <a:sym typeface="+mn-ea"/>
              </a:rPr>
              <a:t>#166  18 - 22 November, 2024, Orlando , US</a:t>
            </a:r>
            <a:endParaRPr lang="en-US" altLang="en-GB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sym typeface="+mn-ea"/>
              </a:rPr>
              <a:t>TSG SA WG2</a:t>
            </a:r>
            <a:r>
              <a:rPr lang="en-US" altLang="de-DE" sz="1300" dirty="0">
                <a:solidFill>
                  <a:schemeClr val="bg1"/>
                </a:solidFill>
                <a:sym typeface="+mn-ea"/>
              </a:rPr>
              <a:t>#166  18 - 22 November, 2024, Orlando , US</a:t>
            </a:r>
            <a:endParaRPr lang="en-US" altLang="en-GB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sym typeface="+mn-ea"/>
              </a:rPr>
              <a:t>TSG SA WG2</a:t>
            </a:r>
            <a:r>
              <a:rPr lang="en-US" altLang="de-DE" sz="1300" dirty="0">
                <a:solidFill>
                  <a:schemeClr val="bg1"/>
                </a:solidFill>
                <a:sym typeface="+mn-ea"/>
              </a:rPr>
              <a:t>#166  18 - 22 November, 2024, Orlando , US</a:t>
            </a:r>
            <a:endParaRPr lang="en-US" altLang="en-GB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hyperlink" Target="https://www.3gpp.org/ftp/Information/WI_Sheet/SP-240985.zip" TargetMode="External"/><Relationship Id="rId3" Type="http://schemas.openxmlformats.org/officeDocument/2006/relationships/hyperlink" Target="https://www.3gpp.org/ftp/Information/WI_Sheet/SP-231196.zip" TargetMode="Externa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Relationship Id="rId3" Type="http://schemas.openxmlformats.org/officeDocument/2006/relationships/hyperlink" Target="https://www.3gpp.org/ftp/Information/WI_Sheet/SP-240985.zip" TargetMode="External"/><Relationship Id="rId2" Type="http://schemas.openxmlformats.org/officeDocument/2006/relationships/hyperlink" Target="https://www.3gpp.org/ftp/Information/WI_Sheet/SP-231196.zip" TargetMode="Externa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6.xml"/><Relationship Id="rId4" Type="http://schemas.openxmlformats.org/officeDocument/2006/relationships/hyperlink" Target="https://www.3gpp.org/ftp/Information/WI_Sheet/SP-240985.zip" TargetMode="External"/><Relationship Id="rId3" Type="http://schemas.openxmlformats.org/officeDocument/2006/relationships/hyperlink" Target="https://www.3gpp.org/ftp/Information/WI_Sheet/SP-231196.zip" TargetMode="External"/><Relationship Id="rId2" Type="http://schemas.openxmlformats.org/officeDocument/2006/relationships/tags" Target="../tags/tag3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hyperlink" Target="https://www.3gpp.org/ftp/Information/WI_Sheet/SP-240985.zip" TargetMode="External"/><Relationship Id="rId2" Type="http://schemas.openxmlformats.org/officeDocument/2006/relationships/hyperlink" Target="https://www.3gpp.org/ftp/Information/WI_Sheet/SP-231196.zip" TargetMode="Externa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0.xml"/><Relationship Id="rId4" Type="http://schemas.openxmlformats.org/officeDocument/2006/relationships/hyperlink" Target="https://www.3gpp.org/ftp/Information/WI_Sheet/SP-240985.zip" TargetMode="External"/><Relationship Id="rId3" Type="http://schemas.openxmlformats.org/officeDocument/2006/relationships/hyperlink" Target="https://www.3gpp.org/ftp/Information/WI_Sheet/SP-231196.zip" TargetMode="External"/><Relationship Id="rId2" Type="http://schemas.openxmlformats.org/officeDocument/2006/relationships/tags" Target="../tags/tag5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70940" y="2194560"/>
            <a:ext cx="6771005" cy="11010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en-GB" sz="3600" b="1" dirty="0"/>
              <a:t>FS_</a:t>
            </a:r>
            <a:r>
              <a:rPr lang="en-GB" sz="3600" b="1" dirty="0" smtClean="0"/>
              <a:t>NG_RTC</a:t>
            </a:r>
            <a:r>
              <a:rPr lang="en-US" altLang="en-GB" sz="3600" b="1" dirty="0" smtClean="0"/>
              <a:t>_Ph2/NG_RTC_Ph2</a:t>
            </a:r>
            <a:br>
              <a:rPr lang="en-US" altLang="en-GB" sz="3600" b="1" dirty="0" smtClean="0"/>
            </a:b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SA2#164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0326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400" dirty="0" smtClean="0"/>
              <a:t>General</a:t>
            </a:r>
            <a:endParaRPr lang="de-DE" altLang="de-DE" sz="2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45 contributions were submitted to #164 and 20 contributions were handled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Contributions on 5 KIs (KI#1, 2, 6, 8 and 3) were handled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Procedures for KI#2, #3 and #6 were agreed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dirty="0" smtClean="0">
                <a:ea typeface="+mn-ea"/>
                <a:cs typeface="+mn-cs"/>
              </a:rPr>
              <a:t>Controversial issues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</a:rPr>
              <a:t>Wether IMS AS event exposure is defined as a new service or extension of exisiting service needs further discussion and decision before next SA2 meeting</a:t>
            </a:r>
            <a:endParaRPr lang="en-US" altLang="zh-CN" sz="1600" dirty="0" smtClean="0">
              <a:cs typeface="+mn-ea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</a:rPr>
              <a:t>Architecture of Avatar communication needs further discussion and coordination with SA4</a:t>
            </a:r>
            <a:endParaRPr lang="en-US" altLang="zh-CN" sz="16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dirty="0" smtClean="0">
                <a:ea typeface="+mn-ea"/>
                <a:cs typeface="+mn-cs"/>
              </a:rPr>
              <a:t>RAN </a:t>
            </a:r>
            <a:r>
              <a:rPr lang="en-US" dirty="0">
                <a:ea typeface="+mn-ea"/>
                <a:cs typeface="+mn-cs"/>
              </a:rPr>
              <a:t>impacts and dependencies:</a:t>
            </a:r>
            <a:endParaRPr lang="de-DE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None</a:t>
            </a:r>
            <a:endParaRPr lang="en-US" alt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400" dirty="0" smtClean="0"/>
              <a:t>Next </a:t>
            </a:r>
            <a:r>
              <a:rPr lang="de-DE" sz="2400" dirty="0"/>
              <a:t>steps:</a:t>
            </a:r>
            <a:endParaRPr lang="de-DE" sz="2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continue normative work, covering all the KIs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0%-&gt;10%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1040026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FS_NG_RTC_Ph2/NG_RTC_ph2</a:t>
            </a:r>
            <a:r>
              <a:rPr lang="en-US" altLang="de-DE" b="1" dirty="0" smtClean="0"/>
              <a:t> status at </a:t>
            </a:r>
            <a:r>
              <a:rPr lang="en-US" altLang="de-DE" b="1" dirty="0" smtClean="0"/>
              <a:t>SA#105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4815" y="268934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55 contributions were submitted to #164 and 28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Contributions on 5 KIs (KI#1, 2, 6, 8 and 3) were handled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Procedures for </a:t>
            </a: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KI#2, #3 and #6</a:t>
            </a: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 were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Two reply LS on data channel application related capability exposure and SA6 new WI were sent out to SA6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0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Wether IMS AS event exposure is defined as a new service or extension of exisiting service needs further discussion and decision before next SA2 meeting</a:t>
            </a:r>
            <a:endParaRPr lang="en-US" altLang="zh-CN" sz="1400" dirty="0" smtClean="0">
              <a:cs typeface="+mn-ea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Architecture of Avatar communication needs further discussion and coordination with SA4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ym typeface="+mn-ea"/>
              </a:rPr>
              <a:t>send the TR for approval at SA#106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work, covering all the KIs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58483"/>
          <a:ext cx="8810067" cy="118364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0%-&gt;10%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1040026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en-GB" b="1" dirty="0">
                <a:sym typeface="+mn-ea"/>
              </a:rPr>
              <a:t>FS_</a:t>
            </a:r>
            <a:r>
              <a:rPr lang="en-GB" b="1" dirty="0" smtClean="0">
                <a:sym typeface="+mn-ea"/>
              </a:rPr>
              <a:t>NG_RTC</a:t>
            </a:r>
            <a:r>
              <a:rPr lang="en-US" altLang="en-GB" b="1" dirty="0" smtClean="0">
                <a:sym typeface="+mn-ea"/>
              </a:rPr>
              <a:t>_Ph2/</a:t>
            </a:r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SA2#165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35044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38 contributions were submitted to #165 and 20 contributions were handled, with 11 CRs agreed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The way forward of controversial IMS AS service issue of KI#1 has been agreed after SoH, with which the architecture and service design of event exposure has been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Contributions related to KI#4 and 5 were handled and  the basis contributions were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A starting point for the architecture to support avatar communication was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Updates on </a:t>
            </a: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KI#2, 3 and 6 were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0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Procedures of Avatar communication need further discussion and coordination with SA4</a:t>
            </a:r>
            <a:endParaRPr lang="en-US" altLang="zh-CN" sz="1400" dirty="0" smtClean="0">
              <a:cs typeface="+mn-ea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Support of authentication and authorization check at IMS AS and/or S-CSCF and how to provision RCD info needs further discussion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Remove the remianing EN of KI#6 in the TR and send the TR for approval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 and try to complete KIs as much as possible</a:t>
            </a:r>
            <a:endParaRPr lang="en-US" altLang="zh-CN" sz="1400" dirty="0" smtClean="0"/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79070" y="1106805"/>
          <a:ext cx="881126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/>
                <a:gridCol w="2711450"/>
                <a:gridCol w="1056005"/>
                <a:gridCol w="977265"/>
                <a:gridCol w="559435"/>
                <a:gridCol w="778510"/>
                <a:gridCol w="614045"/>
                <a:gridCol w="1441450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UID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  <a:endParaRPr lang="en-US" altLang="zh-CN" sz="1000"/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1010030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FS_NG_RTC_Ph2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12/12/2024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95%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3"/>
                        </a:rPr>
                        <a:t>SP-231196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95%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Completion target chenges to </a:t>
                      </a: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December 2024 to remove the remaining EN in KI#6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10%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4"/>
                        </a:rPr>
                        <a:t>SP-24</a:t>
                      </a: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</a:rPr>
                        <a:t>1384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en-GB" b="1" dirty="0">
                <a:sym typeface="+mn-ea"/>
              </a:rPr>
              <a:t>FS_</a:t>
            </a:r>
            <a:r>
              <a:rPr lang="en-GB" b="1" dirty="0" smtClean="0">
                <a:sym typeface="+mn-ea"/>
              </a:rPr>
              <a:t>NG_RTC</a:t>
            </a:r>
            <a:r>
              <a:rPr lang="en-US" altLang="en-GB" b="1" dirty="0" smtClean="0">
                <a:sym typeface="+mn-ea"/>
              </a:rPr>
              <a:t>_Ph2/</a:t>
            </a:r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SA2#166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050" y="2353945"/>
            <a:ext cx="8810625" cy="424878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46 contributions were submitted to #166 and 25 contributions were handled</a:t>
            </a:r>
            <a:r>
              <a:rPr lang="en-US" altLang="zh-CN" sz="1400" dirty="0" smtClean="0">
                <a:sym typeface="+mn-ea"/>
              </a:rPr>
              <a:t>, with 15 CRs agreed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Controversial issues of KI#4 have been solved and the related CRs were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Functional descriptions and procedures of KI#7 supporting DC multipelxing were agreed 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Basic architecture and procedures of KI#8 Avatar communication were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CRs from #165 on </a:t>
            </a: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KI#1, 2, 3 and 6 were further updated and agreed to solve ENs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400" dirty="0" smtClean="0">
                <a:cs typeface="+mn-ea"/>
              </a:rPr>
              <a:t>TR 23.700-77 was sent for approval after EN in KI#6 was removed</a:t>
            </a:r>
            <a:endParaRPr lang="en-US" altLang="zh-CN" sz="1400" dirty="0" smtClean="0"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400" dirty="0" smtClean="0">
                <a:cs typeface="+mn-ea"/>
              </a:rPr>
              <a:t>An exception sheet to extend the completion time to March 2025 was sent to SA#106, with remaining issues below</a:t>
            </a:r>
            <a:endParaRPr lang="en-US" altLang="zh-CN" sz="1400" dirty="0" smtClean="0">
              <a:cs typeface="+mn-ea"/>
            </a:endParaRPr>
          </a:p>
          <a:p>
            <a:pPr lvl="2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WT8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080" dirty="0" smtClean="0">
                <a:ea typeface="宋体" panose="02010600030101010101" pitchFamily="2" charset="-122"/>
                <a:cs typeface="Times New Roman" panose="02020603050405020304"/>
              </a:rPr>
              <a:t>Usage of URL of DC AS for downloading the avatar ID list</a:t>
            </a:r>
            <a:endParaRPr lang="en-US" altLang="en-GB" sz="108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080" dirty="0" smtClean="0">
                <a:ea typeface="宋体" panose="02010600030101010101" pitchFamily="2" charset="-122"/>
                <a:cs typeface="Times New Roman" panose="02020603050405020304"/>
              </a:rPr>
              <a:t>How the MF interacts with BAR for direclty downloading avatar representation</a:t>
            </a:r>
            <a:endParaRPr lang="en-US" altLang="en-GB" sz="108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080" dirty="0" smtClean="0">
                <a:ea typeface="宋体" panose="02010600030101010101" pitchFamily="2" charset="-122"/>
                <a:cs typeface="Times New Roman" panose="02020603050405020304"/>
              </a:rPr>
              <a:t>Whether and how to download Avatar representation via bootstrap DC</a:t>
            </a:r>
            <a:endParaRPr lang="en-US" altLang="en-GB" sz="108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WT7: 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080" dirty="0" smtClean="0">
                <a:ea typeface="宋体" panose="02010600030101010101" pitchFamily="2" charset="-122"/>
                <a:cs typeface="Times New Roman" panose="02020603050405020304"/>
              </a:rPr>
              <a:t>Whether and how the originating network handles the scenario of standalone IMS DC session when the terminating network rejects the session due to not supporting DC multiplexing</a:t>
            </a:r>
            <a:endParaRPr lang="en-US" altLang="en-GB" sz="108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080" dirty="0" smtClean="0">
                <a:ea typeface="宋体" panose="02010600030101010101" pitchFamily="2" charset="-122"/>
                <a:cs typeface="Times New Roman" panose="02020603050405020304"/>
              </a:rPr>
              <a:t>Updates on services of IMS AS and MF</a:t>
            </a:r>
            <a:endParaRPr lang="en-US" altLang="en-GB" sz="108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WT5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08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How IMS AS reports PS data off status to DCSF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9070" y="1106805"/>
          <a:ext cx="881126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/>
                <a:gridCol w="2376170"/>
                <a:gridCol w="731520"/>
                <a:gridCol w="996950"/>
                <a:gridCol w="485140"/>
                <a:gridCol w="800735"/>
                <a:gridCol w="614045"/>
                <a:gridCol w="2133600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UID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  <a:endParaRPr lang="en-US" altLang="zh-CN" sz="1000"/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1010030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FS_NG_RTC_Ph2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12/12/2024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95%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SP-231196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Completion target chenges to </a:t>
                      </a: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December 2024 to remove the remaining EN in KI#6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40%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3"/>
                        </a:rPr>
                        <a:t>SP-24</a:t>
                      </a: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</a:rPr>
                        <a:t>1384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70%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An exeption is to sent to SA#106 to request an extendion of completion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en-GB" b="1" dirty="0">
                <a:sym typeface="+mn-ea"/>
              </a:rPr>
              <a:t>FS_</a:t>
            </a:r>
            <a:r>
              <a:rPr lang="en-GB" b="1" dirty="0" smtClean="0">
                <a:sym typeface="+mn-ea"/>
              </a:rPr>
              <a:t>NG_RTC</a:t>
            </a:r>
            <a:r>
              <a:rPr lang="en-US" altLang="en-GB" b="1" dirty="0" smtClean="0">
                <a:sym typeface="+mn-ea"/>
              </a:rPr>
              <a:t>_Ph2/</a:t>
            </a:r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SA2#166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77894"/>
            <a:ext cx="8554480" cy="4248877"/>
          </a:xfrm>
        </p:spPr>
        <p:txBody>
          <a:bodyPr/>
          <a:lstStyle/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400" dirty="0" smtClean="0">
                <a:cs typeface="+mn-ea"/>
                <a:sym typeface="+mn-ea"/>
              </a:rPr>
              <a:t>An exception sheet to extend the completion time to March 2025 was sent to SA#106, with remaining issues below (cont’)</a:t>
            </a:r>
            <a:endParaRPr lang="en-US" altLang="zh-CN" sz="1400" dirty="0" smtClean="0">
              <a:cs typeface="+mn-ea"/>
              <a:sym typeface="+mn-ea"/>
            </a:endParaRPr>
          </a:p>
          <a:p>
            <a:pPr lvl="2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WT2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Detailed call flows for the IMS AS behavior when updating and deleting an IMS session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0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None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If the exception is granted from SA plenary, continue normative work and complete all remaining issues for all KIs</a:t>
            </a:r>
            <a:endParaRPr lang="en-US" altLang="zh-CN" sz="1400" dirty="0" smtClean="0"/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79070" y="1106805"/>
          <a:ext cx="881126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/>
                <a:gridCol w="2376170"/>
                <a:gridCol w="731520"/>
                <a:gridCol w="988695"/>
                <a:gridCol w="493395"/>
                <a:gridCol w="800735"/>
                <a:gridCol w="614045"/>
                <a:gridCol w="2133600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UID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  <a:endParaRPr lang="en-US" altLang="zh-CN" sz="1000"/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1010030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FS_NG_RTC_Ph2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12/12/2024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95%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3"/>
                        </a:rPr>
                        <a:t>SP-231196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Completion target chenges to </a:t>
                      </a: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December 2024 to remove the remaining EN in KI#6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40%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4"/>
                        </a:rPr>
                        <a:t>SP-24</a:t>
                      </a: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</a:rPr>
                        <a:t>1384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70%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An exeption is to sent to SA#106 to request an extendion of completion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070" y="208280"/>
            <a:ext cx="7710170" cy="787400"/>
          </a:xfrm>
        </p:spPr>
        <p:txBody>
          <a:bodyPr/>
          <a:lstStyle/>
          <a:p>
            <a:pPr algn="l"/>
            <a:r>
              <a:rPr lang="en-US" altLang="en-GB" b="1" dirty="0">
                <a:sym typeface="+mn-ea"/>
              </a:rPr>
              <a:t>FS_</a:t>
            </a:r>
            <a:r>
              <a:rPr lang="en-GB" b="1" dirty="0" smtClean="0">
                <a:sym typeface="+mn-ea"/>
              </a:rPr>
              <a:t>NG_RTC</a:t>
            </a:r>
            <a:r>
              <a:rPr lang="en-US" altLang="en-GB" b="1" dirty="0" smtClean="0">
                <a:sym typeface="+mn-ea"/>
              </a:rPr>
              <a:t>_Ph2/</a:t>
            </a:r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 SA#106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0210" y="2517264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dirty="0" smtClean="0"/>
              <a:t>General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 SA2 #165/166 meetings 84 contributions were submitted and 45 contributions were handled with 26 CRs agreed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000" dirty="0" smtClean="0">
                <a:ea typeface="宋体" panose="02010600030101010101" pitchFamily="2" charset="-122"/>
                <a:cs typeface="Times New Roman" panose="02020603050405020304"/>
              </a:rPr>
              <a:t>Controvarsial issues of KI#1, KI#2, KI#4 and KI#6 were solved with SoH and offline discussions</a:t>
            </a:r>
            <a:endParaRPr lang="en-US" altLang="en-GB" sz="10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000" dirty="0" smtClean="0">
                <a:ea typeface="宋体" panose="02010600030101010101" pitchFamily="2" charset="-122"/>
                <a:cs typeface="Times New Roman" panose="02020603050405020304"/>
              </a:rPr>
              <a:t>Archiectures and basic procedures of all KIs were discussed and agreed</a:t>
            </a:r>
            <a:endParaRPr lang="en-US" altLang="en-GB" sz="10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0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TR 23.700-77 was sent for approval after EN in KI#6 was removed</a:t>
            </a:r>
            <a:endParaRPr lang="en-US" altLang="en-GB" sz="10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An exception sheet to extend the completion time to March 2025 was sent to SA#106, with no controversial issue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WT8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Usage of URL of DC AS for downloading the avatar ID list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How the MF interacts with BAR for direclty downloading avatar representation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Whether and how to download Avatar representation via bootstrap DC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WT7: 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Whether and how the originating network handles the scenario of standalone IMS DC session when the terminating network rejects the session due to not supporting DC multiplexing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Updates on services of IMS AS and MF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WT5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How IMS AS reports PS data off status to DCSF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lvl="2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WT2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1187450" lvl="3" indent="-151765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Detailed call flows for the IMS AS behavior when updating and deleting an IMS session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9070" y="1106805"/>
          <a:ext cx="881126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/>
                <a:gridCol w="2376170"/>
                <a:gridCol w="731520"/>
                <a:gridCol w="988695"/>
                <a:gridCol w="493395"/>
                <a:gridCol w="800735"/>
                <a:gridCol w="614045"/>
                <a:gridCol w="2133600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UID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  <a:endParaRPr lang="en-US" altLang="zh-CN" sz="1000"/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1010030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FS_NG_RTC_Ph2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12/12/2024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95%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SP-231196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Completion target chenges to </a:t>
                      </a: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December 2024 to remove the remaining EN in KI#6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10%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3"/>
                        </a:rPr>
                        <a:t>SP-240985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70%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An exception is to sent to SA#106 to request an extention of completion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070" y="208280"/>
            <a:ext cx="7710170" cy="787400"/>
          </a:xfrm>
        </p:spPr>
        <p:txBody>
          <a:bodyPr/>
          <a:lstStyle/>
          <a:p>
            <a:pPr algn="l"/>
            <a:r>
              <a:rPr lang="en-US" altLang="en-GB" b="1" dirty="0">
                <a:sym typeface="+mn-ea"/>
              </a:rPr>
              <a:t>FS_</a:t>
            </a:r>
            <a:r>
              <a:rPr lang="en-GB" b="1" dirty="0" smtClean="0">
                <a:sym typeface="+mn-ea"/>
              </a:rPr>
              <a:t>NG_RTC</a:t>
            </a:r>
            <a:r>
              <a:rPr lang="en-US" altLang="en-GB" b="1" dirty="0" smtClean="0">
                <a:sym typeface="+mn-ea"/>
              </a:rPr>
              <a:t>_Ph2/</a:t>
            </a:r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 SA#106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46804"/>
            <a:ext cx="8554480" cy="424887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0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  <a:sym typeface="+mn-ea"/>
              </a:rPr>
              <a:t>Remaining issues as listed in exception sheet</a:t>
            </a:r>
            <a:endParaRPr lang="en-US" altLang="zh-CN" sz="16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None</a:t>
            </a:r>
            <a:endParaRPr lang="en-US" alt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If the exception is granted from SA plenary, continue normative work and complete all remaining issues for all KIs</a:t>
            </a:r>
            <a:endParaRPr lang="en-US" altLang="zh-CN" sz="1600" dirty="0" smtClean="0"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79070" y="1106805"/>
          <a:ext cx="881126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/>
                <a:gridCol w="2376170"/>
                <a:gridCol w="731520"/>
                <a:gridCol w="988695"/>
                <a:gridCol w="493395"/>
                <a:gridCol w="800735"/>
                <a:gridCol w="614045"/>
                <a:gridCol w="2133600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UID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  <a:endParaRPr lang="en-US" altLang="zh-CN" sz="1000"/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1010030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FS_NG_RTC_Ph2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12/12/2024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95%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3"/>
                        </a:rPr>
                        <a:t>SP-231196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Completion target chenges to </a:t>
                      </a: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December 2024 to remove the remaining EN in KI#6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10%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4"/>
                        </a:rPr>
                        <a:t>SP-240985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70%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An exception is to sent to SA#106 to request an extention of completion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/>
          <p:nvPr/>
        </p:nvSpPr>
        <p:spPr bwMode="auto">
          <a:xfrm>
            <a:off x="294758" y="20495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>
              <a:buClrTx/>
              <a:buSzTx/>
              <a:buFontTx/>
            </a:pPr>
            <a:r>
              <a:rPr lang="en-US" altLang="zh-CN" sz="3200" b="1" kern="0" dirty="0" smtClean="0"/>
              <a:t>FS_NG_RTC_Ph2&amp;NG_RTC_Ph2 Work plan</a:t>
            </a:r>
            <a:endParaRPr lang="en-US" altLang="zh-CN" b="1" kern="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38785" y="1287145"/>
          <a:ext cx="8340725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215"/>
                <a:gridCol w="938530"/>
                <a:gridCol w="820420"/>
                <a:gridCol w="877570"/>
                <a:gridCol w="474599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#159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Oct. 2023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TR skeleton, scope and achitectural assumptions were agreed;</a:t>
                      </a:r>
                      <a:endParaRPr lang="en-US" altLang="zh-CN" sz="1400" dirty="0" smtClean="0"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5 Key Issues were agreed.</a:t>
                      </a:r>
                      <a:endParaRPr lang="en-US" altLang="zh-CN" sz="1400" dirty="0" smtClean="0"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US" altLang="en-US" sz="1400" dirty="0">
                          <a:sym typeface="+mn-ea"/>
                        </a:rPr>
                        <a:t>SA2 #160</a:t>
                      </a:r>
                      <a:endParaRPr lang="en-US" altLang="en-US" sz="1400" b="0" dirty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Nov. 2023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1.5</a:t>
                      </a:r>
                      <a:endParaRPr 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All 8 KIs were agreed; Started discussions on solutions.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baseline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1400" b="0" dirty="0"/>
                        <a:t>Jan.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#161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solutions; 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b="0" dirty="0"/>
                        <a:t>SA2 #162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b="0" dirty="0"/>
                        <a:t>Apr 2024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>
                          <a:sym typeface="+mn-ea"/>
                        </a:rPr>
                        <a:t>Discussions on solutions; Last meeting for new solution proposals;</a:t>
                      </a:r>
                      <a:endParaRPr lang="en-US" altLang="en-US" sz="1400" dirty="0">
                        <a:sym typeface="+mn-ea"/>
                      </a:endParaRPr>
                    </a:p>
                    <a:p>
                      <a:pPr marL="0" marR="0" lvl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Start discussion on evaluation and conclusion; 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#163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400" dirty="0"/>
                        <a:t>Complete </a:t>
                      </a:r>
                      <a:r>
                        <a:rPr lang="en-US" sz="1400" dirty="0"/>
                        <a:t>conclusions; </a:t>
                      </a:r>
                      <a:r>
                        <a:rPr lang="en-US" altLang="zh-CN" sz="1400" dirty="0" smtClean="0">
                          <a:sym typeface="+mn-ea"/>
                        </a:rPr>
                        <a:t>Send TR for approval or for information.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#164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Aug. 2024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Start normative work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#165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Oct. 2024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1.5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1.5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Continue normative work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#166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Nov. 2024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Continue normative work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26135" y="5859145"/>
            <a:ext cx="30480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/>
              <a:t>Total 11.5 TUs</a:t>
            </a:r>
            <a:endParaRPr lang="en-US" altLang="zh-CN"/>
          </a:p>
          <a:p>
            <a:pPr marL="274955" lvl="1" indent="-114935">
              <a:buFont typeface="Arial" panose="020B0604020202020204" pitchFamily="34" charset="0"/>
              <a:buChar char="•"/>
            </a:pPr>
            <a:r>
              <a:rPr lang="en-US" altLang="zh-CN"/>
              <a:t>6 TUs for study phase</a:t>
            </a:r>
            <a:endParaRPr lang="en-US" altLang="zh-CN"/>
          </a:p>
          <a:p>
            <a:pPr marL="274955" lvl="1" indent="-114935">
              <a:buFont typeface="Arial" panose="020B0604020202020204" pitchFamily="34" charset="0"/>
              <a:buChar char="•"/>
            </a:pPr>
            <a:r>
              <a:rPr lang="en-US" altLang="zh-CN"/>
              <a:t>5.5 Tus for normative work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373120" y="2720975"/>
            <a:ext cx="304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Backup</a:t>
            </a:r>
            <a:endParaRPr lang="en-US" altLang="zh-CN" sz="2800" b="1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SA2#164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0326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10 </a:t>
            </a:r>
            <a:r>
              <a:rPr lang="en-US" altLang="zh-CN" sz="1400" dirty="0" smtClean="0"/>
              <a:t>contributions were submitted to #164 and 8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Two reply LS on data channel application related capability exposure and SA6 new WI were sent out to SA6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en-GB" sz="1560" dirty="0" smtClean="0">
                <a:ea typeface="宋体" panose="02010600030101010101" pitchFamily="2" charset="-122"/>
                <a:cs typeface="Times New Roman" panose="02020603050405020304"/>
              </a:rPr>
              <a:t>The TR 23.700-77 was not udpated and thus was not sent for approval in this meeting</a:t>
            </a:r>
            <a:endParaRPr lang="en-US" altLang="en-GB" sz="156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None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send the TR for approval at SA#106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93*70"/>
  <p:tag name="TABLE_ENDDRAG_RECT" val="14*87*693*70"/>
</p:tagLst>
</file>

<file path=ppt/tags/tag2.xml><?xml version="1.0" encoding="utf-8"?>
<p:tagLst xmlns:p="http://schemas.openxmlformats.org/presentationml/2006/main">
  <p:tag name="TABLE_ENDDRAG_ORIGIN_RECT" val="693*70"/>
  <p:tag name="TABLE_ENDDRAG_RECT" val="14*87*693*70"/>
</p:tagLst>
</file>

<file path=ppt/tags/tag3.xml><?xml version="1.0" encoding="utf-8"?>
<p:tagLst xmlns:p="http://schemas.openxmlformats.org/presentationml/2006/main">
  <p:tag name="TABLE_ENDDRAG_ORIGIN_RECT" val="693*70"/>
  <p:tag name="TABLE_ENDDRAG_RECT" val="14*87*693*70"/>
</p:tagLst>
</file>

<file path=ppt/tags/tag4.xml><?xml version="1.0" encoding="utf-8"?>
<p:tagLst xmlns:p="http://schemas.openxmlformats.org/presentationml/2006/main">
  <p:tag name="TABLE_ENDDRAG_ORIGIN_RECT" val="693*70"/>
  <p:tag name="TABLE_ENDDRAG_RECT" val="14*87*693*70"/>
</p:tagLst>
</file>

<file path=ppt/tags/tag5.xml><?xml version="1.0" encoding="utf-8"?>
<p:tagLst xmlns:p="http://schemas.openxmlformats.org/presentationml/2006/main">
  <p:tag name="TABLE_ENDDRAG_ORIGIN_RECT" val="693*70"/>
  <p:tag name="TABLE_ENDDRAG_RECT" val="14*87*693*70"/>
</p:tagLst>
</file>

<file path=ppt/tags/tag6.xml><?xml version="1.0" encoding="utf-8"?>
<p:tagLst xmlns:p="http://schemas.openxmlformats.org/presentationml/2006/main">
  <p:tag name="TABLE_ENDDRAG_ORIGIN_RECT" val="656*277"/>
  <p:tag name="TABLE_ENDDRAG_RECT" val="34*101*656*27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9251</Words>
  <Application>WPS 演示</Application>
  <PresentationFormat>全屏显示(4:3)</PresentationFormat>
  <Paragraphs>567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Arial</vt:lpstr>
      <vt:lpstr>Times New Roman</vt:lpstr>
      <vt:lpstr>Times New Roman</vt:lpstr>
      <vt:lpstr>等线</vt:lpstr>
      <vt:lpstr>微软雅黑</vt:lpstr>
      <vt:lpstr>Arial Unicode MS</vt:lpstr>
      <vt:lpstr>Office Theme</vt:lpstr>
      <vt:lpstr>1_Office Theme</vt:lpstr>
      <vt:lpstr>2_Office Theme</vt:lpstr>
      <vt:lpstr>3_Office Theme</vt:lpstr>
      <vt:lpstr>4_Office Theme</vt:lpstr>
      <vt:lpstr>   FS_NG_RTC_Ph2/NG_RTC_Ph2 Status Report</vt:lpstr>
      <vt:lpstr>FS_NG_RTC_Ph2/NG_RTC_ph2 status after SA2#165</vt:lpstr>
      <vt:lpstr>FS_NG_RTC_Ph2/NG_RTC_ph2 status after SA2#166</vt:lpstr>
      <vt:lpstr>FS_NG_RTC_Ph2/NG_RTC_ph2 status after SA2#166</vt:lpstr>
      <vt:lpstr>FS_NG_RTC_Ph2/NG_RTC_ph2 status at SA#106</vt:lpstr>
      <vt:lpstr>FS_NG_RTC_Ph2/NG_RTC_ph2 status at SA#106</vt:lpstr>
      <vt:lpstr>PowerPoint 演示文稿</vt:lpstr>
      <vt:lpstr>PowerPoint 演示文稿</vt:lpstr>
      <vt:lpstr>FS_NG_RTC_ph2 status after SA2#164</vt:lpstr>
      <vt:lpstr>NG_RTC_ph2 status after SA2#164</vt:lpstr>
      <vt:lpstr>FS_NG_RTC_Ph2/NG_RTC_ph2 status at SA#105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1680</cp:revision>
  <dcterms:created xsi:type="dcterms:W3CDTF">2008-08-30T09:32:00Z</dcterms:created>
  <dcterms:modified xsi:type="dcterms:W3CDTF">2024-11-29T01:46:15Z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546A3813CE064864BA9A22196ABCE88B</vt:lpwstr>
  </property>
  <property fmtid="{D5CDD505-2E9C-101B-9397-08002B2CF9AE}" pid="14" name="KSOProductBuildVer">
    <vt:lpwstr>2052-11.8.2.12309</vt:lpwstr>
  </property>
</Properties>
</file>