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  <p:sldMasterId id="2147483775" r:id="rId6"/>
  </p:sldMasterIdLst>
  <p:notesMasterIdLst>
    <p:notesMasterId r:id="rId22"/>
  </p:notesMasterIdLst>
  <p:handoutMasterIdLst>
    <p:handoutMasterId r:id="rId23"/>
  </p:handoutMasterIdLst>
  <p:sldIdLst>
    <p:sldId id="978" r:id="rId7"/>
    <p:sldId id="980" r:id="rId8"/>
    <p:sldId id="981" r:id="rId9"/>
    <p:sldId id="983" r:id="rId10"/>
    <p:sldId id="909" r:id="rId11"/>
    <p:sldId id="810" r:id="rId12"/>
    <p:sldId id="911" r:id="rId13"/>
    <p:sldId id="912" r:id="rId14"/>
    <p:sldId id="910" r:id="rId15"/>
    <p:sldId id="913" r:id="rId16"/>
    <p:sldId id="915" r:id="rId17"/>
    <p:sldId id="916" r:id="rId18"/>
    <p:sldId id="971" r:id="rId19"/>
    <p:sldId id="976" r:id="rId20"/>
    <p:sldId id="977" r:id="rId2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80" d="100"/>
          <a:sy n="80" d="100"/>
        </p:scale>
        <p:origin x="72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90389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S2-2412xxx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USA, November 18 – 22,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  <a:highlight>
                  <a:srgbClr val="FFFF00"/>
                </a:highlight>
              </a:rPr>
              <a:t>S2-240xxxx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27 – 31 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May, 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2024, </a:t>
            </a:r>
            <a:r>
              <a:rPr lang="en-GB" altLang="zh-CN" sz="14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Island, Korea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01145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6828720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486802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S2-2412957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#166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Orlando, USA, November 18 – 22,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02884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51498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8579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WG2#165</a:t>
            </a:r>
            <a:r>
              <a:rPr lang="en-GB" altLang="de-DE" sz="1200" baseline="0">
                <a:solidFill>
                  <a:schemeClr val="bg1"/>
                </a:solidFill>
              </a:rPr>
              <a:t>  October 14 – 18,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WG2#165</a:t>
            </a:r>
            <a:r>
              <a:rPr lang="en-GB" altLang="de-DE" sz="1200" baseline="0" dirty="0">
                <a:solidFill>
                  <a:schemeClr val="bg1"/>
                </a:solidFill>
              </a:rPr>
              <a:t>  Oct 14  –  Oct 18,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42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WG2#166</a:t>
            </a:r>
            <a:r>
              <a:rPr lang="en-GB" altLang="de-DE" sz="1200" baseline="0" dirty="0">
                <a:solidFill>
                  <a:schemeClr val="bg1"/>
                </a:solidFill>
              </a:rPr>
              <a:t>  Nov 18 – 22,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600" b="1" dirty="0"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Rel-19 </a:t>
            </a:r>
            <a:r>
              <a:rPr lang="en-US" altLang="zh-CN" sz="3600" b="1" dirty="0" err="1"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FS_AmbientIoT</a:t>
            </a:r>
            <a:br>
              <a:rPr lang="en-US" altLang="de-DE" sz="3200" b="1" kern="0" dirty="0"/>
            </a:br>
            <a:r>
              <a:rPr lang="en-US" altLang="de-DE" sz="3200" b="1" kern="0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err="1"/>
              <a:t>Runze</a:t>
            </a:r>
            <a:r>
              <a:rPr lang="en-US" altLang="en-US" sz="2000" b="1" dirty="0"/>
              <a:t> Zhou </a:t>
            </a:r>
            <a:r>
              <a:rPr lang="en-US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(Huawei</a:t>
            </a:r>
            <a:r>
              <a:rPr lang="en-GB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), Fei Lu 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(OPPO)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(Rapporteurs)</a:t>
            </a:r>
            <a:endParaRPr lang="en-GB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9"/>
            <a:ext cx="8552314" cy="378827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Overall progress in SA2#162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In total 16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12 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 update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new abbreviation “RFID”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v0.3.0 is available, including 24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45%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77627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654336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23.700-13 v0.4.0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22 new solutions agreed, for 3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Continue and complete solution discussions (multi-sourced papers will be </a:t>
            </a:r>
            <a:r>
              <a:rPr lang="en-US" altLang="ko-KR" sz="1400" dirty="0"/>
              <a:t>handled with priority, any new solution should be in principle different from the existing solutions in the TR and ready for </a:t>
            </a:r>
            <a:r>
              <a:rPr lang="en-US" altLang="ko-KR" sz="1400" kern="0" dirty="0"/>
              <a:t>evaluation).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evaluation/conclusion: group/categorize the solutions, identify the non-controversial aspects and key controversial aspects, identify the dependency with other WHs and have earlier coordination.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err="1"/>
              <a:t>AIoT</a:t>
            </a:r>
            <a:r>
              <a:rPr lang="en-US" altLang="ko-KR" sz="1400" kern="0" dirty="0"/>
              <a:t> conference call and NWM discussion </a:t>
            </a:r>
            <a:r>
              <a:rPr lang="en-US" altLang="ko-KR" sz="1400" dirty="0"/>
              <a:t>will be arranged between SA2#163 and SA2#164 for e.g. deployment scenarios including roaming, etc.</a:t>
            </a:r>
            <a:endParaRPr lang="en-US" altLang="ko-KR" sz="14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65578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78255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Overall progress in SA2#163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23.700-13 v0.4.0 is available, including 34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15 papers has been agreed (62 submitted),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LS out to SA1, SA3 and RAN1 (CC RAN2, RAN3)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4 solution updates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10 new solutions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LS (</a:t>
            </a:r>
            <a:r>
              <a:rPr lang="en-US" altLang="de-DE" sz="1400" kern="0" dirty="0"/>
              <a:t>S2-2407231</a:t>
            </a:r>
            <a:r>
              <a:rPr lang="en-US" altLang="zh-CN" sz="1400" dirty="0"/>
              <a:t>) to SA1, SA3 and RAN1 (CC RAN2, RAN3)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Several solutions have EN/note, need coordination with RAN,</a:t>
            </a:r>
            <a:r>
              <a:rPr lang="zh-CN" altLang="en-US" sz="1400" dirty="0">
                <a:solidFill>
                  <a:prstClr val="black"/>
                </a:solidFill>
                <a:sym typeface="+mn-ea"/>
              </a:rPr>
              <a:t> </a:t>
            </a: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SA3 and SA5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Continue and complete solution discussions (multi-sourced papers will be </a:t>
            </a:r>
            <a:r>
              <a:rPr lang="en-US" altLang="ko-KR" sz="1400" dirty="0"/>
              <a:t>handled with priority, any new solution should be in principle different from the existing solutions in the TR and ready for </a:t>
            </a:r>
            <a:r>
              <a:rPr lang="en-US" altLang="ko-KR" sz="1400" kern="0" dirty="0"/>
              <a:t>evaluation).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evaluation/conclusion: group/categorize the solutions, identify the non-controversial aspects and key controversial aspects, identify the dependency with other WHs and have earlier coordination.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 err="1"/>
              <a:t>AIoT</a:t>
            </a:r>
            <a:r>
              <a:rPr lang="en-US" altLang="ko-KR" sz="1400" kern="0" dirty="0"/>
              <a:t> conference call and NWM discussion </a:t>
            </a:r>
            <a:r>
              <a:rPr lang="en-US" altLang="ko-KR" sz="1400" dirty="0"/>
              <a:t>will be arranged between SA2#163 and SA2#164 for e.g. deployment scenarios including roaming, etc.</a:t>
            </a:r>
            <a:endParaRPr lang="en-US" altLang="ko-KR" sz="14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13805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 </a:t>
            </a:r>
            <a:r>
              <a:rPr lang="en-US" altLang="de-DE" b="1" dirty="0" err="1"/>
              <a:t>AmbientIoT</a:t>
            </a:r>
            <a:r>
              <a:rPr lang="en-US" altLang="de-DE" b="1" dirty="0"/>
              <a:t> Status at SA#105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034719"/>
            <a:ext cx="8666038" cy="395656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Progress since SA#104</a:t>
            </a:r>
            <a:endParaRPr kumimoji="0" lang="de-DE" altLang="de-DE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 23.700-13 v0.5.0 sent to TSG SA for </a:t>
            </a: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information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Revised SID was agreed in SA#104 (SP-240696)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19 </a:t>
            </a:r>
            <a:r>
              <a:rPr lang="en-US" altLang="de-DE" sz="1200" kern="0" dirty="0" err="1">
                <a:solidFill>
                  <a:prstClr val="black"/>
                </a:solidFill>
                <a:latin typeface="Calibri"/>
              </a:rPr>
              <a:t>pCRs</a:t>
            </a: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 are approved in SA2#164, including: 8 new solutions, 8 solution updates, 1 new architecture assumption, and 2 interim conclusion. </a:t>
            </a:r>
            <a:endParaRPr kumimoji="0" lang="en-US" alt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lang="en-US" sz="1400" b="1" dirty="0">
                <a:solidFill>
                  <a:prstClr val="black"/>
                </a:solidFill>
                <a:latin typeface="Calibri"/>
              </a:rPr>
              <a:t>Other WG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impacts and dependencies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Incomplete feedback from SA1 due to lack of consensus in SA1 (no feedback on need for an unalterable/permanent equipment identification and related usage, no feedback on business model and need for subscription).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Several editor’s notes in the TR solution, need coordination with RAN, SA3 and SA5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Diverging views on the need for subscription, network layer security, temporary CN ID, roaming support and related to that, the implications for the overall architecture. Lack of clear SA1 feedback/requirements on these aspects poses a potential risk for SA2 conclusion.</a:t>
            </a:r>
            <a:endParaRPr kumimoji="0" lang="de-DE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way forward on o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 issues, taking into account LS reply from RAN1 and SA1, and 11 postponed papers from SA2#164 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meeting.</a:t>
            </a:r>
            <a:endParaRPr lang="en-US" altLang="ko-KR" sz="1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wit</a:t>
            </a: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 evaluation and conclusion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SP-240969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 </a:t>
            </a:r>
            <a:r>
              <a:rPr lang="en-US" altLang="de-DE" b="1" dirty="0" err="1"/>
              <a:t>AmbientIoT</a:t>
            </a:r>
            <a:r>
              <a:rPr lang="en-US" altLang="de-DE" b="1" dirty="0"/>
              <a:t>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95300" y="2072537"/>
            <a:ext cx="8475759" cy="41487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SA2#164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19 </a:t>
            </a:r>
            <a:r>
              <a:rPr lang="en-US" altLang="de-DE" sz="1200" dirty="0" err="1"/>
              <a:t>pCRs</a:t>
            </a:r>
            <a:r>
              <a:rPr lang="en-US" altLang="de-DE" sz="1200" dirty="0"/>
              <a:t> are approved in the meeting, including: 8 new solutions, 8 solution updates, 1 new architecture assumption, and 2 interim conclusions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TR 23.700-13 v0.5.0 is available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LS in from RAN2 (S2-2407447) was discussed but the reply LS was postponed, due to no consensus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Other WG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Incomplete feedback from SA1 due to lack of consensus in SA1 (no feedback on need for an unalterable/permanent equipment identification and related usage, no feedback on business model and need for subscription).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Several editor’s notes in the TR solution, need coordination with RAN, SA3 and SA5 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Diverging views on the need for subscription, network layer security, temporary CN ID, roaming support and related to that, the implications for the overall architecture. Lack of clear SA1 feedback/requirements on these aspects poses a potential risk for SA2 conclusion.</a:t>
            </a:r>
            <a:endParaRPr kumimoji="0" lang="de-DE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맑은 고딕" panose="020B0503020000020004" pitchFamily="34" charset="-127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way forward on o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pen issues, taking into account LS reply from RAN1 and SA1, and 11 postponed papers from SA2#164 </a:t>
            </a:r>
            <a:r>
              <a:rPr lang="en-US" altLang="zh-CN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wit</a:t>
            </a: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 evaluation and conclusion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295300" y="116331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28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0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/>
                        <a:t>December</a:t>
                      </a:r>
                      <a:r>
                        <a:rPr lang="en-GB" sz="1200" b="1" dirty="0"/>
                        <a:t>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SP-240969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05516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35064" y="1837237"/>
            <a:ext cx="8584211" cy="42923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SA2#165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7</a:t>
            </a:r>
            <a:r>
              <a:rPr lang="en-US" altLang="de-DE" sz="1200" kern="0" dirty="0"/>
              <a:t>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and 1 </a:t>
            </a:r>
            <a:r>
              <a:rPr lang="en-US" altLang="zh-CN" sz="1200" kern="0" dirty="0"/>
              <a:t>LS out</a:t>
            </a:r>
            <a:r>
              <a:rPr lang="en-US" altLang="de-DE" sz="1200" kern="0" dirty="0"/>
              <a:t> were 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Interim conclusions are captured in TR 23.700-13 v1.1.0, including: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Key issue 1: </a:t>
            </a:r>
            <a:endParaRPr lang="en-US" altLang="de-DE" sz="1200" kern="0" dirty="0"/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200" kern="0" dirty="0"/>
              <a:t>Architecture options of topology 1</a:t>
            </a:r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Architecture options of topology 2</a:t>
            </a:r>
            <a:endParaRPr lang="en-US" altLang="de-DE" sz="1200" kern="0" dirty="0"/>
          </a:p>
          <a:p>
            <a:pPr marL="1166813" lvl="3" indent="-18415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Common aspects for both topologies</a:t>
            </a:r>
            <a:endParaRPr lang="en-US" altLang="de-DE" sz="1200" kern="0" dirty="0"/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Key issue 2: Permanent </a:t>
            </a:r>
            <a:r>
              <a:rPr lang="en-US" altLang="de-DE" sz="1200" dirty="0" err="1"/>
              <a:t>AIoT</a:t>
            </a:r>
            <a:r>
              <a:rPr lang="en-US" altLang="de-DE" sz="1200" dirty="0"/>
              <a:t> Device ID component</a:t>
            </a:r>
          </a:p>
          <a:p>
            <a:pPr marL="893763" lvl="2" indent="-177800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/>
              <a:t>Key issue 3: </a:t>
            </a:r>
            <a:r>
              <a:rPr lang="en-US" altLang="de-DE" sz="1200" dirty="0" err="1"/>
              <a:t>AIoT</a:t>
            </a:r>
            <a:r>
              <a:rPr lang="en-US" altLang="de-DE" sz="1200" dirty="0"/>
              <a:t> services supported by the 5GC</a:t>
            </a:r>
            <a:endParaRPr lang="en-US" altLang="de-DE" sz="9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Several editor’s notes in the TR interim conclusions need coordination with RAN and SA3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+mn-ea"/>
              </a:rPr>
              <a:t>Architecture options for T1 and T2 needs further discussion in next meeting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Whether and how temporary ID is supported for privacy protection, pending SA3 study and feedback on </a:t>
            </a:r>
            <a:r>
              <a:rPr lang="en-US" altLang="zh-CN" sz="1200" dirty="0" err="1"/>
              <a:t>LSout</a:t>
            </a:r>
            <a:r>
              <a:rPr lang="en-US" altLang="zh-CN" sz="1200" dirty="0"/>
              <a:t> S2-2411049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200" kern="0" dirty="0"/>
              <a:t>Various open issues, e.g., reader selection, reader area identification, for topology 2 whether NAS option can </a:t>
            </a:r>
            <a:r>
              <a:rPr lang="en-US" altLang="ko-KR" sz="1200" kern="0"/>
              <a:t>be supported, et al</a:t>
            </a:r>
            <a:endParaRPr lang="de-DE" altLang="ko-KR" sz="1200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TR conclusion in next SA2 meeting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Discuss and try</a:t>
            </a:r>
            <a:r>
              <a:rPr lang="zh-CN" altLang="en-US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zh-CN" altLang="en-US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approve the work item in next SA2 meeting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070918"/>
          <a:ext cx="8829735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40129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C2B8AB-AB0F-419E-A568-C64E0146C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SA2#166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0F961-59B0-49BC-B742-82548CA8D374}"/>
              </a:ext>
            </a:extLst>
          </p:cNvPr>
          <p:cNvSpPr txBox="1">
            <a:spLocks/>
          </p:cNvSpPr>
          <p:nvPr/>
        </p:nvSpPr>
        <p:spPr bwMode="auto">
          <a:xfrm>
            <a:off x="335064" y="1837237"/>
            <a:ext cx="8584211" cy="3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400" b="1" kern="0" dirty="0">
                <a:solidFill>
                  <a:prstClr val="black"/>
                </a:solidFill>
              </a:rPr>
              <a:t>Progress since SA2#166</a:t>
            </a:r>
            <a:endParaRPr lang="de-DE" altLang="ko-KR" sz="14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kern="0" dirty="0"/>
              <a:t>12 </a:t>
            </a:r>
            <a:r>
              <a:rPr lang="en-US" altLang="de-DE" sz="1200" kern="0" dirty="0" err="1"/>
              <a:t>pCRs</a:t>
            </a:r>
            <a:r>
              <a:rPr lang="en-US" altLang="de-DE" sz="1200" kern="0" dirty="0"/>
              <a:t>, further completing the TR conclusions, are agreed in SA2#166 meeting. 1 LS out to RAN, SA3, SA5 is under email approval.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kern="0" dirty="0"/>
              <a:t>Rel-19 Ambient IoT architecture are concluded that 2 options for Topology 1 (i.e. Direct interface option and Indirect interface option) and 2 options for Topology 2 (i.e. UP option and RRC indirect option).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kern="0" dirty="0"/>
              <a:t>Highlights of other conclusions: 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050" kern="0" dirty="0" err="1"/>
              <a:t>AIoT</a:t>
            </a:r>
            <a:r>
              <a:rPr lang="en-US" altLang="de-DE" sz="1050" kern="0" dirty="0"/>
              <a:t> NAS protocol is supported between </a:t>
            </a:r>
            <a:r>
              <a:rPr lang="en-US" altLang="de-DE" sz="1050" kern="0" dirty="0" err="1"/>
              <a:t>AIoT</a:t>
            </a:r>
            <a:r>
              <a:rPr lang="en-US" altLang="de-DE" sz="1050" kern="0" dirty="0"/>
              <a:t> Device and AIOTF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050" kern="0" dirty="0"/>
              <a:t>Assistance information provided from AIOTF to RAN/UE Reader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050" kern="0" dirty="0"/>
              <a:t>Reader selection by AIOTF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050" kern="0" dirty="0"/>
              <a:t>Network management of </a:t>
            </a:r>
            <a:r>
              <a:rPr lang="en-US" altLang="de-DE" sz="1050" kern="0" dirty="0" err="1"/>
              <a:t>AIoT</a:t>
            </a:r>
            <a:r>
              <a:rPr lang="en-US" altLang="de-DE" sz="1050" kern="0" dirty="0"/>
              <a:t> Device related information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050" kern="0" dirty="0"/>
              <a:t>Permanent </a:t>
            </a:r>
            <a:r>
              <a:rPr lang="en-US" altLang="de-DE" sz="1050" kern="0" dirty="0" err="1"/>
              <a:t>AIoT</a:t>
            </a:r>
            <a:r>
              <a:rPr lang="en-US" altLang="de-DE" sz="1050" kern="0" dirty="0"/>
              <a:t> Device identifier, e.g. information of the Device ID, allocation options, locating subscription information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050" kern="0" dirty="0"/>
              <a:t>Network management of subscription-like information management of Ambient IoT Device and AF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050" kern="0" dirty="0"/>
              <a:t>Procedure principles of Ambient IoT Services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050" kern="0" dirty="0"/>
              <a:t>New NEF service exposure for Ambient IoT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050" kern="0" dirty="0"/>
              <a:t>Information provided by AF to request Ambient IoT services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kern="0" dirty="0"/>
              <a:t>TR 23.700-13 v1.2.0, </a:t>
            </a:r>
            <a:r>
              <a:rPr lang="en-US" altLang="zh-CN" sz="1200" kern="0" dirty="0"/>
              <a:t>is available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de-DE" sz="1400" kern="0" dirty="0">
                <a:solidFill>
                  <a:srgbClr val="FF0000"/>
                </a:solidFill>
              </a:rPr>
              <a:t>(other aspects see next slide)</a:t>
            </a:r>
          </a:p>
        </p:txBody>
      </p:sp>
      <p:graphicFrame>
        <p:nvGraphicFramePr>
          <p:cNvPr id="9" name="Table 4">
            <a:extLst>
              <a:ext uri="{FF2B5EF4-FFF2-40B4-BE49-F238E27FC236}">
                <a16:creationId xmlns:a16="http://schemas.microsoft.com/office/drawing/2014/main" id="{02279047-E947-4B9C-A981-B6DE4C3EA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868989"/>
              </p:ext>
            </p:extLst>
          </p:nvPr>
        </p:nvGraphicFramePr>
        <p:xfrm>
          <a:off x="159283" y="1070918"/>
          <a:ext cx="8829735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35182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996FD2E-BF4E-440E-88EB-0654F9F6D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SA2#166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03112FA3-6377-4651-BC9C-6764D070BF0F}"/>
              </a:ext>
            </a:extLst>
          </p:cNvPr>
          <p:cNvSpPr txBox="1">
            <a:spLocks/>
          </p:cNvSpPr>
          <p:nvPr/>
        </p:nvSpPr>
        <p:spPr bwMode="auto">
          <a:xfrm>
            <a:off x="335064" y="1837237"/>
            <a:ext cx="8584211" cy="33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ko-KR" sz="1400" b="1" kern="0" dirty="0">
                <a:solidFill>
                  <a:prstClr val="black"/>
                </a:solidFill>
              </a:rPr>
              <a:t>RAN impacts and dependencies</a:t>
            </a:r>
            <a:endParaRPr lang="de-DE" altLang="ko-KR" sz="14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Issues e.g. (1) radio resources allocation (what information and how to provide it) to Readers for topology 2. (2) For RRC based option of topology2, whether the </a:t>
            </a:r>
            <a:r>
              <a:rPr lang="en-US" altLang="zh-CN" sz="1200" kern="0" dirty="0" err="1">
                <a:solidFill>
                  <a:prstClr val="black"/>
                </a:solidFill>
                <a:sym typeface="+mn-ea"/>
              </a:rPr>
              <a:t>gNB</a:t>
            </a: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 performs the down selection of UE readers provided by AIOTF need coordination with RAN WG. Detailed issue list is captured in TR cover sheet</a:t>
            </a:r>
            <a:endParaRPr lang="en-US" altLang="de-DE" sz="1200" kern="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SA3 </a:t>
            </a:r>
            <a:r>
              <a:rPr lang="en-US" altLang="ko-KR" sz="1400" b="1" kern="0" dirty="0">
                <a:solidFill>
                  <a:prstClr val="black"/>
                </a:solidFill>
              </a:rPr>
              <a:t>impacts and dependencies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Issues e.g. (1) Architecture aspects to support security e.g. Authentication, ID Validation. (2) Whether the temporary ID in the </a:t>
            </a:r>
            <a:r>
              <a:rPr lang="en-US" altLang="zh-CN" sz="1200" kern="0" dirty="0" err="1">
                <a:solidFill>
                  <a:prstClr val="black"/>
                </a:solidFill>
                <a:sym typeface="+mn-ea"/>
              </a:rPr>
              <a:t>AIoT</a:t>
            </a: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 NAS layer is required for the privacy protection is FFS and is pending SA WG3 decision. Detailed issue list is captured in TR cover sheet</a:t>
            </a:r>
            <a:endParaRPr lang="de-DE" altLang="ko-KR" sz="14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Issues </a:t>
            </a:r>
            <a:r>
              <a:rPr lang="en-US" altLang="zh-CN" sz="1200" kern="0" dirty="0" err="1">
                <a:solidFill>
                  <a:prstClr val="black"/>
                </a:solidFill>
                <a:sym typeface="+mn-ea"/>
              </a:rPr>
              <a:t>e.g</a:t>
            </a: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 (1) Information that can be stored in the </a:t>
            </a:r>
            <a:r>
              <a:rPr lang="en-US" altLang="zh-CN" sz="1200" kern="0" dirty="0" err="1">
                <a:solidFill>
                  <a:prstClr val="black"/>
                </a:solidFill>
                <a:sym typeface="+mn-ea"/>
              </a:rPr>
              <a:t>AIoT</a:t>
            </a: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 Device subscription-like data (static information) and that can be stored in </a:t>
            </a:r>
            <a:r>
              <a:rPr lang="en-US" altLang="zh-CN" sz="1200" kern="0" dirty="0" err="1">
                <a:solidFill>
                  <a:prstClr val="black"/>
                </a:solidFill>
                <a:sym typeface="+mn-ea"/>
              </a:rPr>
              <a:t>AIoT</a:t>
            </a: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 device context data (dynamic information) (2) The entity to store the static and dynamic information, need further work by SA2. Detailed issue list is captured in TR cover sheet.</a:t>
            </a:r>
            <a:endParaRPr lang="de-DE" altLang="ko-KR" sz="1200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Decide the R19 next phase work together with RAN, in SA#106</a:t>
            </a: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D585588-7E5B-4BE8-99E4-656F8F2040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495540"/>
              </p:ext>
            </p:extLst>
          </p:nvPr>
        </p:nvGraphicFramePr>
        <p:xfrm>
          <a:off x="159283" y="1070918"/>
          <a:ext cx="8829735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788127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F7C7CBB-AF94-4CFF-A2ED-D707B3D15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b="1" dirty="0"/>
              <a:t>FS_ </a:t>
            </a:r>
            <a:r>
              <a:rPr lang="en-US" altLang="de-DE" b="1" dirty="0" err="1"/>
              <a:t>AmbientIoT</a:t>
            </a:r>
            <a:r>
              <a:rPr lang="en-US" altLang="de-DE" b="1" dirty="0"/>
              <a:t> Status at SA#106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208CD46-E2B6-4BC0-98F8-FC510175902B}"/>
              </a:ext>
            </a:extLst>
          </p:cNvPr>
          <p:cNvSpPr txBox="1">
            <a:spLocks/>
          </p:cNvSpPr>
          <p:nvPr/>
        </p:nvSpPr>
        <p:spPr>
          <a:xfrm>
            <a:off x="238980" y="2177843"/>
            <a:ext cx="8666038" cy="2864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Progress since SA#105</a:t>
            </a:r>
            <a:endParaRPr kumimoji="0" lang="de-DE" altLang="de-DE" sz="1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TR cover sheet (including TR 23.700-13 </a:t>
            </a: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1.2</a:t>
            </a: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.0) sent to TSG SA for </a:t>
            </a: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information</a:t>
            </a:r>
            <a:endParaRPr kumimoji="0" lang="en-US" altLang="de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19 </a:t>
            </a:r>
            <a:r>
              <a:rPr lang="en-US" altLang="de-DE" sz="1200" kern="0" dirty="0" err="1">
                <a:solidFill>
                  <a:prstClr val="black"/>
                </a:solidFill>
                <a:latin typeface="Calibri"/>
              </a:rPr>
              <a:t>pCRs</a:t>
            </a: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 are approved and documented in TR conclusions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>
                <a:solidFill>
                  <a:prstClr val="black"/>
                </a:solidFill>
                <a:latin typeface="Calibri"/>
              </a:rPr>
              <a:t>Rel-19 Ambient IoT architecture are concluded that 2 options for Topology 1 (i.e. Direct interface option and Indirect interface option) and 2 options for Topology 2 (i.e. UP option and RRC indirect option)</a:t>
            </a:r>
            <a:endParaRPr kumimoji="0" lang="en-US" alt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lang="en-US" sz="1400" b="1" dirty="0">
                <a:solidFill>
                  <a:prstClr val="black"/>
                </a:solidFill>
                <a:latin typeface="Calibri"/>
              </a:rPr>
              <a:t>Other WG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impacts and dependencies</a:t>
            </a: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RAN and SA3 dependencies are listed in the TR cover sheet.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>
                <a:solidFill>
                  <a:prstClr val="black"/>
                </a:solidFill>
                <a:sym typeface="+mn-ea"/>
              </a:rPr>
              <a:t>E</a:t>
            </a:r>
            <a:r>
              <a:rPr lang="en-US" altLang="ko-KR" sz="1200" kern="0" dirty="0">
                <a:solidFill>
                  <a:prstClr val="black"/>
                </a:solidFill>
                <a:sym typeface="+mn-ea"/>
              </a:rPr>
              <a:t>ditor’s notes are captured in TR conclusion, which need further work by SA2 or coordination with other WG, details see TR cover sheet</a:t>
            </a:r>
            <a:endParaRPr lang="de-DE" altLang="ko-KR" sz="1200" kern="0" dirty="0"/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2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Decide the R19 next phase work together with RAN, in SA#106</a:t>
            </a: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164FE115-BEC5-4C5D-8993-FCE766AE92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520120"/>
              </p:ext>
            </p:extLst>
          </p:nvPr>
        </p:nvGraphicFramePr>
        <p:xfrm>
          <a:off x="157132" y="1163317"/>
          <a:ext cx="8829735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2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7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76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2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7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3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26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80105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00166" y="5946705"/>
            <a:ext cx="8641557" cy="4137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In total 11.5 TUs for Study Phase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Check in TSG#106 (Dec’24) for further Ambient IoT work taking into account RAN Ambient IoT progress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00166" y="70902"/>
            <a:ext cx="7157602" cy="43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FS_AmbientIoT</a:t>
            </a:r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Work plan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4A821C18-04E8-42F6-9062-D170D9BAD9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026992"/>
              </p:ext>
            </p:extLst>
          </p:nvPr>
        </p:nvGraphicFramePr>
        <p:xfrm>
          <a:off x="115012" y="563422"/>
          <a:ext cx="8913975" cy="53407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61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57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1922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677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</a:t>
                      </a:r>
                      <a:r>
                        <a:rPr lang="en-US" sz="1100" b="0" baseline="0" dirty="0">
                          <a:highlight>
                            <a:srgbClr val="C0C0C0"/>
                          </a:highlight>
                        </a:rPr>
                        <a:t> E-</a:t>
                      </a:r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TR skeleton, scope, architectural assumptions/requirements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Start and complete key issue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(only for information)Solutions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7677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Start solutions discussions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key issue update to address the ENs can be considered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i="1" dirty="0">
                          <a:highlight>
                            <a:srgbClr val="C0C0C0"/>
                          </a:highlight>
                        </a:rPr>
                        <a:t>NOTE: </a:t>
                      </a:r>
                      <a:r>
                        <a:rPr lang="en-US" altLang="de-DE" sz="1100" i="1" dirty="0">
                          <a:highlight>
                            <a:srgbClr val="C0C0C0"/>
                          </a:highlight>
                        </a:rPr>
                        <a:t>no new key issue proposal will be considered </a:t>
                      </a:r>
                      <a:endParaRPr lang="en-US" altLang="zh-CN" sz="1100" i="1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5731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Continue solutions</a:t>
                      </a:r>
                      <a:r>
                        <a:rPr lang="en-US" sz="1100" baseline="0" dirty="0">
                          <a:highlight>
                            <a:srgbClr val="C0C0C0"/>
                          </a:highlight>
                        </a:rPr>
                        <a:t>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5731"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highlight>
                            <a:srgbClr val="C0C0C0"/>
                          </a:highlight>
                        </a:rPr>
                        <a:t>Continue solutions discussions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64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highlight>
                            <a:srgbClr val="C0C0C0"/>
                          </a:highlight>
                        </a:rPr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Aug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Continue and complete solution discussions (multi-sourced papers will be handled with priority, any new solution should be in principle different from the existing solutions in the TR and ready for evaluation).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Start evaluation/conclusion: group/categorize the solutions, identify the non-controversial aspects and key controversial aspects, identify the dependency with other WHs and have earlier coordination.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 err="1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conference call and NWM discussion will be arranged between SA2#163 and SA2#164 for e.g. deployment scenarios including roaming, etc.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374917"/>
                  </a:ext>
                </a:extLst>
              </a:tr>
              <a:tr h="7534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highlight>
                            <a:srgbClr val="C0C0C0"/>
                          </a:highlight>
                        </a:rPr>
                        <a:t>SA2#165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highlight>
                            <a:srgbClr val="C0C0C0"/>
                          </a:highlight>
                        </a:rPr>
                        <a:t>Oct 2024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1.5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Decide way forward for open issues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Continue TR conclusion and evaluation, focus on conclusions (and where needed supporting evaluations). Priority will be for contributions that help us all work towards finalizing the conclusion.</a:t>
                      </a:r>
                      <a:endParaRPr lang="en-US" sz="1100" kern="1200" dirty="0">
                        <a:solidFill>
                          <a:schemeClr val="tx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7192010"/>
                  </a:ext>
                </a:extLst>
              </a:tr>
              <a:tr h="4635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highlight>
                            <a:srgbClr val="C0C0C0"/>
                          </a:highlight>
                        </a:rPr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b="0" dirty="0">
                          <a:highlight>
                            <a:srgbClr val="C0C0C0"/>
                          </a:highlight>
                        </a:rPr>
                        <a:t>Nov 2024</a:t>
                      </a:r>
                      <a:endParaRPr lang="en-US" sz="1100" b="0" dirty="0">
                        <a:highlight>
                          <a:srgbClr val="C0C0C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highlight>
                            <a:srgbClr val="C0C0C0"/>
                          </a:highlight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Finalize all key issue conclusions i.e. to address FFS in TR conclusion clause, and new conclusion proposal essential for the study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9038354"/>
                  </a:ext>
                </a:extLst>
              </a:tr>
              <a:tr h="355731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23.700-13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40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for new key issues were also considered in the discussion of the e-meeting.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8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Key issue discussion has been finalized with two ENs(reference of the RAN TR to be updated, term name of </a:t>
            </a:r>
            <a:r>
              <a:rPr lang="zh-CN" altLang="en-US" sz="1400" dirty="0"/>
              <a:t>“</a:t>
            </a:r>
            <a:r>
              <a:rPr lang="en-US" altLang="de-DE" sz="1400" dirty="0"/>
              <a:t>inventory</a:t>
            </a:r>
            <a:r>
              <a:rPr lang="zh-CN" altLang="en-US" sz="1400" dirty="0"/>
              <a:t>”</a:t>
            </a:r>
            <a:r>
              <a:rPr lang="en-US" altLang="de-DE" sz="1400" dirty="0"/>
              <a:t> and </a:t>
            </a:r>
            <a:r>
              <a:rPr lang="zh-CN" altLang="en-US" sz="1400" dirty="0"/>
              <a:t>“</a:t>
            </a:r>
            <a:r>
              <a:rPr lang="en-US" altLang="de-DE" sz="1400" dirty="0"/>
              <a:t>command</a:t>
            </a:r>
            <a:r>
              <a:rPr lang="zh-CN" altLang="en-US" sz="1400" dirty="0"/>
              <a:t>”</a:t>
            </a:r>
            <a:r>
              <a:rPr lang="en-US" altLang="de-DE" sz="1400" dirty="0"/>
              <a:t> to be given).</a:t>
            </a:r>
            <a:r>
              <a:rPr lang="zh-CN" altLang="en-US" sz="1400" dirty="0"/>
              <a:t> </a:t>
            </a:r>
            <a:r>
              <a:rPr lang="en-US" altLang="zh-CN" sz="1400" dirty="0"/>
              <a:t>For</a:t>
            </a:r>
            <a:r>
              <a:rPr lang="zh-CN" altLang="en-US" sz="1400" dirty="0"/>
              <a:t> </a:t>
            </a:r>
            <a:r>
              <a:rPr lang="en-US" altLang="zh-CN" sz="1400" dirty="0"/>
              <a:t>future</a:t>
            </a:r>
            <a:r>
              <a:rPr lang="zh-CN" altLang="en-US" sz="1400" dirty="0"/>
              <a:t> </a:t>
            </a:r>
            <a:r>
              <a:rPr lang="en-US" altLang="zh-CN" sz="1400" dirty="0"/>
              <a:t>meetings,</a:t>
            </a:r>
            <a:r>
              <a:rPr lang="zh-CN" altLang="en-US" sz="1400" dirty="0"/>
              <a:t> </a:t>
            </a:r>
            <a:r>
              <a:rPr lang="en-US" altLang="de-DE" sz="1400" dirty="0"/>
              <a:t>key issue update to address the ENs can be considered, but no new key issue proposal will be considered.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05462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4069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 in </a:t>
            </a:r>
            <a:r>
              <a:rPr lang="en-US" altLang="ko-KR" sz="1400" dirty="0"/>
              <a:t>SA2#162</a:t>
            </a:r>
            <a:r>
              <a:rPr lang="en-US" altLang="ko-KR" sz="1400" kern="0" dirty="0"/>
              <a:t>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876465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33308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FS_AmbientIoT</a:t>
            </a:r>
            <a:r>
              <a:rPr lang="en-US" altLang="de-DE" b="1" dirty="0"/>
              <a:t> Status at SA#103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90" y="2189618"/>
            <a:ext cx="8552314" cy="337107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skeleton, Scope, Terms, Architecture Assumptions and Requirements are agreed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key issues are agreed and no new key issue will be considered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12 solutions are agreed and documented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23.700-13 v0.2.0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3 key issues have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Whether traffic type “DO-A” will be in the R19 scope needs RAN decision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dirty="0"/>
              <a:t>Continue</a:t>
            </a:r>
            <a:r>
              <a:rPr lang="en-US" altLang="ko-KR" sz="1400" kern="0" dirty="0"/>
              <a:t> solution discussions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59996" y="1257007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/>
                        <a:t>FS_AmbientIoT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Architecture support of Ambient power-enabled Internet of Things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13% -&gt;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SP-231803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036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4311</TotalTime>
  <Words>2612</Words>
  <Application>Microsoft Office PowerPoint</Application>
  <PresentationFormat>全屏显示(4:3)</PresentationFormat>
  <Paragraphs>378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Calibri</vt:lpstr>
      <vt:lpstr>Segoe UI Symbol</vt:lpstr>
      <vt:lpstr>Times New Roman</vt:lpstr>
      <vt:lpstr>Office Theme</vt:lpstr>
      <vt:lpstr>1_Office Theme</vt:lpstr>
      <vt:lpstr>2_Office Theme</vt:lpstr>
      <vt:lpstr> Rel-19 FS_AmbientIoT Status Report</vt:lpstr>
      <vt:lpstr>FS_AmbientIoT Status after SA2#166</vt:lpstr>
      <vt:lpstr>FS_AmbientIoT Status after SA2#166</vt:lpstr>
      <vt:lpstr>FS_ AmbientIoT Status at SA#106</vt:lpstr>
      <vt:lpstr>PowerPoint 演示文稿</vt:lpstr>
      <vt:lpstr>BACKUP</vt:lpstr>
      <vt:lpstr>FS_AmbientIoT Status after SA2#160AH-e</vt:lpstr>
      <vt:lpstr>FS_AmbientIoT Status after SA2#161</vt:lpstr>
      <vt:lpstr>FS_AmbientIoT Status at SA#103</vt:lpstr>
      <vt:lpstr>FS_AmbientIoT Status after SA2#162</vt:lpstr>
      <vt:lpstr>FS_AmbientIoT Status at SA#104</vt:lpstr>
      <vt:lpstr>FS_AmbientIoT Status after SA2#163</vt:lpstr>
      <vt:lpstr>FS_ AmbientIoT Status at SA#105</vt:lpstr>
      <vt:lpstr>FS_ AmbientIoT Status after SA2#164</vt:lpstr>
      <vt:lpstr>FS_AmbientIoT Status after SA2#165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</cp:lastModifiedBy>
  <cp:revision>2210</cp:revision>
  <dcterms:created xsi:type="dcterms:W3CDTF">2008-08-30T09:32:10Z</dcterms:created>
  <dcterms:modified xsi:type="dcterms:W3CDTF">2024-11-28T01:10:32Z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