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"/>
  </p:handoutMasterIdLst>
  <p:sldIdLst>
    <p:sldId id="267" r:id="rId2"/>
    <p:sldId id="264" r:id="rId3"/>
    <p:sldId id="266" r:id="rId4"/>
  </p:sldIdLst>
  <p:sldSz cx="12192000" cy="6858000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763"/>
    <a:srgbClr val="B18B75"/>
    <a:srgbClr val="CBBB9D"/>
    <a:srgbClr val="C4A891"/>
    <a:srgbClr val="C6A98D"/>
    <a:srgbClr val="B38D7A"/>
    <a:srgbClr val="CBAD8B"/>
    <a:srgbClr val="ECE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22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62B13-6877-4271-A1F2-BCABE2DEB944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D63E8-5EF2-45A2-950C-11A019BD39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2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2CFE-6D76-494C-8DB4-4CCAF5A9AAEA}" type="datetimeFigureOut">
              <a:rPr lang="en-US" smtClean="0"/>
              <a:t>11/9/2024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AAE96-DB79-4A05-AD37-586D6D9BACDA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911028" y="1663784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sz="6600" b="1" dirty="0" err="1" smtClean="0"/>
              <a:t>5G</a:t>
            </a:r>
            <a:r>
              <a:rPr lang="en-US" altLang="zh-CN" sz="6600" b="1" dirty="0" smtClean="0"/>
              <a:t>-A  </a:t>
            </a:r>
            <a:r>
              <a:rPr lang="en-US" altLang="zh-CN" sz="6600" b="1" dirty="0" err="1"/>
              <a:t>R20</a:t>
            </a:r>
            <a:r>
              <a:rPr lang="en-US" altLang="zh-CN" sz="6600" b="1" dirty="0"/>
              <a:t> </a:t>
            </a:r>
            <a:endParaRPr lang="en-US" altLang="zh-CN" sz="6600" b="1" dirty="0" smtClean="0"/>
          </a:p>
          <a:p>
            <a:pPr marL="0" indent="0" algn="ctr">
              <a:buNone/>
            </a:pPr>
            <a:endParaRPr lang="en-US" altLang="zh-CN" sz="6600" b="1" dirty="0" smtClean="0"/>
          </a:p>
          <a:p>
            <a:pPr marL="0" indent="0" algn="ctr">
              <a:buNone/>
            </a:pPr>
            <a:r>
              <a:rPr lang="en-US" altLang="zh-CN" sz="5200" b="1" dirty="0" smtClean="0"/>
              <a:t>SID/</a:t>
            </a:r>
            <a:r>
              <a:rPr lang="en-US" altLang="zh-CN" sz="5200" b="1" dirty="0" err="1" smtClean="0"/>
              <a:t>WID</a:t>
            </a:r>
            <a:r>
              <a:rPr lang="en-US" altLang="zh-CN" sz="5200" b="1" dirty="0" smtClean="0"/>
              <a:t> proposal</a:t>
            </a:r>
            <a:r>
              <a:rPr lang="en-US" altLang="zh-CN" sz="6600" b="1" dirty="0" smtClean="0"/>
              <a:t> </a:t>
            </a:r>
          </a:p>
          <a:p>
            <a:pPr marL="0" indent="0" algn="ctr">
              <a:buNone/>
            </a:pPr>
            <a:endParaRPr lang="en-US" altLang="zh-CN" sz="6600" b="1" dirty="0"/>
          </a:p>
          <a:p>
            <a:pPr marL="0" indent="0" algn="ctr">
              <a:buNone/>
            </a:pPr>
            <a:r>
              <a:rPr lang="en-US" altLang="zh-CN" sz="6600" b="1" dirty="0" err="1" smtClean="0"/>
              <a:t>5GSAT_Ph4</a:t>
            </a:r>
            <a:endParaRPr lang="en-US" altLang="zh-CN" sz="6600" b="1" dirty="0" smtClean="0"/>
          </a:p>
          <a:p>
            <a:pPr marL="0" indent="0" algn="ctr">
              <a:buNone/>
            </a:pPr>
            <a:endParaRPr lang="en-US" altLang="zh-CN" sz="6600" b="1" dirty="0"/>
          </a:p>
          <a:p>
            <a:pPr marL="0" indent="0" algn="ctr">
              <a:buNone/>
            </a:pPr>
            <a:r>
              <a:rPr lang="en-US" altLang="zh-CN" sz="4000" b="1" dirty="0" smtClean="0"/>
              <a:t>China Telecom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72828" y="72827"/>
            <a:ext cx="6303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err="1"/>
              <a:t>3GPP</a:t>
            </a:r>
            <a:r>
              <a:rPr lang="en-GB" altLang="zh-CN" sz="2400" b="1" dirty="0"/>
              <a:t> TSG-</a:t>
            </a:r>
            <a:r>
              <a:rPr lang="en-GB" altLang="zh-CN" sz="2400" b="1" dirty="0" err="1"/>
              <a:t>SA2</a:t>
            </a:r>
            <a:r>
              <a:rPr lang="en-GB" altLang="zh-CN" sz="2400" b="1" dirty="0"/>
              <a:t> Meeting #</a:t>
            </a:r>
            <a:r>
              <a:rPr lang="en-GB" altLang="zh-CN" sz="2400" b="1" dirty="0" smtClean="0"/>
              <a:t>165</a:t>
            </a:r>
          </a:p>
          <a:p>
            <a:r>
              <a:rPr lang="en-GB" altLang="zh-CN" sz="2400" b="1" dirty="0"/>
              <a:t>Orlando, USA, 18 – 22 November 2024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10074584" y="72827"/>
            <a:ext cx="1669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400" b="1" dirty="0" err="1" smtClean="0"/>
              <a:t>S2</a:t>
            </a:r>
            <a:r>
              <a:rPr lang="en-GB" altLang="zh-CN" sz="2400" b="1" dirty="0" smtClean="0"/>
              <a:t>-2412237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77097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277462"/>
            <a:ext cx="12192000" cy="895046"/>
          </a:xfrm>
        </p:spPr>
        <p:txBody>
          <a:bodyPr>
            <a:normAutofit/>
          </a:bodyPr>
          <a:lstStyle/>
          <a:p>
            <a:r>
              <a:rPr lang="en-US" sz="3200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Topics of interest for </a:t>
            </a:r>
            <a:r>
              <a:rPr lang="en-US" altLang="zh-CN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R20</a:t>
            </a: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CN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5GSAT_Ph4</a:t>
            </a:r>
            <a:endParaRPr lang="en-US" sz="3200" b="1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280" y="1172508"/>
            <a:ext cx="5669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eaLnBrk="0" hangingPunct="0">
              <a:spcBef>
                <a:spcPts val="600"/>
              </a:spcBef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Key Drives: 1. </a:t>
            </a: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IMS Voice Call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GEO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satellite access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0" lvl="1" eaLnBrk="0" hangingPunct="0">
              <a:spcBef>
                <a:spcPts val="600"/>
              </a:spcBef>
            </a:pPr>
            <a:r>
              <a:rPr lang="en-GB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utilize the </a:t>
            </a:r>
            <a:r>
              <a:rPr lang="en-GB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low cost and coverage </a:t>
            </a:r>
            <a:r>
              <a:rPr lang="en-GB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GEO satellite to offer voice service, potential new feature are identified to be supported in </a:t>
            </a:r>
            <a:r>
              <a:rPr lang="en-GB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SA1</a:t>
            </a:r>
            <a:r>
              <a:rPr lang="en-GB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TR22.887</a:t>
            </a:r>
            <a:r>
              <a:rPr lang="en-GB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srgbClr val="002060"/>
                </a:solidFill>
              </a:rPr>
              <a:t>Optimized IMS voice including emergency call (call setup, </a:t>
            </a:r>
            <a:r>
              <a:rPr lang="en-US" altLang="zh-CN" sz="1400" dirty="0">
                <a:solidFill>
                  <a:srgbClr val="002060"/>
                </a:solidFill>
              </a:rPr>
              <a:t>transmission overhead) considering the transmission data </a:t>
            </a:r>
            <a:r>
              <a:rPr lang="en-US" altLang="zh-CN" sz="1400" dirty="0" smtClean="0">
                <a:solidFill>
                  <a:srgbClr val="002060"/>
                </a:solidFill>
              </a:rPr>
              <a:t>rate, latency and packet size</a:t>
            </a:r>
            <a:endParaRPr lang="en-US" altLang="zh-CN" sz="1400" dirty="0">
              <a:solidFill>
                <a:srgbClr val="002060"/>
              </a:solidFill>
              <a:sym typeface="Calibri" pitchFamily="34" charset="0"/>
            </a:endParaRP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err="1" smtClean="0">
                <a:solidFill>
                  <a:srgbClr val="002060"/>
                </a:solidFill>
                <a:sym typeface="Calibri" pitchFamily="34" charset="0"/>
              </a:rPr>
              <a:t>QoS</a:t>
            </a:r>
            <a:r>
              <a:rPr lang="en-US" altLang="zh-CN" sz="1400" dirty="0" smtClean="0">
                <a:solidFill>
                  <a:srgbClr val="002060"/>
                </a:solidFill>
                <a:sym typeface="Calibri" pitchFamily="34" charset="0"/>
              </a:rPr>
              <a:t> handling in 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itchFamily="34" charset="0"/>
              </a:rPr>
              <a:t>5GS</a:t>
            </a:r>
            <a:r>
              <a:rPr lang="en-US" altLang="zh-CN" sz="1400" dirty="0" smtClean="0">
                <a:solidFill>
                  <a:srgbClr val="002060"/>
                </a:solidFill>
                <a:sym typeface="Calibri" pitchFamily="34" charset="0"/>
              </a:rPr>
              <a:t>/EPS to support voice for GEO access</a:t>
            </a:r>
            <a:r>
              <a:rPr lang="en-GB" altLang="zh-CN" sz="1400" dirty="0" smtClean="0">
                <a:solidFill>
                  <a:srgbClr val="002060"/>
                </a:solidFill>
              </a:rPr>
              <a:t>(</a:t>
            </a:r>
            <a:r>
              <a:rPr lang="en-GB" altLang="zh-CN" sz="1400" dirty="0" err="1" smtClean="0">
                <a:solidFill>
                  <a:srgbClr val="002060"/>
                </a:solidFill>
              </a:rPr>
              <a:t>SA2</a:t>
            </a:r>
            <a:r>
              <a:rPr lang="en-GB" altLang="zh-CN" sz="1400" dirty="0" smtClean="0">
                <a:solidFill>
                  <a:srgbClr val="002060"/>
                </a:solidFill>
              </a:rPr>
              <a:t>, </a:t>
            </a:r>
            <a:r>
              <a:rPr lang="en-GB" altLang="zh-CN" sz="1400" dirty="0">
                <a:solidFill>
                  <a:srgbClr val="002060"/>
                </a:solidFill>
              </a:rPr>
              <a:t>RAN)</a:t>
            </a:r>
            <a:endParaRPr lang="en-US" altLang="zh-CN" sz="1400" dirty="0">
              <a:solidFill>
                <a:srgbClr val="002060"/>
              </a:solidFill>
              <a:sym typeface="Calibri" pitchFamily="34" charset="0"/>
            </a:endParaRP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rgbClr val="002060"/>
                </a:solidFill>
              </a:rPr>
              <a:t>S</a:t>
            </a:r>
            <a:r>
              <a:rPr lang="en-US" altLang="zh-CN" sz="1400" dirty="0" smtClean="0">
                <a:solidFill>
                  <a:srgbClr val="002060"/>
                </a:solidFill>
              </a:rPr>
              <a:t>upport of voice codec considering </a:t>
            </a:r>
            <a:r>
              <a:rPr lang="en-US" altLang="zh-CN" sz="1400" dirty="0">
                <a:solidFill>
                  <a:srgbClr val="002060"/>
                </a:solidFill>
              </a:rPr>
              <a:t>the transmission data rate and latency </a:t>
            </a:r>
            <a:r>
              <a:rPr lang="en-US" altLang="zh-CN" sz="1400" dirty="0" smtClean="0">
                <a:solidFill>
                  <a:srgbClr val="002060"/>
                </a:solidFill>
              </a:rPr>
              <a:t>of GEO </a:t>
            </a:r>
            <a:r>
              <a:rPr lang="en-US" altLang="zh-CN" sz="1400" dirty="0">
                <a:solidFill>
                  <a:srgbClr val="002060"/>
                </a:solidFill>
              </a:rPr>
              <a:t>satellite </a:t>
            </a:r>
            <a:r>
              <a:rPr lang="en-US" altLang="zh-CN" sz="1400" dirty="0" smtClean="0">
                <a:solidFill>
                  <a:srgbClr val="002060"/>
                </a:solidFill>
              </a:rPr>
              <a:t>access (</a:t>
            </a:r>
            <a:r>
              <a:rPr lang="en-US" altLang="zh-CN" sz="1400" dirty="0" err="1" smtClean="0">
                <a:solidFill>
                  <a:srgbClr val="002060"/>
                </a:solidFill>
              </a:rPr>
              <a:t>SA4</a:t>
            </a:r>
            <a:r>
              <a:rPr lang="en-US" altLang="zh-CN" sz="1400" dirty="0" smtClean="0">
                <a:solidFill>
                  <a:srgbClr val="002060"/>
                </a:solidFill>
              </a:rPr>
              <a:t>)</a:t>
            </a:r>
            <a:endParaRPr lang="en-US" altLang="zh-CN" sz="1400" dirty="0">
              <a:solidFill>
                <a:srgbClr val="002060"/>
              </a:solidFill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51600" y="1172508"/>
            <a:ext cx="57404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eaLnBrk="0" hangingPunct="0">
              <a:spcBef>
                <a:spcPts val="600"/>
              </a:spcBef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Key Drives: 2. 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Multi-</a:t>
            </a:r>
            <a:r>
              <a:rPr lang="en-US" altLang="zh-CN" sz="1600" b="1" dirty="0" err="1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orbis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 satellites co-ordination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altLang="zh-CN" sz="1400" dirty="0" smtClean="0">
                <a:solidFill>
                  <a:srgbClr val="002060"/>
                </a:solidFill>
              </a:rPr>
              <a:t>Support to select and switch the serving satellite in different </a:t>
            </a:r>
            <a:r>
              <a:rPr lang="en-GB" altLang="zh-CN" sz="1400" dirty="0" err="1" smtClean="0">
                <a:solidFill>
                  <a:srgbClr val="002060"/>
                </a:solidFill>
              </a:rPr>
              <a:t>orbis</a:t>
            </a:r>
            <a:r>
              <a:rPr lang="en-GB" altLang="zh-CN" sz="1400" dirty="0" smtClean="0">
                <a:solidFill>
                  <a:srgbClr val="002060"/>
                </a:solidFill>
              </a:rPr>
              <a:t> based on operator policy(e.g. specific service, </a:t>
            </a:r>
            <a:r>
              <a:rPr lang="en-GB" altLang="zh-CN" sz="1400" dirty="0" err="1" smtClean="0">
                <a:solidFill>
                  <a:srgbClr val="002060"/>
                </a:solidFill>
              </a:rPr>
              <a:t>QoS</a:t>
            </a:r>
            <a:r>
              <a:rPr lang="en-GB" altLang="zh-CN" sz="1400" dirty="0" smtClean="0">
                <a:solidFill>
                  <a:srgbClr val="002060"/>
                </a:solidFill>
              </a:rPr>
              <a:t> requirement, management purpose…</a:t>
            </a:r>
            <a:r>
              <a:rPr lang="en-US" altLang="zh-CN" sz="1400" dirty="0" smtClean="0">
                <a:solidFill>
                  <a:srgbClr val="002060"/>
                </a:solidFill>
                <a:sym typeface="Calibri" pitchFamily="34" charset="0"/>
              </a:rPr>
              <a:t>)</a:t>
            </a: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srgbClr val="002060"/>
                </a:solidFill>
                <a:sym typeface="Calibri" pitchFamily="34" charset="0"/>
              </a:rPr>
              <a:t>Edge computing support </a:t>
            </a:r>
            <a:r>
              <a:rPr lang="en-US" altLang="zh-CN" sz="1400" dirty="0">
                <a:solidFill>
                  <a:srgbClr val="002060"/>
                </a:solidFill>
                <a:sym typeface="Calibri" pitchFamily="34" charset="0"/>
              </a:rPr>
              <a:t>on m</a:t>
            </a:r>
            <a:r>
              <a:rPr lang="en-US" altLang="zh-CN" sz="1400" dirty="0" smtClean="0">
                <a:solidFill>
                  <a:srgbClr val="002060"/>
                </a:solidFill>
                <a:sym typeface="Calibri" panose="020F0502020204030204" pitchFamily="34" charset="0"/>
              </a:rPr>
              <a:t>ulti-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anose="020F0502020204030204" pitchFamily="34" charset="0"/>
              </a:rPr>
              <a:t>orbis</a:t>
            </a:r>
            <a:r>
              <a:rPr lang="en-US" altLang="zh-CN" sz="1400" dirty="0" smtClean="0">
                <a:solidFill>
                  <a:srgbClr val="002060"/>
                </a:solidFill>
                <a:sym typeface="Calibri" panose="020F0502020204030204" pitchFamily="34" charset="0"/>
              </a:rPr>
              <a:t> satellites considering the mobility of 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anose="020F0502020204030204" pitchFamily="34" charset="0"/>
              </a:rPr>
              <a:t>UPF</a:t>
            </a:r>
            <a:r>
              <a:rPr lang="en-US" altLang="zh-CN" sz="1400" dirty="0" smtClean="0">
                <a:solidFill>
                  <a:srgbClr val="002060"/>
                </a:solidFill>
                <a:sym typeface="Calibri" panose="020F0502020204030204" pitchFamily="34" charset="0"/>
              </a:rPr>
              <a:t> and 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anose="020F0502020204030204" pitchFamily="34" charset="0"/>
              </a:rPr>
              <a:t>EAS</a:t>
            </a:r>
            <a:r>
              <a:rPr lang="en-US" altLang="zh-CN" sz="1400" dirty="0" smtClean="0">
                <a:solidFill>
                  <a:srgbClr val="002060"/>
                </a:solidFill>
                <a:sym typeface="Calibri" panose="020F0502020204030204" pitchFamily="34" charset="0"/>
              </a:rPr>
              <a:t> onboard and different 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anose="020F0502020204030204" pitchFamily="34" charset="0"/>
              </a:rPr>
              <a:t>constallation</a:t>
            </a:r>
            <a:r>
              <a:rPr lang="en-US" altLang="zh-CN" sz="1400" dirty="0" smtClean="0">
                <a:solidFill>
                  <a:srgbClr val="002060"/>
                </a:solidFill>
                <a:sym typeface="Calibri" panose="020F0502020204030204" pitchFamily="34" charset="0"/>
              </a:rPr>
              <a:t>  </a:t>
            </a:r>
            <a:endParaRPr lang="en-GB" altLang="zh-CN" sz="1400" dirty="0">
              <a:solidFill>
                <a:srgbClr val="002060"/>
              </a:solidFill>
            </a:endParaRPr>
          </a:p>
          <a:p>
            <a:pPr marL="0" lvl="1" eaLnBrk="0" hangingPunct="0">
              <a:spcBef>
                <a:spcPts val="6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502" y="4015007"/>
            <a:ext cx="5090594" cy="1554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2" name="矩形 11"/>
          <p:cNvSpPr/>
          <p:nvPr/>
        </p:nvSpPr>
        <p:spPr>
          <a:xfrm>
            <a:off x="6525095" y="2804731"/>
            <a:ext cx="5337405" cy="16003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9707005" y="277462"/>
            <a:ext cx="2484996" cy="895046"/>
            <a:chOff x="1102902" y="2610337"/>
            <a:chExt cx="2257588" cy="813138"/>
          </a:xfrm>
        </p:grpSpPr>
        <p:sp>
          <p:nvSpPr>
            <p:cNvPr id="21" name="圆角矩形 20"/>
            <p:cNvSpPr/>
            <p:nvPr/>
          </p:nvSpPr>
          <p:spPr>
            <a:xfrm>
              <a:off x="1102902" y="2610337"/>
              <a:ext cx="2257588" cy="813138"/>
            </a:xfrm>
            <a:prstGeom prst="roundRect">
              <a:avLst>
                <a:gd name="adj" fmla="val 4930"/>
              </a:avLst>
            </a:prstGeom>
            <a:solidFill>
              <a:srgbClr val="1045A6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1443" y="2789243"/>
              <a:ext cx="1612277" cy="442879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138491" y="5701939"/>
            <a:ext cx="606810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eaLnBrk="0" hangingPunct="0">
              <a:spcBef>
                <a:spcPts val="600"/>
              </a:spcBef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Key Drives: 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3. Support of </a:t>
            </a: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resilient notification service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rgbClr val="002060"/>
                </a:solidFill>
                <a:sym typeface="Calibri" pitchFamily="34" charset="0"/>
              </a:rPr>
              <a:t>S</a:t>
            </a:r>
            <a:r>
              <a:rPr lang="en-GB" altLang="zh-CN" sz="1400" dirty="0" err="1" smtClean="0">
                <a:solidFill>
                  <a:srgbClr val="002060"/>
                </a:solidFill>
              </a:rPr>
              <a:t>upport</a:t>
            </a:r>
            <a:r>
              <a:rPr lang="en-GB" altLang="zh-CN" sz="1400" dirty="0" smtClean="0">
                <a:solidFill>
                  <a:srgbClr val="002060"/>
                </a:solidFill>
              </a:rPr>
              <a:t> to send Resilient </a:t>
            </a:r>
            <a:r>
              <a:rPr lang="en-GB" altLang="zh-CN" sz="1400" dirty="0">
                <a:solidFill>
                  <a:srgbClr val="002060"/>
                </a:solidFill>
              </a:rPr>
              <a:t>Notification service to </a:t>
            </a:r>
            <a:r>
              <a:rPr lang="en-GB" altLang="zh-CN" sz="1400" dirty="0" err="1" smtClean="0">
                <a:solidFill>
                  <a:srgbClr val="002060"/>
                </a:solidFill>
              </a:rPr>
              <a:t>UE</a:t>
            </a:r>
            <a:r>
              <a:rPr lang="en-GB" altLang="zh-CN" sz="1400" dirty="0" smtClean="0">
                <a:solidFill>
                  <a:srgbClr val="002060"/>
                </a:solidFill>
              </a:rPr>
              <a:t>, about </a:t>
            </a:r>
            <a:r>
              <a:rPr lang="en-GB" altLang="zh-CN" sz="1400" dirty="0">
                <a:solidFill>
                  <a:srgbClr val="002060"/>
                </a:solidFill>
              </a:rPr>
              <a:t>a missed mobile terminated service when the </a:t>
            </a:r>
            <a:r>
              <a:rPr lang="en-GB" altLang="zh-CN" sz="1400" dirty="0" err="1" smtClean="0">
                <a:solidFill>
                  <a:srgbClr val="002060"/>
                </a:solidFill>
              </a:rPr>
              <a:t>UE</a:t>
            </a:r>
            <a:r>
              <a:rPr lang="en-GB" altLang="zh-CN" sz="1400" dirty="0" smtClean="0">
                <a:solidFill>
                  <a:srgbClr val="002060"/>
                </a:solidFill>
              </a:rPr>
              <a:t> </a:t>
            </a:r>
            <a:r>
              <a:rPr lang="en-GB" altLang="zh-CN" sz="1400" dirty="0">
                <a:solidFill>
                  <a:srgbClr val="002060"/>
                </a:solidFill>
              </a:rPr>
              <a:t>is unreachable via satellite </a:t>
            </a:r>
            <a:r>
              <a:rPr lang="en-GB" altLang="zh-CN" sz="1400" dirty="0" smtClean="0">
                <a:solidFill>
                  <a:srgbClr val="002060"/>
                </a:solidFill>
              </a:rPr>
              <a:t>access(</a:t>
            </a:r>
            <a:r>
              <a:rPr lang="en-GB" altLang="zh-CN" sz="1400" dirty="0" err="1" smtClean="0">
                <a:solidFill>
                  <a:srgbClr val="002060"/>
                </a:solidFill>
              </a:rPr>
              <a:t>SA2</a:t>
            </a:r>
            <a:r>
              <a:rPr lang="en-GB" altLang="zh-CN" sz="1400" dirty="0" smtClean="0">
                <a:solidFill>
                  <a:srgbClr val="002060"/>
                </a:solidFill>
              </a:rPr>
              <a:t>, RAN)</a:t>
            </a:r>
            <a:endParaRPr lang="en-US" altLang="zh-CN" sz="1400" dirty="0">
              <a:solidFill>
                <a:srgbClr val="002060"/>
              </a:solidFill>
              <a:sym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07647" y="4768095"/>
            <a:ext cx="58283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eaLnBrk="0" hangingPunct="0">
              <a:spcBef>
                <a:spcPts val="600"/>
              </a:spcBef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Key Drives: </a:t>
            </a:r>
            <a:r>
              <a:rPr lang="en-US" altLang="zh-CN" sz="1600" b="1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4. </a:t>
            </a: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E</a:t>
            </a: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mergency communications and mission critical services using satellite access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srgbClr val="002060"/>
                </a:solidFill>
              </a:rPr>
              <a:t>Support of smaller </a:t>
            </a:r>
            <a:r>
              <a:rPr lang="en-US" altLang="zh-CN" sz="1400" dirty="0">
                <a:solidFill>
                  <a:srgbClr val="002060"/>
                </a:solidFill>
              </a:rPr>
              <a:t>granularity location information </a:t>
            </a:r>
            <a:r>
              <a:rPr lang="en-US" altLang="zh-CN" sz="1400" dirty="0" smtClean="0">
                <a:solidFill>
                  <a:srgbClr val="002060"/>
                </a:solidFill>
              </a:rPr>
              <a:t>provision for </a:t>
            </a:r>
            <a:r>
              <a:rPr lang="en-US" altLang="zh-CN" sz="1400" dirty="0">
                <a:solidFill>
                  <a:srgbClr val="002060"/>
                </a:solidFill>
              </a:rPr>
              <a:t>emergency communication via satellite access</a:t>
            </a:r>
            <a:endParaRPr lang="en-US" altLang="zh-CN" sz="1400" dirty="0">
              <a:solidFill>
                <a:srgbClr val="002060"/>
              </a:solidFill>
              <a:sym typeface="Calibri" panose="020F0502020204030204" pitchFamily="34" charset="0"/>
            </a:endParaRPr>
          </a:p>
          <a:p>
            <a:pPr marL="285750" lvl="1" indent="-285750" eaLnBrk="0" hangingPunct="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srgbClr val="002060"/>
                </a:solidFill>
                <a:sym typeface="Calibri" panose="020F0502020204030204" pitchFamily="34" charset="0"/>
              </a:rPr>
              <a:t>Support of geo-targeted Warning 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itchFamily="34" charset="0"/>
              </a:rPr>
              <a:t>Notifiaction</a:t>
            </a:r>
            <a:r>
              <a:rPr lang="en-US" altLang="zh-CN" sz="1400" dirty="0" smtClean="0">
                <a:solidFill>
                  <a:srgbClr val="002060"/>
                </a:solidFill>
                <a:sym typeface="Calibri" pitchFamily="34" charset="0"/>
              </a:rPr>
              <a:t> broadcasted via RAN onboard 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itchFamily="34" charset="0"/>
              </a:rPr>
              <a:t>NGSO</a:t>
            </a:r>
            <a:r>
              <a:rPr lang="en-US" altLang="zh-CN" sz="1400" dirty="0" smtClean="0">
                <a:solidFill>
                  <a:srgbClr val="002060"/>
                </a:solidFill>
                <a:sym typeface="Calibri" pitchFamily="34" charset="0"/>
              </a:rPr>
              <a:t> satellite by </a:t>
            </a:r>
            <a:r>
              <a:rPr lang="en-US" altLang="zh-CN" sz="1400" dirty="0" err="1" smtClean="0">
                <a:solidFill>
                  <a:srgbClr val="002060"/>
                </a:solidFill>
                <a:sym typeface="Calibri" pitchFamily="34" charset="0"/>
              </a:rPr>
              <a:t>PWS</a:t>
            </a:r>
            <a:r>
              <a:rPr lang="en-US" altLang="zh-CN" sz="1400" dirty="0" smtClean="0">
                <a:solidFill>
                  <a:srgbClr val="002060"/>
                </a:solidFill>
                <a:sym typeface="Calibri" pitchFamily="34" charset="0"/>
              </a:rPr>
              <a:t>(RAN)</a:t>
            </a:r>
            <a:endParaRPr lang="en-US" altLang="zh-CN" sz="1400" dirty="0">
              <a:solidFill>
                <a:srgbClr val="002060"/>
              </a:solidFill>
              <a:sym typeface="Calibri" pitchFamily="34" charset="0"/>
            </a:endParaRPr>
          </a:p>
        </p:txBody>
      </p:sp>
      <p:pic>
        <p:nvPicPr>
          <p:cNvPr id="14" name="Picture 1" descr="A screen shot of a computer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8418" y="4087024"/>
            <a:ext cx="5961593" cy="1506855"/>
          </a:xfrm>
          <a:prstGeom prst="rect">
            <a:avLst/>
          </a:prstGeom>
          <a:noFill/>
        </p:spPr>
      </p:pic>
      <p:pic>
        <p:nvPicPr>
          <p:cNvPr id="15" name="Picture 1" descr="A diagram of a diagram of a triangle&#10;&#10;Description automatically generated"/>
          <p:cNvPicPr/>
          <p:nvPr/>
        </p:nvPicPr>
        <p:blipFill>
          <a:blip r:embed="rId4"/>
          <a:stretch>
            <a:fillRect/>
          </a:stretch>
        </p:blipFill>
        <p:spPr>
          <a:xfrm>
            <a:off x="7194185" y="2854791"/>
            <a:ext cx="3867628" cy="150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277462"/>
            <a:ext cx="12192000" cy="895046"/>
          </a:xfrm>
        </p:spPr>
        <p:txBody>
          <a:bodyPr>
            <a:normAutofit/>
          </a:bodyPr>
          <a:lstStyle/>
          <a:p>
            <a:r>
              <a:rPr lang="en-US" sz="3200" b="1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u="none" dirty="0">
                <a:latin typeface="Arial" panose="020B0604020202020204" pitchFamily="34" charset="0"/>
                <a:cs typeface="Arial" panose="020B0604020202020204" pitchFamily="34" charset="0"/>
              </a:rPr>
              <a:t>Topics of interest </a:t>
            </a:r>
            <a:r>
              <a:rPr lang="en-US" sz="3200" b="1" u="none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3200" b="1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R20</a:t>
            </a:r>
            <a:r>
              <a:rPr lang="en-US" sz="3200" b="1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SA2</a:t>
            </a:r>
            <a:r>
              <a:rPr lang="en-US" sz="3200" b="1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5GSAT_Ph4</a:t>
            </a:r>
            <a:endParaRPr lang="en-US" sz="3200" b="1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0296" y="1697296"/>
            <a:ext cx="7156174" cy="4351937"/>
          </a:xfrm>
          <a:prstGeom prst="rect">
            <a:avLst/>
          </a:prstGeom>
          <a:solidFill>
            <a:schemeClr val="lt2">
              <a:hueOff val="0"/>
              <a:satOff val="0"/>
              <a:lumOff val="0"/>
              <a:alpha val="78000"/>
            </a:schemeClr>
          </a:solidFill>
        </p:spPr>
        <p:txBody>
          <a:bodyPr wrap="square" rtlCol="0">
            <a:normAutofit/>
          </a:bodyPr>
          <a:lstStyle/>
          <a:p>
            <a:pPr marL="0" lvl="1" eaLnBrk="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Key Objectives for </a:t>
            </a:r>
            <a:r>
              <a:rPr lang="en-US" altLang="zh-CN" b="1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SA2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b="1" dirty="0" err="1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R20</a:t>
            </a:r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: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Support </a:t>
            </a:r>
            <a:r>
              <a:rPr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IMS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Voice </a:t>
            </a:r>
            <a:r>
              <a:rPr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including emergency call using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GEO satellite </a:t>
            </a:r>
            <a:r>
              <a:rPr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access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considering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transmission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limitation, e.g. data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rate, latency and packet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size, including optimized call setup, overhead,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low bit rate codec</a:t>
            </a:r>
            <a:endParaRPr lang="en-GB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Multi-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orbis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satellites co-ordination,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including: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selection and switching serving satellite based on policy,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e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dge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computing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on moving satellites with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UPF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 and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EAS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 onboard</a:t>
            </a: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itchFamily="34" charset="0"/>
              </a:rPr>
              <a:t>S</a:t>
            </a:r>
            <a:r>
              <a:rPr lang="en-GB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upport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send Resilient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Notification service to </a:t>
            </a:r>
            <a:r>
              <a:rPr lang="en-GB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from core network about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missed mobile terminated service </a:t>
            </a:r>
            <a:r>
              <a:rPr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via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satellite access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E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mergency communications and mission critical services using satellite access, e.g.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smaller granularity location information provision 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AutoNum type="arabicPeriod"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7917" y="1697296"/>
            <a:ext cx="4109499" cy="4351937"/>
          </a:xfrm>
          <a:prstGeom prst="rect">
            <a:avLst/>
          </a:prstGeom>
          <a:solidFill>
            <a:schemeClr val="lt2">
              <a:hueOff val="0"/>
              <a:satOff val="0"/>
              <a:lumOff val="0"/>
              <a:alpha val="78000"/>
            </a:schemeClr>
          </a:solidFill>
        </p:spPr>
        <p:txBody>
          <a:bodyPr wrap="square" rtlCol="0">
            <a:normAutofit/>
          </a:bodyPr>
          <a:lstStyle/>
          <a:p>
            <a:pPr marL="0" lvl="1" eaLnBrk="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Previous Work:</a:t>
            </a: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[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SA1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]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5GSAT_ph4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(at study phase)</a:t>
            </a: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[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SA1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]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5GSAT_ph3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[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SA2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] </a:t>
            </a:r>
            <a:r>
              <a:rPr lang="en-GB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5GSAT_Ph3_ARCH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: </a:t>
            </a:r>
            <a:r>
              <a:rPr lang="fr-FR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Integration of satellite components in the 5G architecture Phase </a:t>
            </a:r>
            <a:r>
              <a:rPr lang="fr-FR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[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SA2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]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5GSAT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: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5GC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/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EPC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 enhancement for satellite access Phase 2 </a:t>
            </a: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[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SA2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]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5GSATB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: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5G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 System with Satellite Backhaul </a:t>
            </a:r>
          </a:p>
          <a:p>
            <a:pPr marL="342900" lvl="1" indent="-342900" eaLnBrk="0" hangingPunct="0">
              <a:lnSpc>
                <a:spcPct val="110000"/>
              </a:lnSpc>
              <a:spcBef>
                <a:spcPts val="600"/>
              </a:spcBef>
              <a:buFontTx/>
              <a:buAutoNum type="arabicPeriod"/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[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SA2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] 5GSAT_ARCH: Integration of satellite components in the 5G architecture </a:t>
            </a:r>
          </a:p>
          <a:p>
            <a:pPr marL="0" lvl="1" eaLnBrk="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9707005" y="277462"/>
            <a:ext cx="2484996" cy="895046"/>
            <a:chOff x="1102902" y="2610337"/>
            <a:chExt cx="2257588" cy="813138"/>
          </a:xfrm>
        </p:grpSpPr>
        <p:sp>
          <p:nvSpPr>
            <p:cNvPr id="10" name="圆角矩形 9"/>
            <p:cNvSpPr/>
            <p:nvPr/>
          </p:nvSpPr>
          <p:spPr>
            <a:xfrm>
              <a:off x="1102902" y="2610337"/>
              <a:ext cx="2257588" cy="813138"/>
            </a:xfrm>
            <a:prstGeom prst="roundRect">
              <a:avLst>
                <a:gd name="adj" fmla="val 4930"/>
              </a:avLst>
            </a:prstGeom>
            <a:solidFill>
              <a:srgbClr val="1045A6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1443" y="2789243"/>
              <a:ext cx="1612277" cy="44287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daf6cdb-1c92-4840-b68d-ccb3853c57c0"/>
  <p:tag name="COMMONDATA" val="eyJoZGlkIjoiYzcxNjFhODdiMDEwNDE4NjNiNzMwZmNkYTE1ZjRjNz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2889</TotalTime>
  <Words>433</Words>
  <Application>Microsoft Office PowerPoint</Application>
  <PresentationFormat>宽屏</PresentationFormat>
  <Paragraphs>37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等线</vt:lpstr>
      <vt:lpstr>等线 Light</vt:lpstr>
      <vt:lpstr>微软雅黑</vt:lpstr>
      <vt:lpstr>Arial</vt:lpstr>
      <vt:lpstr>Calibri</vt:lpstr>
      <vt:lpstr>Calibri Light</vt:lpstr>
      <vt:lpstr>Wingdings</vt:lpstr>
      <vt:lpstr>Office 主题​​</vt:lpstr>
      <vt:lpstr>PowerPoint 演示文稿</vt:lpstr>
      <vt:lpstr> Topics of interest for R20: 5GSAT_Ph4</vt:lpstr>
      <vt:lpstr> Topics of interest for R20 SA2: 5GSAT_Ph4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Telecom Perspective for R19 on System, Services, and Core</dc:title>
  <dc:creator>China Telecom</dc:creator>
  <cp:lastModifiedBy>China Telecom</cp:lastModifiedBy>
  <cp:revision>134</cp:revision>
  <dcterms:created xsi:type="dcterms:W3CDTF">2023-04-10T02:38:00Z</dcterms:created>
  <dcterms:modified xsi:type="dcterms:W3CDTF">2024-11-09T09:48:51Z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A929662E167D4B3EB10460A034F8D42A_13</vt:lpwstr>
  </property>
  <property fmtid="{D5CDD505-2E9C-101B-9397-08002B2CF9AE}" pid="3" name="KSOProductBuildVer">
    <vt:lpwstr>2052-11.1.0.14036</vt:lpwstr>
  </property>
</Properties>
</file>