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2"/>
  </p:notesMasterIdLst>
  <p:sldIdLst>
    <p:sldId id="434" r:id="rId3"/>
    <p:sldId id="1100" r:id="rId4"/>
    <p:sldId id="1106" r:id="rId5"/>
    <p:sldId id="1114" r:id="rId6"/>
    <p:sldId id="1135" r:id="rId7"/>
    <p:sldId id="1127" r:id="rId8"/>
    <p:sldId id="1125" r:id="rId9"/>
    <p:sldId id="1137" r:id="rId10"/>
    <p:sldId id="1136" r:id="rId11"/>
  </p:sldIdLst>
  <p:sldSz cx="12192000" cy="6858000"/>
  <p:notesSz cx="6888163" cy="967105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3CF63-221A-4D8A-B8AF-104F710276E0}" v="4" dt="2022-11-20T19:48:43.61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59" autoAdjust="0"/>
    <p:restoredTop sz="94660"/>
  </p:normalViewPr>
  <p:slideViewPr>
    <p:cSldViewPr snapToGrid="0">
      <p:cViewPr varScale="1">
        <p:scale>
          <a:sx n="82" d="100"/>
          <a:sy n="82" d="100"/>
        </p:scale>
        <p:origin x="9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microsoft.com/office/2016/11/relationships/changesInfo" Target="changesInfos/changesInfo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in, Puneet" userId="75cd3f4f-f229-4449-9d1d-578b6f6df20f" providerId="ADAL" clId="{3563CF63-221A-4D8A-B8AF-104F710276E0}"/>
    <pc:docChg chg="undo custSel modSld">
      <pc:chgData name="Jain, Puneet" userId="75cd3f4f-f229-4449-9d1d-578b6f6df20f" providerId="ADAL" clId="{3563CF63-221A-4D8A-B8AF-104F710276E0}" dt="2022-11-20T19:51:09.470" v="85" actId="20577"/>
      <pc:docMkLst>
        <pc:docMk/>
      </pc:docMkLst>
      <pc:sldChg chg="modSp mod">
        <pc:chgData name="Jain, Puneet" userId="75cd3f4f-f229-4449-9d1d-578b6f6df20f" providerId="ADAL" clId="{3563CF63-221A-4D8A-B8AF-104F710276E0}" dt="2022-11-20T19:51:09.470" v="85" actId="20577"/>
        <pc:sldMkLst>
          <pc:docMk/>
          <pc:sldMk cId="3204802576" sldId="934"/>
        </pc:sldMkLst>
        <pc:spChg chg="mod">
          <ac:chgData name="Jain, Puneet" userId="75cd3f4f-f229-4449-9d1d-578b6f6df20f" providerId="ADAL" clId="{3563CF63-221A-4D8A-B8AF-104F710276E0}" dt="2022-11-20T19:48:43.617" v="59" actId="1076"/>
          <ac:spMkLst>
            <pc:docMk/>
            <pc:sldMk cId="3204802576" sldId="934"/>
            <ac:spMk id="2" creationId="{BD83F52A-3621-4544-9570-67A180D25B1B}"/>
          </ac:spMkLst>
        </pc:spChg>
        <pc:graphicFrameChg chg="mod modGraphic">
          <ac:chgData name="Jain, Puneet" userId="75cd3f4f-f229-4449-9d1d-578b6f6df20f" providerId="ADAL" clId="{3563CF63-221A-4D8A-B8AF-104F710276E0}" dt="2022-11-20T19:51:09.470" v="85" actId="20577"/>
          <ac:graphicFrameMkLst>
            <pc:docMk/>
            <pc:sldMk cId="3204802576" sldId="934"/>
            <ac:graphicFrameMk id="3" creationId="{967DC7A1-6DA2-4BEB-A9C9-BE5C747BEBF9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1699" y="0"/>
            <a:ext cx="2984870" cy="4852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1/15/2025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42925" y="1209675"/>
            <a:ext cx="5802313" cy="3263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8817" y="4654192"/>
            <a:ext cx="5510530" cy="380797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1699" y="9185819"/>
            <a:ext cx="2984870" cy="48523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4858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071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1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542925" y="1209675"/>
            <a:ext cx="5802313" cy="3263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EFD39E0-52DC-4E29-9B33-7D479C89A1F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7832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10026502" y="223284"/>
            <a:ext cx="18394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2400" dirty="0" smtClean="0"/>
              <a:t>S2-2500984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SA2 Work Planning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410" y="3568414"/>
            <a:ext cx="9669180" cy="1424938"/>
          </a:xfrm>
        </p:spPr>
        <p:txBody>
          <a:bodyPr/>
          <a:lstStyle/>
          <a:p>
            <a:r>
              <a:rPr lang="en-US" dirty="0" smtClean="0"/>
              <a:t>Andy Bennett</a:t>
            </a:r>
            <a:endParaRPr lang="en-US" dirty="0"/>
          </a:p>
          <a:p>
            <a:r>
              <a:rPr lang="en-US" dirty="0"/>
              <a:t>SA2 Chair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8601740" y="822255"/>
            <a:ext cx="3481216" cy="6323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SA WG2 Meeting #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166AHE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	</a:t>
            </a:r>
            <a:endParaRPr lang="en-GB" sz="1463" b="1" dirty="0" smtClean="0">
              <a:solidFill>
                <a:srgbClr val="000000"/>
              </a:solidFill>
              <a:latin typeface="Arial" panose="020B0604020202020204" pitchFamily="34" charset="0"/>
              <a:ea typeface="SimSun" panose="02010600030101010101" pitchFamily="2" charset="-122"/>
            </a:endParaRPr>
          </a:p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January 20 </a:t>
            </a: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– </a:t>
            </a:r>
            <a:r>
              <a:rPr lang="en-GB" sz="1463" b="1" dirty="0" smtClean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January 24, 2025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50254" y="370682"/>
            <a:ext cx="9517514" cy="519931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Rel-19 timelines</a:t>
            </a:r>
            <a:endParaRPr lang="en-US" dirty="0">
              <a:solidFill>
                <a:schemeClr val="tx1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136021" y="1382802"/>
            <a:ext cx="9572131" cy="4804865"/>
            <a:chOff x="40410" y="785284"/>
            <a:chExt cx="11773222" cy="5909734"/>
          </a:xfrm>
        </p:grpSpPr>
        <p:cxnSp>
          <p:nvCxnSpPr>
            <p:cNvPr id="74" name="Straight Connector 114"/>
            <p:cNvCxnSpPr>
              <a:cxnSpLocks noChangeShapeType="1"/>
            </p:cNvCxnSpPr>
            <p:nvPr/>
          </p:nvCxnSpPr>
          <p:spPr bwMode="auto">
            <a:xfrm>
              <a:off x="9988551" y="1576918"/>
              <a:ext cx="0" cy="48323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75" name="Straight Connector 114"/>
            <p:cNvCxnSpPr>
              <a:cxnSpLocks noChangeShapeType="1"/>
            </p:cNvCxnSpPr>
            <p:nvPr/>
          </p:nvCxnSpPr>
          <p:spPr bwMode="auto">
            <a:xfrm>
              <a:off x="6362700" y="1524000"/>
              <a:ext cx="0" cy="4885267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cxnSp>
          <p:nvCxnSpPr>
            <p:cNvPr id="80" name="Straight Connector 114"/>
            <p:cNvCxnSpPr>
              <a:cxnSpLocks noChangeShapeType="1"/>
            </p:cNvCxnSpPr>
            <p:nvPr/>
          </p:nvCxnSpPr>
          <p:spPr bwMode="auto">
            <a:xfrm flipH="1">
              <a:off x="2705100" y="1526118"/>
              <a:ext cx="19051" cy="4883149"/>
            </a:xfrm>
            <a:prstGeom prst="line">
              <a:avLst/>
            </a:prstGeom>
            <a:noFill/>
            <a:ln w="28575" algn="ctr">
              <a:solidFill>
                <a:schemeClr val="accent3"/>
              </a:solidFill>
              <a:round/>
              <a:headEnd/>
              <a:tailEnd/>
            </a:ln>
          </p:spPr>
        </p:cxnSp>
        <p:sp>
          <p:nvSpPr>
            <p:cNvPr id="81" name="TextBox 86"/>
            <p:cNvSpPr txBox="1">
              <a:spLocks noChangeArrowheads="1"/>
            </p:cNvSpPr>
            <p:nvPr/>
          </p:nvSpPr>
          <p:spPr bwMode="auto">
            <a:xfrm>
              <a:off x="156475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TSG#101</a:t>
              </a:r>
            </a:p>
          </p:txBody>
        </p:sp>
        <p:cxnSp>
          <p:nvCxnSpPr>
            <p:cNvPr id="82" name="Straight Connector 115"/>
            <p:cNvCxnSpPr>
              <a:cxnSpLocks noChangeShapeType="1"/>
            </p:cNvCxnSpPr>
            <p:nvPr/>
          </p:nvCxnSpPr>
          <p:spPr bwMode="auto">
            <a:xfrm>
              <a:off x="36216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3" name="Straight Connector 114"/>
            <p:cNvCxnSpPr>
              <a:cxnSpLocks noChangeShapeType="1"/>
            </p:cNvCxnSpPr>
            <p:nvPr/>
          </p:nvCxnSpPr>
          <p:spPr bwMode="auto">
            <a:xfrm>
              <a:off x="391584" y="1608667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4" name="Straight Connector 114"/>
            <p:cNvCxnSpPr>
              <a:cxnSpLocks noChangeShapeType="1"/>
            </p:cNvCxnSpPr>
            <p:nvPr/>
          </p:nvCxnSpPr>
          <p:spPr bwMode="auto">
            <a:xfrm>
              <a:off x="19007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5" name="Straight Connector 114"/>
            <p:cNvCxnSpPr>
              <a:cxnSpLocks noChangeShapeType="1"/>
            </p:cNvCxnSpPr>
            <p:nvPr/>
          </p:nvCxnSpPr>
          <p:spPr bwMode="auto">
            <a:xfrm>
              <a:off x="10759017" y="15769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6" name="Straight Connector 114"/>
            <p:cNvCxnSpPr>
              <a:cxnSpLocks noChangeShapeType="1"/>
            </p:cNvCxnSpPr>
            <p:nvPr/>
          </p:nvCxnSpPr>
          <p:spPr bwMode="auto">
            <a:xfrm>
              <a:off x="9101667" y="1576917"/>
              <a:ext cx="0" cy="50038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7" name="Straight Connector 114"/>
            <p:cNvCxnSpPr>
              <a:cxnSpLocks noChangeShapeType="1"/>
            </p:cNvCxnSpPr>
            <p:nvPr/>
          </p:nvCxnSpPr>
          <p:spPr bwMode="auto">
            <a:xfrm>
              <a:off x="72453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8" name="Straight Connector 114"/>
            <p:cNvCxnSpPr>
              <a:cxnSpLocks noChangeShapeType="1"/>
            </p:cNvCxnSpPr>
            <p:nvPr/>
          </p:nvCxnSpPr>
          <p:spPr bwMode="auto">
            <a:xfrm>
              <a:off x="817456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89" name="Straight Connector 114"/>
            <p:cNvCxnSpPr>
              <a:cxnSpLocks noChangeShapeType="1"/>
            </p:cNvCxnSpPr>
            <p:nvPr/>
          </p:nvCxnSpPr>
          <p:spPr bwMode="auto">
            <a:xfrm>
              <a:off x="5568951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0" name="Straight Connector 114"/>
            <p:cNvCxnSpPr>
              <a:cxnSpLocks noChangeShapeType="1"/>
            </p:cNvCxnSpPr>
            <p:nvPr/>
          </p:nvCxnSpPr>
          <p:spPr bwMode="auto">
            <a:xfrm>
              <a:off x="4548717" y="1576918"/>
              <a:ext cx="0" cy="4965700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cxnSp>
          <p:nvCxnSpPr>
            <p:cNvPr id="91" name="Straight Connector 114"/>
            <p:cNvCxnSpPr>
              <a:cxnSpLocks noChangeShapeType="1"/>
            </p:cNvCxnSpPr>
            <p:nvPr/>
          </p:nvCxnSpPr>
          <p:spPr bwMode="auto">
            <a:xfrm>
              <a:off x="11470217" y="1581151"/>
              <a:ext cx="0" cy="5071533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92" name="TextBox 1"/>
            <p:cNvSpPr txBox="1">
              <a:spLocks noChangeArrowheads="1"/>
            </p:cNvSpPr>
            <p:nvPr/>
          </p:nvSpPr>
          <p:spPr bwMode="auto">
            <a:xfrm>
              <a:off x="1011766" y="5973233"/>
              <a:ext cx="2226342" cy="216168"/>
            </a:xfrm>
            <a:prstGeom prst="rect">
              <a:avLst/>
            </a:prstGeom>
            <a:ln w="3175"/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altLang="en-US" sz="542" b="1" dirty="0">
                  <a:solidFill>
                    <a:prstClr val="black"/>
                  </a:solidFill>
                  <a:latin typeface="Montserrat" panose="00000500000000000000" pitchFamily="50" charset="0"/>
                </a:rPr>
                <a:t>Note</a:t>
              </a:r>
              <a:r>
                <a:rPr lang="en-GB" altLang="en-US" sz="542" dirty="0">
                  <a:solidFill>
                    <a:prstClr val="black"/>
                  </a:solidFill>
                  <a:latin typeface="Montserrat" panose="00000500000000000000" pitchFamily="50" charset="0"/>
                </a:rPr>
                <a:t>: All starting dates are indicative</a:t>
              </a:r>
            </a:p>
          </p:txBody>
        </p:sp>
        <p:sp>
          <p:nvSpPr>
            <p:cNvPr id="93" name="TextBox 86"/>
            <p:cNvSpPr txBox="1">
              <a:spLocks noChangeArrowheads="1"/>
            </p:cNvSpPr>
            <p:nvPr/>
          </p:nvSpPr>
          <p:spPr bwMode="auto">
            <a:xfrm>
              <a:off x="230665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4" name="TextBox 86"/>
            <p:cNvSpPr txBox="1">
              <a:spLocks noChangeArrowheads="1"/>
            </p:cNvSpPr>
            <p:nvPr/>
          </p:nvSpPr>
          <p:spPr bwMode="auto">
            <a:xfrm>
              <a:off x="32051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TSG#103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5" name="TextBox 86"/>
            <p:cNvSpPr txBox="1">
              <a:spLocks noChangeArrowheads="1"/>
            </p:cNvSpPr>
            <p:nvPr/>
          </p:nvSpPr>
          <p:spPr bwMode="auto">
            <a:xfrm>
              <a:off x="416402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TSG#104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6" name="TextBox 86"/>
            <p:cNvSpPr txBox="1">
              <a:spLocks noChangeArrowheads="1"/>
            </p:cNvSpPr>
            <p:nvPr/>
          </p:nvSpPr>
          <p:spPr bwMode="auto">
            <a:xfrm>
              <a:off x="5199076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TSG#105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7" name="TextBox 86"/>
            <p:cNvSpPr txBox="1">
              <a:spLocks noChangeArrowheads="1"/>
            </p:cNvSpPr>
            <p:nvPr/>
          </p:nvSpPr>
          <p:spPr bwMode="auto">
            <a:xfrm>
              <a:off x="596319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TSG#106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8" name="TextBox 86"/>
            <p:cNvSpPr txBox="1">
              <a:spLocks noChangeArrowheads="1"/>
            </p:cNvSpPr>
            <p:nvPr/>
          </p:nvSpPr>
          <p:spPr bwMode="auto">
            <a:xfrm>
              <a:off x="6861718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TSG#107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99" name="TextBox 86"/>
            <p:cNvSpPr txBox="1">
              <a:spLocks noChangeArrowheads="1"/>
            </p:cNvSpPr>
            <p:nvPr/>
          </p:nvSpPr>
          <p:spPr bwMode="auto">
            <a:xfrm>
              <a:off x="7741191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TSG#108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0" name="TextBox 86"/>
            <p:cNvSpPr txBox="1">
              <a:spLocks noChangeArrowheads="1"/>
            </p:cNvSpPr>
            <p:nvPr/>
          </p:nvSpPr>
          <p:spPr bwMode="auto">
            <a:xfrm>
              <a:off x="87127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1" name="TextBox 86"/>
            <p:cNvSpPr txBox="1">
              <a:spLocks noChangeArrowheads="1"/>
            </p:cNvSpPr>
            <p:nvPr/>
          </p:nvSpPr>
          <p:spPr bwMode="auto">
            <a:xfrm>
              <a:off x="9550943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2" name="TextBox 86"/>
            <p:cNvSpPr txBox="1">
              <a:spLocks noChangeArrowheads="1"/>
            </p:cNvSpPr>
            <p:nvPr/>
          </p:nvSpPr>
          <p:spPr bwMode="auto">
            <a:xfrm>
              <a:off x="10283310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TSG#111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3" name="TextBox 86"/>
            <p:cNvSpPr txBox="1">
              <a:spLocks noChangeArrowheads="1"/>
            </p:cNvSpPr>
            <p:nvPr/>
          </p:nvSpPr>
          <p:spPr bwMode="auto">
            <a:xfrm>
              <a:off x="11073884" y="1126067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TSG#112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4" name="TextBox 86"/>
            <p:cNvSpPr txBox="1">
              <a:spLocks noChangeArrowheads="1"/>
            </p:cNvSpPr>
            <p:nvPr/>
          </p:nvSpPr>
          <p:spPr bwMode="auto">
            <a:xfrm>
              <a:off x="40410" y="1145118"/>
              <a:ext cx="672715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TSG#99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05" name="Chevron 60"/>
            <p:cNvSpPr>
              <a:spLocks noChangeArrowheads="1"/>
            </p:cNvSpPr>
            <p:nvPr/>
          </p:nvSpPr>
          <p:spPr bwMode="auto">
            <a:xfrm>
              <a:off x="2529417" y="2038352"/>
              <a:ext cx="1092200" cy="374649"/>
            </a:xfrm>
            <a:prstGeom prst="chevron">
              <a:avLst>
                <a:gd name="adj" fmla="val 50086"/>
              </a:avLst>
            </a:prstGeom>
            <a:solidFill>
              <a:srgbClr val="006600">
                <a:alpha val="30196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content def.</a:t>
              </a:r>
            </a:p>
          </p:txBody>
        </p:sp>
        <p:sp>
          <p:nvSpPr>
            <p:cNvPr id="106" name="Chevron 60"/>
            <p:cNvSpPr>
              <a:spLocks noChangeArrowheads="1"/>
            </p:cNvSpPr>
            <p:nvPr/>
          </p:nvSpPr>
          <p:spPr bwMode="auto">
            <a:xfrm>
              <a:off x="1316567" y="2038352"/>
              <a:ext cx="1583267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b="1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RAN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def</a:t>
              </a: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107" name="TextBox 106"/>
            <p:cNvSpPr txBox="1"/>
            <p:nvPr/>
          </p:nvSpPr>
          <p:spPr>
            <a:xfrm>
              <a:off x="4216402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2024</a:t>
              </a: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7821085" y="8106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2025</a:t>
              </a:r>
            </a:p>
          </p:txBody>
        </p:sp>
        <p:sp>
          <p:nvSpPr>
            <p:cNvPr id="109" name="TextBox 2"/>
            <p:cNvSpPr txBox="1">
              <a:spLocks noChangeArrowheads="1"/>
            </p:cNvSpPr>
            <p:nvPr/>
          </p:nvSpPr>
          <p:spPr bwMode="auto">
            <a:xfrm>
              <a:off x="167640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0" name="TextBox 59"/>
            <p:cNvSpPr txBox="1">
              <a:spLocks noChangeArrowheads="1"/>
            </p:cNvSpPr>
            <p:nvPr/>
          </p:nvSpPr>
          <p:spPr bwMode="auto">
            <a:xfrm>
              <a:off x="3401484" y="1246717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1" name="TextBox 60"/>
            <p:cNvSpPr txBox="1">
              <a:spLocks noChangeArrowheads="1"/>
            </p:cNvSpPr>
            <p:nvPr/>
          </p:nvSpPr>
          <p:spPr bwMode="auto">
            <a:xfrm>
              <a:off x="1050501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2" name="TextBox 61"/>
            <p:cNvSpPr txBox="1">
              <a:spLocks noChangeArrowheads="1"/>
            </p:cNvSpPr>
            <p:nvPr/>
          </p:nvSpPr>
          <p:spPr bwMode="auto">
            <a:xfrm>
              <a:off x="6955367" y="1263651"/>
              <a:ext cx="396688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Mar.</a:t>
              </a:r>
            </a:p>
          </p:txBody>
        </p:sp>
        <p:sp>
          <p:nvSpPr>
            <p:cNvPr id="113" name="TextBox 62"/>
            <p:cNvSpPr txBox="1">
              <a:spLocks noChangeArrowheads="1"/>
            </p:cNvSpPr>
            <p:nvPr/>
          </p:nvSpPr>
          <p:spPr bwMode="auto">
            <a:xfrm>
              <a:off x="4318000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4" name="TextBox 63"/>
            <p:cNvSpPr txBox="1">
              <a:spLocks noChangeArrowheads="1"/>
            </p:cNvSpPr>
            <p:nvPr/>
          </p:nvSpPr>
          <p:spPr bwMode="auto">
            <a:xfrm>
              <a:off x="7935384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5" name="TextBox 64"/>
            <p:cNvSpPr txBox="1">
              <a:spLocks noChangeArrowheads="1"/>
            </p:cNvSpPr>
            <p:nvPr/>
          </p:nvSpPr>
          <p:spPr bwMode="auto">
            <a:xfrm>
              <a:off x="11271251" y="1263651"/>
              <a:ext cx="38880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Jun.</a:t>
              </a:r>
            </a:p>
          </p:txBody>
        </p:sp>
        <p:sp>
          <p:nvSpPr>
            <p:cNvPr id="116" name="TextBox 65"/>
            <p:cNvSpPr txBox="1">
              <a:spLocks noChangeArrowheads="1"/>
            </p:cNvSpPr>
            <p:nvPr/>
          </p:nvSpPr>
          <p:spPr bwMode="auto">
            <a:xfrm>
              <a:off x="5350932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7" name="TextBox 66"/>
            <p:cNvSpPr txBox="1">
              <a:spLocks noChangeArrowheads="1"/>
            </p:cNvSpPr>
            <p:nvPr/>
          </p:nvSpPr>
          <p:spPr bwMode="auto">
            <a:xfrm>
              <a:off x="88836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8" name="TextBox 67"/>
            <p:cNvSpPr txBox="1">
              <a:spLocks noChangeArrowheads="1"/>
            </p:cNvSpPr>
            <p:nvPr/>
          </p:nvSpPr>
          <p:spPr bwMode="auto">
            <a:xfrm>
              <a:off x="146051" y="1291167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Sep.</a:t>
              </a:r>
            </a:p>
          </p:txBody>
        </p:sp>
        <p:sp>
          <p:nvSpPr>
            <p:cNvPr id="119" name="TextBox 69"/>
            <p:cNvSpPr txBox="1">
              <a:spLocks noChangeArrowheads="1"/>
            </p:cNvSpPr>
            <p:nvPr/>
          </p:nvSpPr>
          <p:spPr bwMode="auto">
            <a:xfrm>
              <a:off x="2472267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0" name="TextBox 70"/>
            <p:cNvSpPr txBox="1">
              <a:spLocks noChangeArrowheads="1"/>
            </p:cNvSpPr>
            <p:nvPr/>
          </p:nvSpPr>
          <p:spPr bwMode="auto">
            <a:xfrm>
              <a:off x="6140451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1" name="TextBox 71"/>
            <p:cNvSpPr txBox="1">
              <a:spLocks noChangeArrowheads="1"/>
            </p:cNvSpPr>
            <p:nvPr/>
          </p:nvSpPr>
          <p:spPr bwMode="auto">
            <a:xfrm>
              <a:off x="9738784" y="1263651"/>
              <a:ext cx="402604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Dec.</a:t>
              </a:r>
            </a:p>
          </p:txBody>
        </p:sp>
        <p:sp>
          <p:nvSpPr>
            <p:cNvPr id="122" name="TextBox 121"/>
            <p:cNvSpPr txBox="1"/>
            <p:nvPr/>
          </p:nvSpPr>
          <p:spPr>
            <a:xfrm>
              <a:off x="11146367" y="785284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2026</a:t>
              </a:r>
            </a:p>
          </p:txBody>
        </p:sp>
        <p:sp>
          <p:nvSpPr>
            <p:cNvPr id="123" name="Diamond 3"/>
            <p:cNvSpPr>
              <a:spLocks noChangeArrowheads="1"/>
            </p:cNvSpPr>
            <p:nvPr/>
          </p:nvSpPr>
          <p:spPr bwMode="auto">
            <a:xfrm>
              <a:off x="582085" y="1979084"/>
              <a:ext cx="1195916" cy="522816"/>
            </a:xfrm>
            <a:prstGeom prst="diamond">
              <a:avLst/>
            </a:prstGeom>
            <a:solidFill>
              <a:srgbClr val="92D050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650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4" name="TextBox 6"/>
            <p:cNvSpPr txBox="1">
              <a:spLocks noChangeArrowheads="1"/>
            </p:cNvSpPr>
            <p:nvPr/>
          </p:nvSpPr>
          <p:spPr bwMode="auto">
            <a:xfrm>
              <a:off x="721784" y="2089151"/>
              <a:ext cx="878416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 b="1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 </a:t>
              </a: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 Rel-19 workshop</a:t>
              </a:r>
            </a:p>
          </p:txBody>
        </p:sp>
        <p:sp>
          <p:nvSpPr>
            <p:cNvPr id="125" name="Diamond 16"/>
            <p:cNvSpPr>
              <a:spLocks noChangeArrowheads="1"/>
            </p:cNvSpPr>
            <p:nvPr/>
          </p:nvSpPr>
          <p:spPr bwMode="auto">
            <a:xfrm>
              <a:off x="560918" y="2622551"/>
              <a:ext cx="1155700" cy="491067"/>
            </a:xfrm>
            <a:prstGeom prst="diamond">
              <a:avLst/>
            </a:prstGeom>
            <a:solidFill>
              <a:srgbClr val="31859C">
                <a:alpha val="50195"/>
              </a:srgbClr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  <a:ea typeface="MS PGothic" panose="020B0600070205080204" pitchFamily="34" charset="-128"/>
              </a:endParaRPr>
            </a:p>
          </p:txBody>
        </p:sp>
        <p:sp>
          <p:nvSpPr>
            <p:cNvPr id="126" name="Chevron 79"/>
            <p:cNvSpPr>
              <a:spLocks noChangeArrowheads="1"/>
            </p:cNvSpPr>
            <p:nvPr/>
          </p:nvSpPr>
          <p:spPr bwMode="auto">
            <a:xfrm>
              <a:off x="8911168" y="3911600"/>
              <a:ext cx="994833" cy="279400"/>
            </a:xfrm>
            <a:prstGeom prst="chevron">
              <a:avLst>
                <a:gd name="adj" fmla="val 50046"/>
              </a:avLst>
            </a:prstGeom>
            <a:solidFill>
              <a:srgbClr val="006600">
                <a:alpha val="2901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759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RAN4_Perf </a:t>
              </a:r>
              <a:endParaRPr lang="fr-FR" altLang="en-US" sz="542">
                <a:solidFill>
                  <a:prstClr val="black"/>
                </a:solidFill>
                <a:latin typeface="Montserrat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27" name="Chevron 58"/>
            <p:cNvSpPr/>
            <p:nvPr/>
          </p:nvSpPr>
          <p:spPr bwMode="auto">
            <a:xfrm>
              <a:off x="4013201" y="4243918"/>
              <a:ext cx="5092700" cy="30056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3 (CT &amp; SA) </a:t>
              </a:r>
            </a:p>
          </p:txBody>
        </p:sp>
        <p:sp>
          <p:nvSpPr>
            <p:cNvPr id="128" name="Chevron 60"/>
            <p:cNvSpPr/>
            <p:nvPr/>
          </p:nvSpPr>
          <p:spPr bwMode="auto">
            <a:xfrm>
              <a:off x="2808818" y="35475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RAN1</a:t>
              </a:r>
            </a:p>
          </p:txBody>
        </p:sp>
        <p:sp>
          <p:nvSpPr>
            <p:cNvPr id="129" name="Chevron 60"/>
            <p:cNvSpPr/>
            <p:nvPr/>
          </p:nvSpPr>
          <p:spPr bwMode="auto">
            <a:xfrm>
              <a:off x="2180167" y="3162300"/>
              <a:ext cx="42227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Stage 2 (SA2, SA6,…)</a:t>
              </a:r>
            </a:p>
          </p:txBody>
        </p:sp>
        <p:sp>
          <p:nvSpPr>
            <p:cNvPr id="130" name="Chevron 60"/>
            <p:cNvSpPr/>
            <p:nvPr/>
          </p:nvSpPr>
          <p:spPr bwMode="auto">
            <a:xfrm>
              <a:off x="3634318" y="3915834"/>
              <a:ext cx="5353049" cy="277284"/>
            </a:xfrm>
            <a:prstGeom prst="chevron">
              <a:avLst/>
            </a:prstGeom>
            <a:gradFill>
              <a:gsLst>
                <a:gs pos="12000">
                  <a:schemeClr val="accent3">
                    <a:lumMod val="40000"/>
                    <a:lumOff val="60000"/>
                  </a:schemeClr>
                </a:gs>
                <a:gs pos="60000">
                  <a:srgbClr val="92D050"/>
                </a:gs>
                <a:gs pos="83000">
                  <a:srgbClr val="92D050"/>
                </a:gs>
                <a:gs pos="100000">
                  <a:srgbClr val="92D050"/>
                </a:gs>
              </a:gsLst>
              <a:lin ang="36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RAN </a:t>
              </a:r>
              <a:r>
                <a:rPr lang="fr-FR" sz="976" dirty="0" err="1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Completion</a:t>
              </a: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 (RAN2/3/4core)</a:t>
              </a:r>
            </a:p>
          </p:txBody>
        </p:sp>
        <p:sp>
          <p:nvSpPr>
            <p:cNvPr id="131" name="Chevron 58"/>
            <p:cNvSpPr/>
            <p:nvPr/>
          </p:nvSpPr>
          <p:spPr bwMode="auto">
            <a:xfrm>
              <a:off x="6855884" y="4656668"/>
              <a:ext cx="3181349" cy="319617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867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ASN.1 &amp; Open APIs </a:t>
              </a:r>
            </a:p>
          </p:txBody>
        </p:sp>
        <p:sp>
          <p:nvSpPr>
            <p:cNvPr id="132" name="Chevron 60"/>
            <p:cNvSpPr>
              <a:spLocks noChangeArrowheads="1"/>
            </p:cNvSpPr>
            <p:nvPr/>
          </p:nvSpPr>
          <p:spPr bwMode="auto">
            <a:xfrm>
              <a:off x="1420284" y="2669118"/>
              <a:ext cx="1397000" cy="374649"/>
            </a:xfrm>
            <a:prstGeom prst="chevron">
              <a:avLst>
                <a:gd name="adj" fmla="val 49975"/>
              </a:avLst>
            </a:prstGeom>
            <a:gradFill flip="none" rotWithShape="1">
              <a:gsLst>
                <a:gs pos="12000">
                  <a:schemeClr val="bg1"/>
                </a:gs>
                <a:gs pos="60000">
                  <a:srgbClr val="31859C"/>
                </a:gs>
                <a:gs pos="83000">
                  <a:srgbClr val="31859C"/>
                </a:gs>
                <a:gs pos="100000">
                  <a:srgbClr val="31859C"/>
                </a:gs>
              </a:gsLst>
              <a:lin ang="3600000" scaled="0"/>
              <a:tileRect/>
            </a:gradFill>
            <a:ln>
              <a:noFill/>
            </a:ln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altLang="en-US" sz="867" dirty="0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St.2 Content </a:t>
              </a:r>
              <a:r>
                <a:rPr lang="fr-FR" altLang="en-US" sz="867" dirty="0" err="1">
                  <a:solidFill>
                    <a:prstClr val="black"/>
                  </a:solidFill>
                  <a:latin typeface="Montserrat" panose="00000500000000000000" pitchFamily="50" charset="0"/>
                  <a:ea typeface="MS PGothic" panose="020B0600070205080204" pitchFamily="34" charset="-128"/>
                  <a:cs typeface="Arial" panose="020B0604020202020204" pitchFamily="34" charset="0"/>
                </a:rPr>
                <a:t>approval</a:t>
              </a:r>
              <a:endParaRPr lang="fr-FR" altLang="en-US" sz="867" dirty="0">
                <a:solidFill>
                  <a:prstClr val="black"/>
                </a:solidFill>
                <a:latin typeface="Montserrat" panose="00000500000000000000" pitchFamily="50" charset="0"/>
                <a:ea typeface="MS PGothic" panose="020B0600070205080204" pitchFamily="34" charset="-128"/>
                <a:cs typeface="Arial" panose="020B0604020202020204" pitchFamily="34" charset="0"/>
              </a:endParaRPr>
            </a:p>
          </p:txBody>
        </p:sp>
        <p:sp>
          <p:nvSpPr>
            <p:cNvPr id="133" name="TextBox 7"/>
            <p:cNvSpPr txBox="1">
              <a:spLocks noChangeArrowheads="1"/>
            </p:cNvSpPr>
            <p:nvPr/>
          </p:nvSpPr>
          <p:spPr bwMode="auto">
            <a:xfrm>
              <a:off x="782072" y="2660651"/>
              <a:ext cx="723977" cy="3596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SA Rel-19 </a:t>
              </a:r>
            </a:p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fr-FR" altLang="en-US" sz="650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  <a:cs typeface="Arial" panose="020B0604020202020204" pitchFamily="34" charset="0"/>
                </a:rPr>
                <a:t>Workshop</a:t>
              </a:r>
            </a:p>
          </p:txBody>
        </p:sp>
        <p:sp>
          <p:nvSpPr>
            <p:cNvPr id="134" name="TextBox 86"/>
            <p:cNvSpPr txBox="1">
              <a:spLocks noChangeArrowheads="1"/>
            </p:cNvSpPr>
            <p:nvPr/>
          </p:nvSpPr>
          <p:spPr bwMode="auto">
            <a:xfrm>
              <a:off x="777359" y="1149351"/>
              <a:ext cx="739748" cy="2572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759">
                  <a:solidFill>
                    <a:prstClr val="black"/>
                  </a:solidFill>
                  <a:latin typeface="Montserrat"/>
                </a:rPr>
                <a:t>TSG#100</a:t>
              </a:r>
              <a:endParaRPr lang="en-GB" altLang="en-US" sz="433">
                <a:solidFill>
                  <a:prstClr val="black"/>
                </a:solidFill>
                <a:latin typeface="Montserrat"/>
              </a:endParaRPr>
            </a:p>
          </p:txBody>
        </p:sp>
        <p:sp>
          <p:nvSpPr>
            <p:cNvPr id="135" name="TextBox 60"/>
            <p:cNvSpPr txBox="1">
              <a:spLocks noChangeArrowheads="1"/>
            </p:cNvSpPr>
            <p:nvPr/>
          </p:nvSpPr>
          <p:spPr bwMode="auto">
            <a:xfrm>
              <a:off x="999067" y="1286933"/>
              <a:ext cx="412461" cy="216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GB" altLang="en-US" sz="542">
                  <a:solidFill>
                    <a:prstClr val="black"/>
                  </a:solidFill>
                  <a:latin typeface="Montserrat"/>
                  <a:ea typeface="MS PGothic" panose="020B0600070205080204" pitchFamily="34" charset="-128"/>
                </a:rPr>
                <a:t>June</a:t>
              </a:r>
            </a:p>
          </p:txBody>
        </p:sp>
        <p:cxnSp>
          <p:nvCxnSpPr>
            <p:cNvPr id="136" name="Straight Connector 114"/>
            <p:cNvCxnSpPr>
              <a:cxnSpLocks noChangeShapeType="1"/>
            </p:cNvCxnSpPr>
            <p:nvPr/>
          </p:nvCxnSpPr>
          <p:spPr bwMode="auto">
            <a:xfrm>
              <a:off x="1153584" y="1437218"/>
              <a:ext cx="0" cy="5075767"/>
            </a:xfrm>
            <a:prstGeom prst="line">
              <a:avLst/>
            </a:prstGeom>
            <a:noFill/>
            <a:ln w="9525" algn="ctr">
              <a:solidFill>
                <a:schemeClr val="accent3"/>
              </a:solidFill>
              <a:prstDash val="dash"/>
              <a:round/>
              <a:headEnd/>
              <a:tailEnd/>
            </a:ln>
          </p:spPr>
        </p:cxnSp>
        <p:sp>
          <p:nvSpPr>
            <p:cNvPr id="137" name="TextBox 136"/>
            <p:cNvSpPr txBox="1"/>
            <p:nvPr/>
          </p:nvSpPr>
          <p:spPr>
            <a:xfrm>
              <a:off x="1204385" y="814918"/>
              <a:ext cx="637225" cy="31877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wrap="none">
              <a:spAutoFit/>
            </a:bodyPr>
            <a:lstStyle/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GB" sz="1084" dirty="0">
                  <a:solidFill>
                    <a:prstClr val="white"/>
                  </a:solidFill>
                  <a:latin typeface="Montserrat" panose="00000500000000000000" pitchFamily="50" charset="0"/>
                </a:rPr>
                <a:t>2023</a:t>
              </a:r>
            </a:p>
          </p:txBody>
        </p:sp>
        <p:sp>
          <p:nvSpPr>
            <p:cNvPr id="138" name="Chevron 60"/>
            <p:cNvSpPr/>
            <p:nvPr/>
          </p:nvSpPr>
          <p:spPr bwMode="auto">
            <a:xfrm>
              <a:off x="1761067" y="1579034"/>
              <a:ext cx="975784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100%</a:t>
              </a:r>
            </a:p>
          </p:txBody>
        </p:sp>
        <p:sp>
          <p:nvSpPr>
            <p:cNvPr id="139" name="Chevron 60"/>
            <p:cNvSpPr/>
            <p:nvPr/>
          </p:nvSpPr>
          <p:spPr bwMode="auto">
            <a:xfrm>
              <a:off x="71967" y="1574800"/>
              <a:ext cx="1860551" cy="296333"/>
            </a:xfrm>
            <a:prstGeom prst="chevron">
              <a:avLst/>
            </a:prstGeom>
            <a:gradFill>
              <a:gsLst>
                <a:gs pos="1770">
                  <a:schemeClr val="bg1"/>
                </a:gs>
                <a:gs pos="22000">
                  <a:schemeClr val="accent5">
                    <a:lumMod val="60000"/>
                    <a:lumOff val="4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1800000" scaled="0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lIns="0" rIns="0"/>
            <a:lstStyle/>
            <a:p>
              <a:pPr algn="ctr" defTabSz="991185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fr-FR" sz="976" dirty="0">
                  <a:solidFill>
                    <a:prstClr val="black"/>
                  </a:solidFill>
                  <a:latin typeface="Montserrat" panose="00000500000000000000" pitchFamily="50" charset="0"/>
                  <a:ea typeface="ＭＳ Ｐゴシック" charset="-128"/>
                  <a:cs typeface="Arial" pitchFamily="34" charset="0"/>
                </a:rPr>
                <a:t>SA1 Stage 1        80%</a:t>
              </a:r>
            </a:p>
          </p:txBody>
        </p:sp>
        <p:sp>
          <p:nvSpPr>
            <p:cNvPr id="140" name="AutoShape 14"/>
            <p:cNvSpPr>
              <a:spLocks noChangeArrowheads="1"/>
            </p:cNvSpPr>
            <p:nvPr/>
          </p:nvSpPr>
          <p:spPr bwMode="auto">
            <a:xfrm>
              <a:off x="742951" y="6318252"/>
              <a:ext cx="10248900" cy="323849"/>
            </a:xfrm>
            <a:prstGeom prst="homePlate">
              <a:avLst>
                <a:gd name="adj" fmla="val 91718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endParaRPr lang="en-US" altLang="en-US" sz="1084">
                <a:solidFill>
                  <a:prstClr val="black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1" name="TextBox 8"/>
            <p:cNvSpPr txBox="1">
              <a:spLocks noChangeArrowheads="1"/>
            </p:cNvSpPr>
            <p:nvPr/>
          </p:nvSpPr>
          <p:spPr bwMode="auto">
            <a:xfrm>
              <a:off x="734485" y="6309785"/>
              <a:ext cx="9977967" cy="3852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9116" tIns="49557" rIns="99116" bIns="49557" anchor="ctr"/>
            <a:lstStyle>
              <a:lvl1pPr>
                <a:spcBef>
                  <a:spcPct val="20000"/>
                </a:spcBef>
                <a:buBlip>
                  <a:blip r:embed="rId2"/>
                </a:buBlip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lr>
                  <a:srgbClr val="C00000"/>
                </a:buClr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1600">
                  <a:solidFill>
                    <a:schemeClr val="tx1"/>
                  </a:solidFill>
                  <a:latin typeface="Calibri" panose="020F0502020204030204" pitchFamily="34" charset="0"/>
                  <a:ea typeface="MS PGothic" panose="020B0600070205080204" pitchFamily="34" charset="-128"/>
                </a:defRPr>
              </a:lvl9pPr>
            </a:lstStyle>
            <a:p>
              <a:pPr defTabSz="991185" eaLnBrk="0" fontAlgn="base" hangingPunct="0">
                <a:spcBef>
                  <a:spcPct val="0"/>
                </a:spcBef>
                <a:spcAft>
                  <a:spcPct val="0"/>
                </a:spcAft>
                <a:buNone/>
              </a:pPr>
              <a:r>
                <a:rPr lang="en-GB" altLang="en-US" sz="1084">
                  <a:solidFill>
                    <a:prstClr val="white"/>
                  </a:solidFill>
                  <a:latin typeface="Arial" panose="020B0604020202020204" pitchFamily="34" charset="0"/>
                </a:rPr>
                <a:t>SP-230390 </a:t>
              </a:r>
              <a:r>
                <a:rPr lang="en-GB" altLang="en-US" sz="867">
                  <a:solidFill>
                    <a:prstClr val="white"/>
                  </a:solidFill>
                  <a:latin typeface="Arial" panose="020B0604020202020204" pitchFamily="34" charset="0"/>
                </a:rPr>
                <a:t>-  3GPP TSG#99, 20 -24 March 2023, Rotterdam, The Netherlands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173505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65193" y="281200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SA2 and SA </a:t>
            </a:r>
            <a:r>
              <a:rPr lang="en-US" dirty="0">
                <a:solidFill>
                  <a:schemeClr val="tx1"/>
                </a:solidFill>
              </a:rPr>
              <a:t>meeting dates for </a:t>
            </a:r>
            <a:r>
              <a:rPr lang="en-US" dirty="0" smtClean="0">
                <a:solidFill>
                  <a:schemeClr val="tx1"/>
                </a:solidFill>
              </a:rPr>
              <a:t>2025</a:t>
            </a:r>
            <a:endParaRPr lang="en-US" dirty="0">
              <a:solidFill>
                <a:schemeClr val="tx1"/>
              </a:solidFill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7404477"/>
              </p:ext>
            </p:extLst>
          </p:nvPr>
        </p:nvGraphicFramePr>
        <p:xfrm>
          <a:off x="1019331" y="1581562"/>
          <a:ext cx="9998439" cy="447445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92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83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038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63769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1924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SA2-Ad Hoc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January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January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Electronic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February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 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February 21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Athens, Greece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SA#107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12,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March 14, 2025</a:t>
                      </a:r>
                      <a:endParaRPr lang="en-US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Incheon, Korea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April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07, 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April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SA2#169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May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19, 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May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Fukuoka, Japan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SA#108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10,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June 13, 2025</a:t>
                      </a:r>
                      <a:endParaRPr lang="en-US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Prague, Czech Republic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6769">
                <a:tc rowSpan="2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SA2#170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August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25, 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August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29, 202</a:t>
                      </a: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Goteborg, Sweden</a:t>
                      </a:r>
                      <a:endParaRPr lang="en-US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SA#109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16,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September 19, 2025</a:t>
                      </a:r>
                      <a:endParaRPr lang="en-US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6769">
                <a:tc rowSpan="3">
                  <a:txBody>
                    <a:bodyPr/>
                    <a:lstStyle/>
                    <a:p>
                      <a:pPr algn="ctr" fontAlgn="t"/>
                      <a:r>
                        <a:rPr lang="en-US" sz="16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endParaRPr lang="en-US" sz="16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SA2#171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October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 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October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China (TBC)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SA2#172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Monday, November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 </a:t>
                      </a:r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 November </a:t>
                      </a:r>
                      <a:r>
                        <a:rPr lang="en-US" sz="140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21, 2025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Dallas, USA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6769">
                <a:tc vMerge="1">
                  <a:txBody>
                    <a:bodyPr/>
                    <a:lstStyle/>
                    <a:p>
                      <a:pPr algn="ctr" fontAlgn="t"/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4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SA#110</a:t>
                      </a:r>
                      <a:endParaRPr lang="en-US" sz="1400" b="1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Tuesday,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09, 2024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91155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Friday,</a:t>
                      </a:r>
                      <a:r>
                        <a:rPr lang="en-US" sz="14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December 12, 2025</a:t>
                      </a:r>
                      <a:endParaRPr lang="en-US" sz="1400" b="0" i="0" u="none" strike="noStrike" dirty="0" smtClean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Baltimore, USA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45720" marR="4572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959052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Some checkpoints were identified related to RAN dependencies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FS_AIML_CN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There was a check in TSG#105 (September 2024</a:t>
            </a:r>
            <a:r>
              <a:rPr lang="en-US" sz="1600" dirty="0"/>
              <a:t>) related to WT1.1, 1.2, </a:t>
            </a:r>
            <a:r>
              <a:rPr lang="en-US" sz="1600" dirty="0" smtClean="0"/>
              <a:t>1.3 and the following conclusions reached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WT1.2 and WT1.3 will not be worked on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The way forward for WT1.1 is still dependent on decisions in RAN. They have sent an LS to SA2 asking for feedback on a number of questions for the December TSGs, and SA2 is working on a response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FS_ISAC_ARC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This was discussed again in SA#106 (December 2024)</a:t>
            </a:r>
          </a:p>
          <a:p>
            <a:pPr lvl="3">
              <a:lnSpc>
                <a:spcPct val="110000"/>
              </a:lnSpc>
              <a:defRPr/>
            </a:pPr>
            <a:r>
              <a:rPr lang="en-GB" sz="1600" dirty="0" smtClean="0"/>
              <a:t>There was </a:t>
            </a:r>
            <a:r>
              <a:rPr lang="en-GB" sz="1600" dirty="0"/>
              <a:t>no consensus in </a:t>
            </a:r>
            <a:r>
              <a:rPr lang="en-GB" sz="1600" dirty="0" smtClean="0"/>
              <a:t>SA </a:t>
            </a:r>
            <a:r>
              <a:rPr lang="en-GB" sz="1600" dirty="0"/>
              <a:t>to approve or start the </a:t>
            </a:r>
            <a:r>
              <a:rPr lang="en-GB" sz="1600" dirty="0" smtClean="0"/>
              <a:t>SID in Rel-19</a:t>
            </a:r>
          </a:p>
          <a:p>
            <a:pPr lvl="3">
              <a:lnSpc>
                <a:spcPct val="110000"/>
              </a:lnSpc>
              <a:defRPr/>
            </a:pPr>
            <a:r>
              <a:rPr lang="en-GB" sz="1600" dirty="0" smtClean="0"/>
              <a:t>This is one of the Rel-20 5G Advanced Core topics selected by SA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err="1" smtClean="0"/>
              <a:t>FS_AmbientIoT</a:t>
            </a:r>
            <a:endParaRPr lang="en-US" sz="1800" dirty="0" smtClean="0"/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This was discussed in TSG#106 </a:t>
            </a:r>
            <a:r>
              <a:rPr lang="en-US" sz="1600" dirty="0"/>
              <a:t>(December 2024) </a:t>
            </a:r>
            <a:endParaRPr lang="en-US" sz="1600" dirty="0" smtClean="0"/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A WID was endorsed and SA2 asked to submit an updated WID to SA#107</a:t>
            </a:r>
          </a:p>
          <a:p>
            <a:pPr lvl="3">
              <a:lnSpc>
                <a:spcPct val="110000"/>
              </a:lnSpc>
              <a:defRPr/>
            </a:pPr>
            <a:r>
              <a:rPr lang="en-US" sz="1600" dirty="0" smtClean="0"/>
              <a:t>SA2 was asked to complete the study in Q1 2025 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with </a:t>
            </a:r>
            <a:r>
              <a:rPr kumimoji="1" lang="en-US" altLang="zh-CN" sz="16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the focus on device 1 and </a:t>
            </a:r>
            <a:r>
              <a:rPr kumimoji="1" lang="en-US" altLang="zh-CN" sz="1600" dirty="0" smtClean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D1T1, and if TU’s allow </a:t>
            </a:r>
            <a:r>
              <a:rPr kumimoji="1" lang="en-US" altLang="zh-CN" sz="1600" dirty="0">
                <a:solidFill>
                  <a:srgbClr val="000000"/>
                </a:solidFill>
                <a:latin typeface="Calibri" panose="020F0502020204030204" pitchFamily="34" charset="0"/>
                <a:ea typeface="Microsoft YaHei" panose="020B0503020204020204" pitchFamily="34" charset="-122"/>
                <a:cs typeface="Calibri" panose="020F0502020204030204" pitchFamily="34" charset="0"/>
              </a:rPr>
              <a:t>proceed in 2025 Q1 with PCRs for a new TS and draft CRs on the already concluded aspects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1285678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Rel-19 planning for SA2 - General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b="1" dirty="0" smtClean="0"/>
              <a:t>Normative </a:t>
            </a:r>
            <a:r>
              <a:rPr lang="en-US" sz="2000" b="1" dirty="0"/>
              <a:t>work </a:t>
            </a:r>
            <a:r>
              <a:rPr lang="en-US" sz="2000" b="1" dirty="0" smtClean="0"/>
              <a:t>to </a:t>
            </a:r>
            <a:r>
              <a:rPr lang="en-US" sz="2000" b="1" dirty="0"/>
              <a:t>complete </a:t>
            </a:r>
            <a:r>
              <a:rPr lang="en-US" sz="2000" b="1" dirty="0" smtClean="0"/>
              <a:t>in SA2#168 (February 2025) for the following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AIML_CN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XRM_Ph2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NG_RTC_Ph2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5GSAT_Ph3-ARC</a:t>
            </a:r>
          </a:p>
          <a:p>
            <a:pPr>
              <a:lnSpc>
                <a:spcPct val="110000"/>
              </a:lnSpc>
              <a:defRPr/>
            </a:pPr>
            <a:r>
              <a:rPr lang="en-US" sz="2232" dirty="0" smtClean="0"/>
              <a:t>Exceptions were granted by SA for continuation of normative work on these items</a:t>
            </a:r>
            <a:endParaRPr lang="en-US" sz="2232" dirty="0"/>
          </a:p>
        </p:txBody>
      </p:sp>
    </p:spTree>
    <p:extLst>
      <p:ext uri="{BB962C8B-B14F-4D97-AF65-F5344CB8AC3E}">
        <p14:creationId xmlns:p14="http://schemas.microsoft.com/office/powerpoint/2010/main" val="351032893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BBD9587-4CE1-4E26-97DF-12424B01B2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6931" y="243176"/>
            <a:ext cx="6975177" cy="929308"/>
          </a:xfrm>
        </p:spPr>
        <p:txBody>
          <a:bodyPr wrap="square" anchor="ctr"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Rel-20 planning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1B7A073-5C24-464D-A363-9847CF6183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19" y="1382347"/>
            <a:ext cx="11289846" cy="5063423"/>
          </a:xfrm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(See SP-240458 endorsed in SA#103 Maastricht)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/>
              <a:t>Studies for 6G in 3GPP are expected to start from Release 20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First </a:t>
            </a:r>
            <a:r>
              <a:rPr lang="en-US" sz="1800" dirty="0"/>
              <a:t>TSG-wide 6G workshop is expected to be in March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SA1 </a:t>
            </a:r>
            <a:r>
              <a:rPr lang="en-US" sz="1800" dirty="0"/>
              <a:t>SID </a:t>
            </a:r>
            <a:r>
              <a:rPr lang="en-US" sz="1800" dirty="0" smtClean="0"/>
              <a:t>was approved </a:t>
            </a:r>
            <a:r>
              <a:rPr lang="en-US" sz="1800" dirty="0"/>
              <a:t>in </a:t>
            </a:r>
            <a:r>
              <a:rPr lang="en-US" sz="1800" dirty="0" smtClean="0"/>
              <a:t>Sept 2024</a:t>
            </a:r>
            <a:endParaRPr lang="en-US" sz="1800" dirty="0"/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SA2 SID is expected to be approved in June 2025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SA2 6G SI completion: Dec. 2026 or Mar 2027 (To be confirmed at a future TSG meeting)</a:t>
            </a:r>
          </a:p>
          <a:p>
            <a:pPr>
              <a:lnSpc>
                <a:spcPct val="110000"/>
              </a:lnSpc>
              <a:defRPr/>
            </a:pPr>
            <a:r>
              <a:rPr lang="en-US" sz="2000" dirty="0" smtClean="0"/>
              <a:t>For 5G-Advanced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18-month. Assuming no delay of Rel-19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/>
              <a:t>Stage-2 freeze : Jun 2026 (&gt;=80%); Sep 2026 (100</a:t>
            </a:r>
            <a:r>
              <a:rPr lang="en-US" sz="1800" dirty="0" smtClean="0"/>
              <a:t>%)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5G-Advanced workshop planned for December 202</a:t>
            </a:r>
            <a:r>
              <a:rPr lang="en-US" sz="1800" dirty="0" smtClean="0">
                <a:solidFill>
                  <a:srgbClr val="FF0000"/>
                </a:solidFill>
              </a:rPr>
              <a:t>4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800" dirty="0" smtClean="0"/>
              <a:t>5G-Advance SID proposals in SA2</a:t>
            </a:r>
          </a:p>
          <a:p>
            <a:pPr lvl="2">
              <a:lnSpc>
                <a:spcPct val="110000"/>
              </a:lnSpc>
              <a:defRPr/>
            </a:pPr>
            <a:r>
              <a:rPr lang="en-US" sz="1600" dirty="0" smtClean="0"/>
              <a:t>Discussion of SIDs will start in Q1 2025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215970877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2888" y="2692400"/>
            <a:ext cx="8005233" cy="1143000"/>
          </a:xfrm>
        </p:spPr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Meetings in Q1 2025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3355625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 Ad Hoc (e-meeting)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SA2#166 Ad Hoc </a:t>
            </a:r>
            <a:r>
              <a:rPr lang="en-US" sz="1600" dirty="0">
                <a:solidFill>
                  <a:schemeClr val="tx2"/>
                </a:solidFill>
              </a:rPr>
              <a:t>will be </a:t>
            </a:r>
            <a:r>
              <a:rPr lang="en-US" sz="1600" dirty="0" smtClean="0">
                <a:solidFill>
                  <a:schemeClr val="tx2"/>
                </a:solidFill>
              </a:rPr>
              <a:t>an ad hoc e-meeting meeting</a:t>
            </a:r>
            <a:endParaRPr lang="en-US" sz="1600" dirty="0">
              <a:solidFill>
                <a:schemeClr val="tx2"/>
              </a:solidFill>
            </a:endParaRP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r>
              <a:rPr lang="en-US" sz="1600" dirty="0">
                <a:solidFill>
                  <a:schemeClr val="tx2"/>
                </a:solidFill>
              </a:rPr>
              <a:t>: </a:t>
            </a:r>
            <a:r>
              <a:rPr lang="en-US" sz="1600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</a:t>
            </a:r>
            <a:r>
              <a:rPr lang="en-US" sz="1400" dirty="0">
                <a:solidFill>
                  <a:schemeClr val="tx2"/>
                </a:solidFill>
              </a:rPr>
              <a:t>limited: </a:t>
            </a:r>
            <a:r>
              <a:rPr lang="en-US" sz="1400" dirty="0">
                <a:solidFill>
                  <a:srgbClr val="FF0000"/>
                </a:solidFill>
              </a:rPr>
              <a:t>2 per company per </a:t>
            </a:r>
            <a:r>
              <a:rPr lang="en-US" sz="1400" dirty="0" smtClean="0">
                <a:solidFill>
                  <a:srgbClr val="FF0000"/>
                </a:solidFill>
              </a:rPr>
              <a:t>AI</a:t>
            </a:r>
            <a:endParaRPr lang="en-US" sz="14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AI </a:t>
            </a:r>
            <a:r>
              <a:rPr lang="en-US" sz="1600" dirty="0">
                <a:solidFill>
                  <a:schemeClr val="tx2"/>
                </a:solidFill>
              </a:rPr>
              <a:t>19.X: Rel-19 </a:t>
            </a:r>
            <a:r>
              <a:rPr lang="en-US" sz="1600" dirty="0" smtClean="0">
                <a:solidFill>
                  <a:schemeClr val="tx2"/>
                </a:solidFill>
              </a:rPr>
              <a:t>work items (with exceptions)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31" dirty="0" smtClean="0">
                <a:solidFill>
                  <a:schemeClr val="tx2"/>
                </a:solidFill>
              </a:rPr>
              <a:t>AI 19.X: Rel-19 maintenance (subset of items)</a:t>
            </a:r>
          </a:p>
          <a:p>
            <a:pPr marL="371695" lvl="1" indent="0">
              <a:lnSpc>
                <a:spcPct val="110000"/>
              </a:lnSpc>
              <a:buNone/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9225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Tuesday 14 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Tuesday 14 January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Monday </a:t>
                      </a:r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13 January 2025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0800 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Monday </a:t>
                      </a:r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 January 2025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0000 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Friday </a:t>
                      </a:r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24 January 2025</a:t>
                      </a:r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1600 </a:t>
                      </a:r>
                      <a:r>
                        <a:rPr lang="en-US" sz="1200" b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UTC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27 January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1700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71064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AA107368-5183-463D-A752-842B7A9C5A78}"/>
              </a:ext>
            </a:extLst>
          </p:cNvPr>
          <p:cNvSpPr txBox="1">
            <a:spLocks/>
          </p:cNvSpPr>
          <p:nvPr/>
        </p:nvSpPr>
        <p:spPr>
          <a:xfrm>
            <a:off x="2428001" y="319172"/>
            <a:ext cx="6508595" cy="929308"/>
          </a:xfrm>
          <a:prstGeom prst="rect">
            <a:avLst/>
          </a:prstGeom>
        </p:spPr>
        <p:txBody>
          <a:bodyPr wrap="square" anchor="ctr">
            <a:normAutofit/>
          </a:bodyPr>
          <a:lstStyle>
            <a:lvl1pPr algn="l" defTabSz="1219133" rtl="0" eaLnBrk="1" latinLnBrk="0" hangingPunct="1">
              <a:spcBef>
                <a:spcPct val="0"/>
              </a:spcBef>
              <a:buNone/>
              <a:defRPr sz="2666" kern="120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2800" dirty="0" smtClean="0">
                <a:solidFill>
                  <a:schemeClr val="tx2"/>
                </a:solidFill>
              </a:rPr>
              <a:t>SA2#167 (Athens) </a:t>
            </a:r>
            <a:r>
              <a:rPr lang="en-US" sz="2800" dirty="0">
                <a:solidFill>
                  <a:schemeClr val="tx2"/>
                </a:solidFill>
              </a:rPr>
              <a:t>Dates/Agenda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0B8726E9-E2A7-4EE1-8398-AFAED8E38BCC}"/>
              </a:ext>
            </a:extLst>
          </p:cNvPr>
          <p:cNvSpPr txBox="1">
            <a:spLocks/>
          </p:cNvSpPr>
          <p:nvPr/>
        </p:nvSpPr>
        <p:spPr>
          <a:xfrm>
            <a:off x="585028" y="1424066"/>
            <a:ext cx="5042298" cy="4655906"/>
          </a:xfrm>
          <a:prstGeom prst="rect">
            <a:avLst/>
          </a:prstGeom>
        </p:spPr>
        <p:txBody>
          <a:bodyPr/>
          <a:lstStyle>
            <a:lvl1pPr marL="457176" indent="-457176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426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373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2391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3348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43047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52613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2179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745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1311" indent="-304782" algn="l" defTabSz="1219133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SA2#167 </a:t>
            </a:r>
            <a:r>
              <a:rPr lang="en-US" sz="1600" dirty="0">
                <a:solidFill>
                  <a:schemeClr val="tx2"/>
                </a:solidFill>
              </a:rPr>
              <a:t>will be a F2F ordinary meeting</a:t>
            </a:r>
          </a:p>
          <a:p>
            <a:pPr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Preliminary Agenda (subjected to changes): 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4.1: Incoming LSs on all agenda items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 smtClean="0">
                <a:solidFill>
                  <a:schemeClr val="tx2"/>
                </a:solidFill>
              </a:rPr>
              <a:t>Maintenance</a:t>
            </a:r>
            <a:r>
              <a:rPr lang="en-US" sz="1600" dirty="0">
                <a:solidFill>
                  <a:schemeClr val="tx2"/>
                </a:solidFill>
              </a:rPr>
              <a:t>: </a:t>
            </a:r>
            <a:r>
              <a:rPr lang="en-US" sz="1600" dirty="0" smtClean="0">
                <a:solidFill>
                  <a:schemeClr val="tx2"/>
                </a:solidFill>
              </a:rPr>
              <a:t>5.x, 6.x, 7.x, 8.x, 9.x</a:t>
            </a:r>
          </a:p>
          <a:p>
            <a:pPr marL="1152862" lvl="2" indent="-247796">
              <a:lnSpc>
                <a:spcPct val="110000"/>
              </a:lnSpc>
              <a:defRPr/>
            </a:pPr>
            <a:r>
              <a:rPr lang="en-US" sz="1400" dirty="0" smtClean="0">
                <a:solidFill>
                  <a:schemeClr val="tx2"/>
                </a:solidFill>
              </a:rPr>
              <a:t>Quota limited: </a:t>
            </a:r>
            <a:r>
              <a:rPr lang="en-US" sz="1400" dirty="0" smtClean="0">
                <a:solidFill>
                  <a:srgbClr val="FF0000"/>
                </a:solidFill>
              </a:rPr>
              <a:t>2 per company per AI</a:t>
            </a:r>
            <a:endParaRPr lang="en-US" sz="1400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work items </a:t>
            </a:r>
            <a:r>
              <a:rPr lang="en-US" sz="1600" dirty="0" smtClean="0">
                <a:solidFill>
                  <a:schemeClr val="tx2"/>
                </a:solidFill>
              </a:rPr>
              <a:t>(with exceptions</a:t>
            </a:r>
            <a:r>
              <a:rPr lang="en-US" sz="1600" dirty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US" sz="1600" dirty="0">
                <a:solidFill>
                  <a:schemeClr val="tx2"/>
                </a:solidFill>
              </a:rPr>
              <a:t>AI 19.X: Rel-19 maintenance (subset of items</a:t>
            </a:r>
            <a:r>
              <a:rPr lang="en-US" sz="1600" dirty="0" smtClean="0">
                <a:solidFill>
                  <a:schemeClr val="tx2"/>
                </a:solidFill>
              </a:rPr>
              <a:t>)</a:t>
            </a:r>
          </a:p>
          <a:p>
            <a:pPr marL="619491" lvl="1" indent="-247796">
              <a:lnSpc>
                <a:spcPct val="110000"/>
              </a:lnSpc>
              <a:defRPr/>
            </a:pPr>
            <a:r>
              <a:rPr lang="en-GB" altLang="en-US" sz="1600" dirty="0">
                <a:solidFill>
                  <a:schemeClr val="tx2"/>
                </a:solidFill>
              </a:rPr>
              <a:t>AI 30.X: 5G Advanced proposals for Rel-20 </a:t>
            </a:r>
            <a:endParaRPr lang="en-US" alt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600" dirty="0">
              <a:solidFill>
                <a:schemeClr val="tx2"/>
              </a:solidFill>
            </a:endParaRPr>
          </a:p>
          <a:p>
            <a:pPr marL="371684" lvl="1" indent="-371684">
              <a:lnSpc>
                <a:spcPct val="110000"/>
              </a:lnSpc>
              <a:buFont typeface="Arial" panose="020B0604020202020204" pitchFamily="34" charset="0"/>
              <a:buChar char="•"/>
              <a:defRPr/>
            </a:pPr>
            <a:r>
              <a:rPr lang="en-GB" sz="1600" dirty="0">
                <a:solidFill>
                  <a:schemeClr val="tx2"/>
                </a:solidFill>
              </a:rPr>
              <a:t>Email Approval may be scheduled immediately after the meeting, only if it becomes really necessary. Further details on email approval such as </a:t>
            </a:r>
            <a:r>
              <a:rPr lang="en-GB" sz="1600" dirty="0" err="1">
                <a:solidFill>
                  <a:schemeClr val="tx2"/>
                </a:solidFill>
              </a:rPr>
              <a:t>TDoc</a:t>
            </a:r>
            <a:r>
              <a:rPr lang="en-GB" sz="1600" dirty="0">
                <a:solidFill>
                  <a:schemeClr val="tx2"/>
                </a:solidFill>
              </a:rPr>
              <a:t> list, date/timings will be decided during the meeting</a:t>
            </a:r>
            <a:r>
              <a:rPr lang="en-GB" sz="1600" dirty="0" smtClean="0">
                <a:solidFill>
                  <a:schemeClr val="tx2"/>
                </a:solidFill>
              </a:rPr>
              <a:t>.</a:t>
            </a:r>
            <a:endParaRPr lang="en-US" sz="1600" dirty="0">
              <a:solidFill>
                <a:schemeClr val="tx2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301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b="1" dirty="0">
              <a:solidFill>
                <a:srgbClr val="FF0000"/>
              </a:solidFill>
            </a:endParaRPr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 marL="619491" lvl="1" indent="-247796">
              <a:lnSpc>
                <a:spcPct val="110000"/>
              </a:lnSpc>
              <a:defRPr/>
            </a:pPr>
            <a:endParaRPr lang="en-US" altLang="en-US" sz="1084" dirty="0"/>
          </a:p>
          <a:p>
            <a:pPr>
              <a:defRPr/>
            </a:pPr>
            <a:endParaRPr lang="en-US" altLang="en-US" sz="130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8628437"/>
              </p:ext>
            </p:extLst>
          </p:nvPr>
        </p:nvGraphicFramePr>
        <p:xfrm>
          <a:off x="5627327" y="1424066"/>
          <a:ext cx="6323337" cy="27432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1733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019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4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34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request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Doc submission deadline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Monday 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 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2359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Registration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10 February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 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>
                          <a:effectLst/>
                        </a:rPr>
                        <a:t>0800 UTC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Start of meeting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Monday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17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0900 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0700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>
                          <a:effectLst/>
                        </a:rPr>
                        <a:t>Close of meeting</a:t>
                      </a:r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>
                          <a:effectLst/>
                        </a:rPr>
                        <a:t>Friday </a:t>
                      </a:r>
                      <a:r>
                        <a:rPr lang="en-US" sz="1200" b="1" u="none" strike="noStrike" dirty="0" smtClean="0">
                          <a:effectLst/>
                        </a:rPr>
                        <a:t>21 February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 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1630 </a:t>
                      </a:r>
                      <a:r>
                        <a:rPr lang="en-US" sz="1200" b="1" u="none" strike="noStrike" dirty="0">
                          <a:effectLst/>
                        </a:rPr>
                        <a:t>Local time (or earlier)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1430 </a:t>
                      </a:r>
                      <a:r>
                        <a:rPr lang="en-US" sz="1200" b="1" u="none" strike="noStrike" dirty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2203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>
                          <a:effectLst/>
                        </a:rPr>
                        <a:t>Upload approved documents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en-US" sz="1200" b="1" u="none" strike="noStrike" dirty="0" smtClean="0">
                          <a:effectLst/>
                        </a:rPr>
                        <a:t>Friday 21 February </a:t>
                      </a:r>
                      <a:r>
                        <a:rPr lang="en-US" sz="1200" b="1" u="none" strike="noStrike" baseline="0" dirty="0" smtClean="0">
                          <a:effectLst/>
                        </a:rPr>
                        <a:t>2025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u="none" strike="noStrike" dirty="0" smtClean="0">
                          <a:effectLst/>
                        </a:rPr>
                        <a:t>1730 </a:t>
                      </a:r>
                      <a:r>
                        <a:rPr lang="en-US" sz="1200" b="1" u="none" strike="noStrike" dirty="0">
                          <a:effectLst/>
                        </a:rPr>
                        <a:t>Local time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1230</a:t>
                      </a:r>
                    </a:p>
                    <a:p>
                      <a:pPr algn="ctr" fontAlgn="t"/>
                      <a:r>
                        <a:rPr lang="en-US" sz="1200" b="1" u="none" strike="noStrike" dirty="0" smtClean="0">
                          <a:effectLst/>
                        </a:rPr>
                        <a:t>UTC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8864739"/>
      </p:ext>
    </p:extLst>
  </p:cSld>
  <p:clrMapOvr>
    <a:masterClrMapping/>
  </p:clrMapOvr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83983</TotalTime>
  <Words>975</Words>
  <Application>Microsoft Office PowerPoint</Application>
  <PresentationFormat>Widescreen</PresentationFormat>
  <Paragraphs>214</Paragraphs>
  <Slides>9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22" baseType="lpstr">
      <vt:lpstr>Microsoft YaHei</vt:lpstr>
      <vt:lpstr>MS PGothic</vt:lpstr>
      <vt:lpstr>MS PGothic</vt:lpstr>
      <vt:lpstr>SimSun</vt:lpstr>
      <vt:lpstr>Arial</vt:lpstr>
      <vt:lpstr>Calibri</vt:lpstr>
      <vt:lpstr>Montserrat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SA2 Work Planning</vt:lpstr>
      <vt:lpstr>Rel-19 timelines</vt:lpstr>
      <vt:lpstr>SA2 and SA meeting dates for 2025</vt:lpstr>
      <vt:lpstr>Rel-19 planning for SA2 - General</vt:lpstr>
      <vt:lpstr>Rel-19 planning for SA2 - General</vt:lpstr>
      <vt:lpstr>Rel-20 planning</vt:lpstr>
      <vt:lpstr>Meetings in Q1 2025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Andrew Bennett/Communications Research /SRUK/Principal Engineer/Samsung Electronics</cp:lastModifiedBy>
  <cp:revision>1016</cp:revision>
  <cp:lastPrinted>2025-01-15T11:10:15Z</cp:lastPrinted>
  <dcterms:created xsi:type="dcterms:W3CDTF">2018-05-24T11:49:12Z</dcterms:created>
  <dcterms:modified xsi:type="dcterms:W3CDTF">2025-01-15T16:52:19Z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