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92" r:id="rId5"/>
    <p:sldId id="429" r:id="rId6"/>
    <p:sldId id="432" r:id="rId7"/>
    <p:sldId id="41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7" autoAdjust="0"/>
    <p:restoredTop sz="93763" autoAdjust="0"/>
  </p:normalViewPr>
  <p:slideViewPr>
    <p:cSldViewPr snapToGrid="0">
      <p:cViewPr varScale="1">
        <p:scale>
          <a:sx n="106" d="100"/>
          <a:sy n="106" d="100"/>
        </p:scale>
        <p:origin x="120"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https://www.mathworks.com/discovery/overfitting.html</a:t>
            </a:r>
          </a:p>
          <a:p>
            <a:r>
              <a:rPr lang="en-GB" dirty="0"/>
              <a:t>https://towardsdatascience.com/8-simple-techniques-to-prevent-overfitting-4d443da2ef7d</a:t>
            </a:r>
          </a:p>
          <a:p>
            <a:r>
              <a:rPr lang="en-GB" dirty="0"/>
              <a:t>https://www.comet.com/site/blog/understanding-hold-out-methods-for-training-machine-learning-models/</a:t>
            </a:r>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89400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458816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212844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11242" y="2175028"/>
            <a:ext cx="9569514" cy="1253972"/>
          </a:xfrm>
        </p:spPr>
        <p:txBody>
          <a:bodyPr/>
          <a:lstStyle/>
          <a:p>
            <a:pPr algn="ctr" eaLnBrk="1" hangingPunct="1">
              <a:lnSpc>
                <a:spcPct val="100000"/>
              </a:lnSpc>
            </a:pPr>
            <a:r>
              <a:rPr lang="en-US" altLang="zh-CN" sz="4800" dirty="0"/>
              <a:t>Discussion on accuracy monitoring of VFL training</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09077"/>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SA2#166-Ad-Hoc-e</a:t>
            </a:r>
          </a:p>
          <a:p>
            <a:pPr algn="ctr" eaLnBrk="1" hangingPunct="1"/>
            <a:r>
              <a:rPr lang="en-GB" altLang="en-US" sz="3200" dirty="0"/>
              <a:t>vivo </a:t>
            </a:r>
          </a:p>
        </p:txBody>
      </p:sp>
      <p:sp>
        <p:nvSpPr>
          <p:cNvPr id="2" name="矩形 1">
            <a:extLst>
              <a:ext uri="{FF2B5EF4-FFF2-40B4-BE49-F238E27FC236}">
                <a16:creationId xmlns:a16="http://schemas.microsoft.com/office/drawing/2014/main" id="{9F481AF0-F722-4BA3-A737-CAA97F39FD0F}"/>
              </a:ext>
            </a:extLst>
          </p:cNvPr>
          <p:cNvSpPr/>
          <p:nvPr/>
        </p:nvSpPr>
        <p:spPr>
          <a:xfrm>
            <a:off x="8171042" y="311947"/>
            <a:ext cx="1441420" cy="369332"/>
          </a:xfrm>
          <a:prstGeom prst="rect">
            <a:avLst/>
          </a:prstGeom>
        </p:spPr>
        <p:txBody>
          <a:bodyPr wrap="none">
            <a:spAutoFit/>
          </a:bodyPr>
          <a:lstStyle/>
          <a:p>
            <a:r>
              <a:rPr lang="en-US" altLang="zh-CN" dirty="0"/>
              <a:t>S2-2500656</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GB" altLang="zh-CN" sz="2800" b="1" dirty="0"/>
              <a:t>Background &amp; Observation</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94611" y="1070605"/>
            <a:ext cx="8652850" cy="5416868"/>
          </a:xfrm>
        </p:spPr>
        <p:txBody>
          <a:bodyPr>
            <a:spAutoFit/>
          </a:bodyPr>
          <a:lstStyle/>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Background 1: </a:t>
            </a:r>
            <a:r>
              <a:rPr lang="en-US" altLang="zh-CN" sz="2200" dirty="0">
                <a:latin typeface="Calibri" panose="020F0502020204030204" pitchFamily="34" charset="0"/>
                <a:cs typeface="Calibri" panose="020F0502020204030204" pitchFamily="34" charset="0"/>
              </a:rPr>
              <a:t>As agreed in last meeting, the issue of accuracy monitoring in training</a:t>
            </a:r>
            <a:r>
              <a:rPr lang="zh-CN" altLang="en-US" sz="2200" dirty="0">
                <a:latin typeface="Calibri" panose="020F0502020204030204" pitchFamily="34" charset="0"/>
                <a:cs typeface="Calibri" panose="020F0502020204030204" pitchFamily="34" charset="0"/>
              </a:rPr>
              <a:t> </a:t>
            </a:r>
            <a:r>
              <a:rPr lang="en-US" altLang="zh-CN" sz="2200" dirty="0">
                <a:latin typeface="Calibri" panose="020F0502020204030204" pitchFamily="34" charset="0"/>
                <a:cs typeface="Calibri" panose="020F0502020204030204" pitchFamily="34" charset="0"/>
              </a:rPr>
              <a:t>is in the exception list and should be resolved.</a:t>
            </a:r>
          </a:p>
          <a:p>
            <a:pPr lvl="1">
              <a:lnSpc>
                <a:spcPct val="100000"/>
              </a:lnSpc>
              <a:spcBef>
                <a:spcPts val="0"/>
              </a:spcBef>
              <a:spcAft>
                <a:spcPts val="0"/>
              </a:spcAft>
            </a:pPr>
            <a:r>
              <a:rPr lang="en-US" altLang="zh-CN" sz="1800" i="1" dirty="0">
                <a:latin typeface="Calibri" panose="020F0502020204030204" pitchFamily="34" charset="0"/>
                <a:cs typeface="Calibri" panose="020F0502020204030204" pitchFamily="34" charset="0"/>
              </a:rPr>
              <a:t>Vertical Federated Learning (VFL):</a:t>
            </a:r>
          </a:p>
          <a:p>
            <a:pPr lvl="2">
              <a:lnSpc>
                <a:spcPct val="100000"/>
              </a:lnSpc>
              <a:spcBef>
                <a:spcPts val="0"/>
              </a:spcBef>
              <a:spcAft>
                <a:spcPts val="0"/>
              </a:spcAft>
            </a:pPr>
            <a:r>
              <a:rPr lang="en-US" altLang="zh-CN" sz="1400" i="1" dirty="0">
                <a:latin typeface="Calibri" panose="020F0502020204030204" pitchFamily="34" charset="0"/>
                <a:cs typeface="Calibri" panose="020F0502020204030204" pitchFamily="34" charset="0"/>
              </a:rPr>
              <a:t>Update of the procedures to include the trusted AF as VFL server/client </a:t>
            </a:r>
          </a:p>
          <a:p>
            <a:pPr lvl="2">
              <a:lnSpc>
                <a:spcPct val="100000"/>
              </a:lnSpc>
              <a:spcBef>
                <a:spcPts val="0"/>
              </a:spcBef>
              <a:spcAft>
                <a:spcPts val="0"/>
              </a:spcAft>
            </a:pPr>
            <a:r>
              <a:rPr lang="en-US" altLang="zh-CN" sz="1400" i="1" dirty="0">
                <a:latin typeface="Calibri" panose="020F0502020204030204" pitchFamily="34" charset="0"/>
                <a:cs typeface="Calibri" panose="020F0502020204030204" pitchFamily="34" charset="0"/>
              </a:rPr>
              <a:t>Interaction between consumer and VFL server for VFL training</a:t>
            </a:r>
          </a:p>
          <a:p>
            <a:pPr lvl="2">
              <a:lnSpc>
                <a:spcPct val="100000"/>
              </a:lnSpc>
              <a:spcBef>
                <a:spcPts val="0"/>
              </a:spcBef>
              <a:spcAft>
                <a:spcPts val="0"/>
              </a:spcAft>
            </a:pPr>
            <a:r>
              <a:rPr lang="en-US" altLang="zh-CN" sz="1400" i="1" dirty="0">
                <a:latin typeface="Calibri" panose="020F0502020204030204" pitchFamily="34" charset="0"/>
                <a:cs typeface="Calibri" panose="020F0502020204030204" pitchFamily="34" charset="0"/>
              </a:rPr>
              <a:t>Detailed content/procedure and the parameters during VFL procedures.</a:t>
            </a:r>
          </a:p>
          <a:p>
            <a:pPr lvl="2">
              <a:lnSpc>
                <a:spcPct val="100000"/>
              </a:lnSpc>
              <a:spcBef>
                <a:spcPts val="0"/>
              </a:spcBef>
              <a:spcAft>
                <a:spcPts val="0"/>
              </a:spcAft>
            </a:pPr>
            <a:r>
              <a:rPr lang="en-US" altLang="zh-CN" sz="1600" b="1" i="1" dirty="0">
                <a:latin typeface="Calibri" panose="020F0502020204030204" pitchFamily="34" charset="0"/>
                <a:cs typeface="Calibri" panose="020F0502020204030204" pitchFamily="34" charset="0"/>
              </a:rPr>
              <a:t>Accuracy monitoring of VFL training </a:t>
            </a:r>
          </a:p>
          <a:p>
            <a:pPr lvl="2">
              <a:lnSpc>
                <a:spcPct val="100000"/>
              </a:lnSpc>
              <a:spcBef>
                <a:spcPts val="0"/>
              </a:spcBef>
              <a:spcAft>
                <a:spcPts val="0"/>
              </a:spcAft>
            </a:pPr>
            <a:r>
              <a:rPr lang="en-US" altLang="zh-CN" sz="1400" i="1" dirty="0">
                <a:latin typeface="Calibri" panose="020F0502020204030204" pitchFamily="34" charset="0"/>
                <a:cs typeface="Calibri" panose="020F0502020204030204" pitchFamily="34" charset="0"/>
              </a:rPr>
              <a:t>[..]</a:t>
            </a:r>
          </a:p>
          <a:p>
            <a:pPr lvl="1">
              <a:lnSpc>
                <a:spcPct val="100000"/>
              </a:lnSpc>
              <a:spcBef>
                <a:spcPts val="0"/>
              </a:spcBef>
              <a:spcAft>
                <a:spcPts val="0"/>
              </a:spcAft>
            </a:pPr>
            <a:endParaRPr lang="en-GB" altLang="zh-CN" sz="1800"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Background 2: Splitting dataset to avoid </a:t>
            </a:r>
            <a:r>
              <a:rPr lang="en-US" altLang="zh-CN" sz="2200" dirty="0">
                <a:latin typeface="Calibri" panose="020F0502020204030204" pitchFamily="34" charset="0"/>
                <a:cs typeface="Calibri" panose="020F0502020204030204" pitchFamily="34" charset="0"/>
              </a:rPr>
              <a:t>overfitting.</a:t>
            </a:r>
          </a:p>
          <a:p>
            <a:pPr lvl="1">
              <a:lnSpc>
                <a:spcPct val="100000"/>
              </a:lnSpc>
              <a:spcBef>
                <a:spcPts val="0"/>
              </a:spcBef>
              <a:spcAft>
                <a:spcPts val="0"/>
              </a:spcAft>
            </a:pPr>
            <a:r>
              <a:rPr lang="en-US" altLang="zh-CN" sz="1800" dirty="0"/>
              <a:t>In AI community, Overfitting means a model performs well on training data but performs poorly to unseen data (e.g. inference data)</a:t>
            </a:r>
            <a:r>
              <a:rPr lang="en-US" altLang="zh-CN" sz="1800" i="1" dirty="0">
                <a:latin typeface="Calibri" panose="020F0502020204030204" pitchFamily="34" charset="0"/>
                <a:cs typeface="Calibri" panose="020F0502020204030204" pitchFamily="34" charset="0"/>
              </a:rPr>
              <a:t>.</a:t>
            </a:r>
          </a:p>
          <a:p>
            <a:pPr lvl="1">
              <a:lnSpc>
                <a:spcPct val="100000"/>
              </a:lnSpc>
              <a:spcBef>
                <a:spcPts val="0"/>
              </a:spcBef>
              <a:spcAft>
                <a:spcPts val="0"/>
              </a:spcAft>
            </a:pPr>
            <a:r>
              <a:rPr lang="en-US" altLang="zh-CN" sz="1800" dirty="0"/>
              <a:t>A common and simple approach is to split the dataset two sets, </a:t>
            </a:r>
            <a:r>
              <a:rPr lang="en-US" altLang="zh-CN" sz="1800" i="1" dirty="0"/>
              <a:t>the Training set </a:t>
            </a:r>
            <a:r>
              <a:rPr lang="en-US" altLang="zh-CN" sz="1800" dirty="0"/>
              <a:t>and </a:t>
            </a:r>
            <a:r>
              <a:rPr lang="en-US" altLang="zh-CN" sz="1800" i="1" dirty="0"/>
              <a:t>Validation set (or test set), </a:t>
            </a:r>
            <a:r>
              <a:rPr lang="en-US" altLang="zh-CN" sz="1800" dirty="0"/>
              <a:t>which are for training and performance evaluation respectively</a:t>
            </a:r>
            <a:r>
              <a:rPr lang="en-US" altLang="zh-CN" sz="1800" i="1" dirty="0"/>
              <a:t>.</a:t>
            </a:r>
          </a:p>
          <a:p>
            <a:pPr lvl="1">
              <a:lnSpc>
                <a:spcPct val="100000"/>
              </a:lnSpc>
              <a:spcBef>
                <a:spcPts val="0"/>
              </a:spcBef>
              <a:spcAft>
                <a:spcPts val="0"/>
              </a:spcAft>
            </a:pPr>
            <a:endParaRPr lang="en-US" altLang="zh-CN" sz="1800" dirty="0"/>
          </a:p>
          <a:p>
            <a:pPr>
              <a:lnSpc>
                <a:spcPct val="100000"/>
              </a:lnSpc>
              <a:spcBef>
                <a:spcPts val="0"/>
              </a:spcBef>
              <a:spcAft>
                <a:spcPts val="0"/>
              </a:spcAft>
            </a:pPr>
            <a:r>
              <a:rPr lang="en-GB" altLang="zh-CN" sz="2200" dirty="0">
                <a:latin typeface="Calibri" panose="020F0502020204030204" pitchFamily="34" charset="0"/>
                <a:cs typeface="Calibri" panose="020F0502020204030204" pitchFamily="34" charset="0"/>
              </a:rPr>
              <a:t>Observation 1: It is benefit for VFL to split the dataset into training set and validation set in accuracy monitoring </a:t>
            </a:r>
            <a:r>
              <a:rPr lang="en-US" altLang="zh-CN" sz="2200" dirty="0">
                <a:latin typeface="Calibri" panose="020F0502020204030204" pitchFamily="34" charset="0"/>
                <a:cs typeface="Calibri" panose="020F0502020204030204" pitchFamily="34" charset="0"/>
              </a:rPr>
              <a:t>phase</a:t>
            </a:r>
            <a:r>
              <a:rPr lang="en-GB" altLang="zh-CN" sz="2200" dirty="0">
                <a:latin typeface="Calibri" panose="020F0502020204030204" pitchFamily="34" charset="0"/>
                <a:cs typeface="Calibri" panose="020F0502020204030204" pitchFamily="34" charset="0"/>
              </a:rPr>
              <a:t> to ensure that the performance is right and accurate. </a:t>
            </a:r>
          </a:p>
        </p:txBody>
      </p:sp>
      <p:sp>
        <p:nvSpPr>
          <p:cNvPr id="12" name="文本框 11">
            <a:extLst>
              <a:ext uri="{FF2B5EF4-FFF2-40B4-BE49-F238E27FC236}">
                <a16:creationId xmlns:a16="http://schemas.microsoft.com/office/drawing/2014/main" id="{EDF75E1E-273A-4469-8443-A4C5CCAC6CFE}"/>
              </a:ext>
            </a:extLst>
          </p:cNvPr>
          <p:cNvSpPr txBox="1"/>
          <p:nvPr/>
        </p:nvSpPr>
        <p:spPr>
          <a:xfrm>
            <a:off x="9004809" y="2680525"/>
            <a:ext cx="2830347" cy="371751"/>
          </a:xfrm>
          <a:prstGeom prst="rect">
            <a:avLst/>
          </a:prstGeom>
          <a:solidFill>
            <a:srgbClr val="A8D08D"/>
          </a:solidFill>
          <a:ln>
            <a:solidFill>
              <a:schemeClr val="accent1"/>
            </a:solidFill>
          </a:ln>
        </p:spPr>
        <p:txBody>
          <a:bodyPr wrap="square" rtlCol="0" anchor="ctr" anchorCtr="1">
            <a:normAutofit/>
          </a:bodyPr>
          <a:lstStyle/>
          <a:p>
            <a:r>
              <a:rPr lang="en-US" altLang="zh-CN" sz="1600" dirty="0">
                <a:solidFill>
                  <a:schemeClr val="bg1"/>
                </a:solidFill>
              </a:rPr>
              <a:t>Dataset for training</a:t>
            </a:r>
            <a:endParaRPr lang="zh-CN" altLang="en-US" sz="1600" dirty="0">
              <a:solidFill>
                <a:schemeClr val="bg1"/>
              </a:solidFill>
            </a:endParaRPr>
          </a:p>
        </p:txBody>
      </p:sp>
      <p:sp>
        <p:nvSpPr>
          <p:cNvPr id="13" name="文本框 12">
            <a:extLst>
              <a:ext uri="{FF2B5EF4-FFF2-40B4-BE49-F238E27FC236}">
                <a16:creationId xmlns:a16="http://schemas.microsoft.com/office/drawing/2014/main" id="{479B4D7D-5F5C-435E-AF0E-6DC274721FF8}"/>
              </a:ext>
            </a:extLst>
          </p:cNvPr>
          <p:cNvSpPr txBox="1"/>
          <p:nvPr/>
        </p:nvSpPr>
        <p:spPr>
          <a:xfrm>
            <a:off x="9004809" y="3708042"/>
            <a:ext cx="1741012" cy="505646"/>
          </a:xfrm>
          <a:prstGeom prst="rect">
            <a:avLst/>
          </a:prstGeom>
          <a:solidFill>
            <a:srgbClr val="A8D08D"/>
          </a:solidFill>
          <a:ln>
            <a:solidFill>
              <a:schemeClr val="accent1"/>
            </a:solidFill>
          </a:ln>
        </p:spPr>
        <p:txBody>
          <a:bodyPr wrap="square" rtlCol="0" anchor="ctr" anchorCtr="1">
            <a:noAutofit/>
          </a:bodyPr>
          <a:lstStyle/>
          <a:p>
            <a:r>
              <a:rPr lang="en-US" altLang="zh-CN" sz="1600" dirty="0">
                <a:solidFill>
                  <a:schemeClr val="bg1"/>
                </a:solidFill>
              </a:rPr>
              <a:t>Training dataset</a:t>
            </a:r>
            <a:endParaRPr lang="zh-CN" altLang="en-US" sz="1600" dirty="0">
              <a:solidFill>
                <a:schemeClr val="bg1"/>
              </a:solidFill>
            </a:endParaRPr>
          </a:p>
        </p:txBody>
      </p:sp>
      <p:sp>
        <p:nvSpPr>
          <p:cNvPr id="14" name="文本框 13">
            <a:extLst>
              <a:ext uri="{FF2B5EF4-FFF2-40B4-BE49-F238E27FC236}">
                <a16:creationId xmlns:a16="http://schemas.microsoft.com/office/drawing/2014/main" id="{DF6E9120-BED9-4368-8D6C-5A6B718C09A8}"/>
              </a:ext>
            </a:extLst>
          </p:cNvPr>
          <p:cNvSpPr txBox="1"/>
          <p:nvPr/>
        </p:nvSpPr>
        <p:spPr>
          <a:xfrm>
            <a:off x="10745821" y="3708042"/>
            <a:ext cx="1089335" cy="504633"/>
          </a:xfrm>
          <a:prstGeom prst="rect">
            <a:avLst/>
          </a:prstGeom>
          <a:solidFill>
            <a:srgbClr val="A8D08D"/>
          </a:solidFill>
          <a:ln>
            <a:solidFill>
              <a:schemeClr val="accent1"/>
            </a:solidFill>
          </a:ln>
        </p:spPr>
        <p:txBody>
          <a:bodyPr wrap="square" rtlCol="0" anchor="ctr" anchorCtr="1">
            <a:noAutofit/>
          </a:bodyPr>
          <a:lstStyle/>
          <a:p>
            <a:r>
              <a:rPr lang="en-US" altLang="zh-CN" sz="1600" dirty="0">
                <a:solidFill>
                  <a:schemeClr val="bg1"/>
                </a:solidFill>
              </a:rPr>
              <a:t>Validation dataset</a:t>
            </a:r>
            <a:endParaRPr lang="zh-CN" altLang="en-US" sz="1600" dirty="0">
              <a:solidFill>
                <a:schemeClr val="bg1"/>
              </a:solidFill>
            </a:endParaRPr>
          </a:p>
        </p:txBody>
      </p:sp>
      <p:sp>
        <p:nvSpPr>
          <p:cNvPr id="15" name="箭头: 下 14">
            <a:extLst>
              <a:ext uri="{FF2B5EF4-FFF2-40B4-BE49-F238E27FC236}">
                <a16:creationId xmlns:a16="http://schemas.microsoft.com/office/drawing/2014/main" id="{5E464D27-E25D-49DA-ACFE-236F0BD17D52}"/>
              </a:ext>
            </a:extLst>
          </p:cNvPr>
          <p:cNvSpPr/>
          <p:nvPr/>
        </p:nvSpPr>
        <p:spPr bwMode="auto">
          <a:xfrm rot="2678814">
            <a:off x="9771509" y="3064273"/>
            <a:ext cx="199218" cy="605401"/>
          </a:xfrm>
          <a:prstGeom prst="downArrow">
            <a:avLst>
              <a:gd name="adj1" fmla="val 17380"/>
              <a:gd name="adj2" fmla="val 116829"/>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
        <p:nvSpPr>
          <p:cNvPr id="16" name="箭头: 下 15">
            <a:extLst>
              <a:ext uri="{FF2B5EF4-FFF2-40B4-BE49-F238E27FC236}">
                <a16:creationId xmlns:a16="http://schemas.microsoft.com/office/drawing/2014/main" id="{1FBF3374-28D2-4C15-8DDB-8B19E3CBAA0A}"/>
              </a:ext>
            </a:extLst>
          </p:cNvPr>
          <p:cNvSpPr/>
          <p:nvPr/>
        </p:nvSpPr>
        <p:spPr bwMode="auto">
          <a:xfrm rot="18900000">
            <a:off x="10853091" y="3058841"/>
            <a:ext cx="207259" cy="605401"/>
          </a:xfrm>
          <a:prstGeom prst="downArrow">
            <a:avLst>
              <a:gd name="adj1" fmla="val 17380"/>
              <a:gd name="adj2" fmla="val 99340"/>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900" b="0" i="0" u="none" strike="noStrike" cap="none" normalizeH="0" baseline="0">
              <a:ln>
                <a:noFill/>
              </a:ln>
              <a:solidFill>
                <a:schemeClr val="tx1"/>
              </a:solidFill>
              <a:effectLst/>
              <a:latin typeface="Arial" charset="0"/>
            </a:endParaRPr>
          </a:p>
        </p:txBody>
      </p:sp>
      <p:sp>
        <p:nvSpPr>
          <p:cNvPr id="17" name="箭头: 右 16">
            <a:extLst>
              <a:ext uri="{FF2B5EF4-FFF2-40B4-BE49-F238E27FC236}">
                <a16:creationId xmlns:a16="http://schemas.microsoft.com/office/drawing/2014/main" id="{A05F1044-6B8B-460F-86BE-1BA979AFBCE6}"/>
              </a:ext>
            </a:extLst>
          </p:cNvPr>
          <p:cNvSpPr/>
          <p:nvPr/>
        </p:nvSpPr>
        <p:spPr bwMode="auto">
          <a:xfrm rot="5400000">
            <a:off x="9806531" y="4617574"/>
            <a:ext cx="1200978" cy="504633"/>
          </a:xfrm>
          <a:prstGeom prst="rightArrow">
            <a:avLst/>
          </a:prstGeom>
          <a:solidFill>
            <a:srgbClr val="A8D08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dirty="0">
                <a:ln>
                  <a:noFill/>
                </a:ln>
                <a:solidFill>
                  <a:schemeClr val="bg1"/>
                </a:solidFill>
                <a:effectLst/>
                <a:latin typeface="Arial" charset="0"/>
              </a:rPr>
              <a:t>After training</a:t>
            </a:r>
            <a:endParaRPr kumimoji="0" lang="zh-CN" altLang="en-US" sz="1200" b="0" i="0" u="none" strike="noStrike" cap="none" normalizeH="0" baseline="0" dirty="0">
              <a:ln>
                <a:noFill/>
              </a:ln>
              <a:solidFill>
                <a:schemeClr val="bg1"/>
              </a:solidFill>
              <a:effectLst/>
              <a:latin typeface="Arial" charset="0"/>
            </a:endParaRPr>
          </a:p>
        </p:txBody>
      </p:sp>
      <p:sp>
        <p:nvSpPr>
          <p:cNvPr id="18" name="文本框 17">
            <a:extLst>
              <a:ext uri="{FF2B5EF4-FFF2-40B4-BE49-F238E27FC236}">
                <a16:creationId xmlns:a16="http://schemas.microsoft.com/office/drawing/2014/main" id="{892EDEA1-BE85-4546-A1CB-7946AFB88E21}"/>
              </a:ext>
            </a:extLst>
          </p:cNvPr>
          <p:cNvSpPr txBox="1"/>
          <p:nvPr/>
        </p:nvSpPr>
        <p:spPr>
          <a:xfrm>
            <a:off x="9712166" y="5526093"/>
            <a:ext cx="1389707" cy="699993"/>
          </a:xfrm>
          <a:prstGeom prst="rect">
            <a:avLst/>
          </a:prstGeom>
          <a:solidFill>
            <a:srgbClr val="A8D08D"/>
          </a:solidFill>
          <a:ln>
            <a:solidFill>
              <a:schemeClr val="accent1"/>
            </a:solidFill>
          </a:ln>
        </p:spPr>
        <p:txBody>
          <a:bodyPr wrap="square" rtlCol="0" anchor="ctr" anchorCtr="1">
            <a:noAutofit/>
          </a:bodyPr>
          <a:lstStyle/>
          <a:p>
            <a:r>
              <a:rPr lang="en-US" altLang="zh-CN" sz="1600" dirty="0">
                <a:solidFill>
                  <a:schemeClr val="bg1"/>
                </a:solidFill>
              </a:rPr>
              <a:t>Inference </a:t>
            </a:r>
          </a:p>
          <a:p>
            <a:r>
              <a:rPr lang="en-US" altLang="zh-CN" sz="1600" dirty="0">
                <a:solidFill>
                  <a:schemeClr val="bg1"/>
                </a:solidFill>
              </a:rPr>
              <a:t>(real-world unseen data)</a:t>
            </a:r>
          </a:p>
        </p:txBody>
      </p:sp>
      <p:pic>
        <p:nvPicPr>
          <p:cNvPr id="19" name="图片 18">
            <a:extLst>
              <a:ext uri="{FF2B5EF4-FFF2-40B4-BE49-F238E27FC236}">
                <a16:creationId xmlns:a16="http://schemas.microsoft.com/office/drawing/2014/main" id="{7DE92DC9-BAFE-4225-8F82-22A75E2DE839}"/>
              </a:ext>
            </a:extLst>
          </p:cNvPr>
          <p:cNvPicPr>
            <a:picLocks noChangeAspect="1"/>
          </p:cNvPicPr>
          <p:nvPr/>
        </p:nvPicPr>
        <p:blipFill>
          <a:blip r:embed="rId3"/>
          <a:stretch>
            <a:fillRect/>
          </a:stretch>
        </p:blipFill>
        <p:spPr>
          <a:xfrm>
            <a:off x="8667190" y="1294093"/>
            <a:ext cx="3250940" cy="1190693"/>
          </a:xfrm>
          <a:prstGeom prst="rect">
            <a:avLst/>
          </a:prstGeom>
        </p:spPr>
      </p:pic>
    </p:spTree>
    <p:extLst>
      <p:ext uri="{BB962C8B-B14F-4D97-AF65-F5344CB8AC3E}">
        <p14:creationId xmlns:p14="http://schemas.microsoft.com/office/powerpoint/2010/main" val="3825100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GB" altLang="zh-CN" sz="2800" b="1" dirty="0"/>
              <a:t>Background &amp; Observation</a:t>
            </a:r>
            <a:endParaRPr lang="zh-CN" altLang="en-US" sz="2800" b="1" dirty="0"/>
          </a:p>
        </p:txBody>
      </p:sp>
      <p:sp>
        <p:nvSpPr>
          <p:cNvPr id="75" name="Content Placeholder 2">
            <a:extLst>
              <a:ext uri="{FF2B5EF4-FFF2-40B4-BE49-F238E27FC236}">
                <a16:creationId xmlns:a16="http://schemas.microsoft.com/office/drawing/2014/main" id="{75BBE636-085E-47D3-A596-7195A5F891E3}"/>
              </a:ext>
            </a:extLst>
          </p:cNvPr>
          <p:cNvSpPr txBox="1">
            <a:spLocks/>
          </p:cNvSpPr>
          <p:nvPr/>
        </p:nvSpPr>
        <p:spPr bwMode="auto">
          <a:xfrm>
            <a:off x="241473" y="1229636"/>
            <a:ext cx="1121116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Background 3: Description in VFL preparation (step 4 in clause 6.2H.2.2.1, TS 23.288):</a:t>
            </a:r>
          </a:p>
          <a:p>
            <a:pPr lvl="1">
              <a:lnSpc>
                <a:spcPct val="100000"/>
              </a:lnSpc>
              <a:spcBef>
                <a:spcPts val="0"/>
              </a:spcBef>
              <a:spcAft>
                <a:spcPts val="0"/>
              </a:spcAft>
            </a:pPr>
            <a:r>
              <a:rPr lang="en-US" altLang="zh-CN" sz="1600" i="1" dirty="0">
                <a:latin typeface="Calibri" panose="020F0502020204030204" pitchFamily="34" charset="0"/>
                <a:cs typeface="Calibri" panose="020F0502020204030204" pitchFamily="34" charset="0"/>
              </a:rPr>
              <a:t>The VFL server determines the final list of samples considering the samples that all selected VFL clients support, if used the Feature ID per VFL client and VFL Interoperability Information to be used for training and provide them to the selected VFL Clients at the start of the training phase. </a:t>
            </a:r>
          </a:p>
          <a:p>
            <a:pPr>
              <a:lnSpc>
                <a:spcPct val="100000"/>
              </a:lnSpc>
              <a:spcBef>
                <a:spcPts val="0"/>
              </a:spcBef>
              <a:spcAft>
                <a:spcPts val="0"/>
              </a:spcAft>
            </a:pPr>
            <a:endParaRPr lang="en-US" altLang="zh-CN" sz="2000" i="1"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Observation 2: </a:t>
            </a:r>
            <a:r>
              <a:rPr lang="en-US" altLang="zh-CN" sz="2000" dirty="0"/>
              <a:t>The VFL server manages the full list of samples used in training and has the ability to split this list into training and validation datasets if needed.</a:t>
            </a:r>
            <a:endParaRPr lang="en-GB" altLang="zh-CN" sz="2000" dirty="0">
              <a:latin typeface="Calibri" panose="020F0502020204030204" pitchFamily="34" charset="0"/>
              <a:cs typeface="Calibri" panose="020F0502020204030204" pitchFamily="34" charset="0"/>
            </a:endParaRPr>
          </a:p>
        </p:txBody>
      </p:sp>
      <p:sp>
        <p:nvSpPr>
          <p:cNvPr id="33" name="Content Placeholder 2">
            <a:extLst>
              <a:ext uri="{FF2B5EF4-FFF2-40B4-BE49-F238E27FC236}">
                <a16:creationId xmlns:a16="http://schemas.microsoft.com/office/drawing/2014/main" id="{43421372-7746-4F9B-B025-E764D0DD5E1C}"/>
              </a:ext>
            </a:extLst>
          </p:cNvPr>
          <p:cNvSpPr txBox="1">
            <a:spLocks/>
          </p:cNvSpPr>
          <p:nvPr/>
        </p:nvSpPr>
        <p:spPr bwMode="auto">
          <a:xfrm>
            <a:off x="241473" y="3738309"/>
            <a:ext cx="112111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Background 4: Description in VFL training 	(step 2 in clause 6.2H.2.3.1, TS 23.288):</a:t>
            </a:r>
          </a:p>
          <a:p>
            <a:pPr lvl="1">
              <a:lnSpc>
                <a:spcPct val="100000"/>
              </a:lnSpc>
              <a:spcBef>
                <a:spcPts val="0"/>
              </a:spcBef>
              <a:spcAft>
                <a:spcPts val="0"/>
              </a:spcAft>
            </a:pPr>
            <a:r>
              <a:rPr lang="en-US" altLang="zh-CN" sz="1600" i="1" dirty="0">
                <a:latin typeface="Calibri" panose="020F0502020204030204" pitchFamily="34" charset="0"/>
                <a:cs typeface="Calibri" panose="020F0502020204030204" pitchFamily="34" charset="0"/>
              </a:rPr>
              <a:t>To start the VFL training, the VFL server sends a request to start the training to all selected VFL clients The request includes VFL correlation ID, at least the parameters negotiated during the preparation phase, Optionally, the VFL Server includes: Analytic filter information, maximum response time (i.e. the maximum time between VFL clients receive intermediate model training information and send back intermediate training result).</a:t>
            </a:r>
          </a:p>
          <a:p>
            <a:pPr>
              <a:lnSpc>
                <a:spcPct val="100000"/>
              </a:lnSpc>
              <a:spcBef>
                <a:spcPts val="0"/>
              </a:spcBef>
              <a:spcAft>
                <a:spcPts val="0"/>
              </a:spcAft>
            </a:pPr>
            <a:endParaRPr lang="en-US" altLang="zh-CN" sz="2000" i="1"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000" dirty="0">
                <a:latin typeface="Calibri" panose="020F0502020204030204" pitchFamily="34" charset="0"/>
                <a:cs typeface="Calibri" panose="020F0502020204030204" pitchFamily="34" charset="0"/>
              </a:rPr>
              <a:t>Observation 3: VFL server cannot </a:t>
            </a:r>
            <a:r>
              <a:rPr lang="en-US" altLang="zh-CN" sz="2000" dirty="0"/>
              <a:t>currently provide sample IDs for split datasets to clients, limiting its functionality in accuracy monitoring.</a:t>
            </a:r>
            <a:endParaRPr lang="en-US" altLang="zh-CN" sz="2000"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20624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GB" altLang="zh-CN" sz="2800" b="1" dirty="0"/>
              <a:t>Proposal</a:t>
            </a:r>
            <a:endParaRPr lang="zh-CN" altLang="en-US" sz="2800" b="1" dirty="0"/>
          </a:p>
        </p:txBody>
      </p:sp>
      <p:sp>
        <p:nvSpPr>
          <p:cNvPr id="3" name="内容占位符 2">
            <a:extLst>
              <a:ext uri="{FF2B5EF4-FFF2-40B4-BE49-F238E27FC236}">
                <a16:creationId xmlns:a16="http://schemas.microsoft.com/office/drawing/2014/main" id="{695C147D-40F7-4B2F-8D13-419A674A4E37}"/>
              </a:ext>
            </a:extLst>
          </p:cNvPr>
          <p:cNvSpPr>
            <a:spLocks noGrp="1"/>
          </p:cNvSpPr>
          <p:nvPr>
            <p:ph idx="1"/>
          </p:nvPr>
        </p:nvSpPr>
        <p:spPr>
          <a:xfrm>
            <a:off x="526232" y="1373477"/>
            <a:ext cx="11139535" cy="4262705"/>
          </a:xfrm>
        </p:spPr>
        <p:txBody>
          <a:bodyPr wrap="square">
            <a:spAutoFit/>
          </a:bodyPr>
          <a:lstStyle/>
          <a:p>
            <a:r>
              <a:rPr lang="en-GB" altLang="zh-CN" sz="2000" dirty="0">
                <a:latin typeface="Calibri" panose="020F0502020204030204" pitchFamily="34" charset="0"/>
                <a:cs typeface="Calibri" panose="020F0502020204030204" pitchFamily="34" charset="0"/>
              </a:rPr>
              <a:t>Observation 1: It is benefit for VFL to split the dataset into training set and validation set in accuracy monitoring to ensure that the performance is right and accurate. </a:t>
            </a:r>
          </a:p>
          <a:p>
            <a:r>
              <a:rPr lang="en-US" altLang="zh-CN" sz="2000" dirty="0">
                <a:latin typeface="Calibri" panose="020F0502020204030204" pitchFamily="34" charset="0"/>
                <a:cs typeface="Calibri" panose="020F0502020204030204" pitchFamily="34" charset="0"/>
              </a:rPr>
              <a:t>Observation 2: The VFL server manages the full list of samples used in training and has the ability to split this list into training and validation datasets if needed.</a:t>
            </a:r>
          </a:p>
          <a:p>
            <a:r>
              <a:rPr lang="en-US" altLang="zh-CN" sz="2000" dirty="0">
                <a:latin typeface="Calibri" panose="020F0502020204030204" pitchFamily="34" charset="0"/>
                <a:cs typeface="Calibri" panose="020F0502020204030204" pitchFamily="34" charset="0"/>
              </a:rPr>
              <a:t>Observation 3: VFL server cannot currently provide sample IDs for split datasets to clients, limiting its functionality in accuracy monitoring.</a:t>
            </a:r>
          </a:p>
          <a:p>
            <a:pPr marL="0" indent="0">
              <a:buNone/>
            </a:pPr>
            <a:endParaRPr lang="en-US" altLang="zh-CN" sz="2000" i="1"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000" b="1" dirty="0">
                <a:latin typeface="Calibri" panose="020F0502020204030204" pitchFamily="34" charset="0"/>
                <a:cs typeface="Calibri" panose="020F0502020204030204" pitchFamily="34" charset="0"/>
              </a:rPr>
              <a:t>Proposal 1: </a:t>
            </a:r>
            <a:r>
              <a:rPr lang="en-US" altLang="zh-CN" sz="2000" b="1" dirty="0">
                <a:latin typeface="Calibri" panose="020F0502020204030204" pitchFamily="34" charset="0"/>
                <a:cs typeface="Calibri" panose="020F0502020204030204" pitchFamily="34" charset="0"/>
              </a:rPr>
              <a:t>For accuracy monitoring of VFL training, enable the VFL server to split the dataset into training set and validation set and distribute sample IDs for each subset to the VFL clients.</a:t>
            </a:r>
          </a:p>
          <a:p>
            <a:pPr>
              <a:lnSpc>
                <a:spcPct val="100000"/>
              </a:lnSpc>
              <a:spcBef>
                <a:spcPts val="0"/>
              </a:spcBef>
              <a:spcAft>
                <a:spcPts val="0"/>
              </a:spcAft>
            </a:pPr>
            <a:endParaRPr lang="en-GB" altLang="zh-CN" sz="2000" b="1" dirty="0">
              <a:latin typeface="Calibri" panose="020F0502020204030204" pitchFamily="34" charset="0"/>
              <a:cs typeface="Calibri" panose="020F0502020204030204" pitchFamily="34" charset="0"/>
            </a:endParaRPr>
          </a:p>
          <a:p>
            <a:pPr>
              <a:lnSpc>
                <a:spcPct val="100000"/>
              </a:lnSpc>
              <a:spcBef>
                <a:spcPts val="0"/>
              </a:spcBef>
              <a:spcAft>
                <a:spcPts val="0"/>
              </a:spcAft>
            </a:pPr>
            <a:r>
              <a:rPr lang="en-GB" altLang="zh-CN" sz="2000" b="1" dirty="0">
                <a:latin typeface="Calibri" panose="020F0502020204030204" pitchFamily="34" charset="0"/>
                <a:cs typeface="Calibri" panose="020F0502020204030204" pitchFamily="34" charset="0"/>
              </a:rPr>
              <a:t>Proposal 2: </a:t>
            </a:r>
            <a:r>
              <a:rPr lang="en-US" altLang="zh-CN" sz="2000" b="1" dirty="0">
                <a:latin typeface="Calibri" panose="020F0502020204030204" pitchFamily="34" charset="0"/>
                <a:cs typeface="Calibri" panose="020F0502020204030204" pitchFamily="34" charset="0"/>
              </a:rPr>
              <a:t>For accuracy monitoring of VFL training, reuse the existing </a:t>
            </a:r>
            <a:r>
              <a:rPr lang="en-GB" altLang="zh-CN" sz="2000" b="1" dirty="0">
                <a:latin typeface="Calibri" panose="020F0502020204030204" pitchFamily="34" charset="0"/>
                <a:cs typeface="Calibri" panose="020F0502020204030204" pitchFamily="34" charset="0"/>
              </a:rPr>
              <a:t>accuracy check flag to </a:t>
            </a:r>
            <a:r>
              <a:rPr lang="en-US" altLang="zh-CN" sz="2000" b="1" dirty="0">
                <a:latin typeface="Calibri" panose="020F0502020204030204" pitchFamily="34" charset="0"/>
                <a:cs typeface="Calibri" panose="020F0502020204030204" pitchFamily="34" charset="0"/>
              </a:rPr>
              <a:t>identify that the request is for using the data corresponding to the target sample ID(s) as the validation dataset to calculate the Model accuracy. </a:t>
            </a:r>
            <a:endParaRPr lang="en-GB" altLang="zh-CN"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687402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679a257e-872f-4c98-9e8a-0a9c104f72cd"/>
    <ds:schemaRef ds:uri="http://purl.org/dc/elements/1.1/"/>
    <ds:schemaRef ds:uri="http://purl.org/dc/terms/"/>
    <ds:schemaRef ds:uri="http://schemas.microsoft.com/office/infopath/2007/PartnerControls"/>
    <ds:schemaRef ds:uri="280d8efa-eff2-4910-88d2-79ca146720c4"/>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20965</TotalTime>
  <Words>629</Words>
  <Application>Microsoft Office PowerPoint</Application>
  <PresentationFormat>宽屏</PresentationFormat>
  <Paragraphs>48</Paragraphs>
  <Slides>4</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宋体</vt:lpstr>
      <vt:lpstr>Arial</vt:lpstr>
      <vt:lpstr>Calibri</vt:lpstr>
      <vt:lpstr>Calibri Light</vt:lpstr>
      <vt:lpstr>Times New Roman</vt:lpstr>
      <vt:lpstr>Office Theme</vt:lpstr>
      <vt:lpstr>Discussion on accuracy monitoring of VFL training</vt:lpstr>
      <vt:lpstr>Background &amp; Observation</vt:lpstr>
      <vt:lpstr>Background &amp; Observation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vivo-r0</cp:lastModifiedBy>
  <cp:revision>1087</cp:revision>
  <dcterms:created xsi:type="dcterms:W3CDTF">2010-02-05T13:52:04Z</dcterms:created>
  <dcterms:modified xsi:type="dcterms:W3CDTF">2025-01-14T08:14:34Z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