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4" r:id="rId7"/>
    <p:sldId id="366" r:id="rId8"/>
    <p:sldId id="368" r:id="rId9"/>
    <p:sldId id="367"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6D254"/>
    <a:srgbClr val="FFFFFF"/>
    <a:srgbClr val="E46C0A"/>
    <a:srgbClr val="FF6600"/>
    <a:srgbClr val="1A4669"/>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46" autoAdjust="0"/>
    <p:restoredTop sz="93681" autoAdjust="0"/>
  </p:normalViewPr>
  <p:slideViewPr>
    <p:cSldViewPr snapToGrid="0">
      <p:cViewPr varScale="1">
        <p:scale>
          <a:sx n="143" d="100"/>
          <a:sy n="143" d="100"/>
        </p:scale>
        <p:origin x="1434" y="1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2641082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2089191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39360885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110585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800" b="1" dirty="0">
                <a:effectLst/>
                <a:latin typeface="Arial" panose="020B0604020202020204" pitchFamily="34" charset="0"/>
                <a:ea typeface="Aptos" panose="020B0004020202020204" pitchFamily="34" charset="0"/>
              </a:rPr>
              <a:t>SA WG2 Meeting #166-Ad Hoc-e							</a:t>
            </a:r>
            <a:r>
              <a:rPr lang="en-GB" sz="1800" b="1" dirty="0">
                <a:solidFill>
                  <a:schemeClr val="tx1">
                    <a:lumMod val="95000"/>
                    <a:lumOff val="5000"/>
                  </a:schemeClr>
                </a:solidFill>
                <a:effectLst/>
                <a:latin typeface="Arial" panose="020B0604020202020204" pitchFamily="34" charset="0"/>
                <a:ea typeface="Aptos" panose="020B0004020202020204" pitchFamily="34" charset="0"/>
              </a:rPr>
              <a:t>S2-2500579</a:t>
            </a:r>
          </a:p>
          <a:p>
            <a:pPr eaLnBrk="1" hangingPunct="1">
              <a:defRPr/>
            </a:pPr>
            <a:r>
              <a:rPr lang="en-US" sz="1800" b="1" dirty="0">
                <a:effectLst/>
                <a:latin typeface="Arial" panose="020B0604020202020204" pitchFamily="34" charset="0"/>
                <a:ea typeface="Aptos" panose="020B0004020202020204" pitchFamily="34" charset="0"/>
              </a:rPr>
              <a:t>20 – 24, January 2025, Online </a:t>
            </a:r>
            <a:endParaRPr lang="en-GB"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736783" y="1709738"/>
            <a:ext cx="11367505" cy="2852737"/>
          </a:xfrm>
        </p:spPr>
        <p:txBody>
          <a:bodyPr/>
          <a:lstStyle/>
          <a:p>
            <a:pPr eaLnBrk="1" hangingPunct="1"/>
            <a:r>
              <a:rPr lang="en-US" altLang="zh-CN" sz="4000" dirty="0"/>
              <a:t>Discussion on AMF re-allocation </a:t>
            </a:r>
            <a:r>
              <a:rPr lang="en-GB" altLang="zh-CN" sz="4000" dirty="0"/>
              <a:t>with a single logical WAB-</a:t>
            </a:r>
            <a:r>
              <a:rPr lang="en-GB" altLang="zh-CN" sz="4000" dirty="0" err="1"/>
              <a:t>gNB</a:t>
            </a:r>
            <a:endParaRPr lang="en-GB" altLang="en-US" sz="40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32203" y="4562475"/>
            <a:ext cx="7886700" cy="1500187"/>
          </a:xfrm>
        </p:spPr>
        <p:txBody>
          <a:bodyPr/>
          <a:lstStyle/>
          <a:p>
            <a:pPr marL="0" indent="0" eaLnBrk="1" hangingPunct="1">
              <a:buFontTx/>
              <a:buNone/>
            </a:pPr>
            <a:endParaRPr lang="en-GB" altLang="en-US" sz="2400" dirty="0"/>
          </a:p>
          <a:p>
            <a:pPr marL="0" indent="0" eaLnBrk="1" hangingPunct="1">
              <a:buFontTx/>
              <a:buNone/>
            </a:pPr>
            <a:r>
              <a:rPr lang="en-US" altLang="zh-CN" sz="2400" dirty="0">
                <a:latin typeface="Arial" panose="020B0604020202020204" pitchFamily="34" charset="0"/>
              </a:rPr>
              <a:t>Huawei, </a:t>
            </a:r>
            <a:r>
              <a:rPr lang="en-US" altLang="zh-CN" sz="2400" dirty="0" err="1">
                <a:latin typeface="Arial" panose="020B0604020202020204" pitchFamily="34" charset="0"/>
              </a:rPr>
              <a:t>HiSilicon</a:t>
            </a:r>
            <a:endParaRPr lang="en-GB" altLang="en-US" sz="24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3137" y="1825625"/>
            <a:ext cx="11275407" cy="4351338"/>
          </a:xfrm>
        </p:spPr>
        <p:txBody>
          <a:bodyPr/>
          <a:lstStyle/>
          <a:p>
            <a:r>
              <a:rPr lang="en-GB" altLang="zh-CN" sz="2000" dirty="0"/>
              <a:t>LS on FS_VMR_Ph2 solution impacts to RAN (</a:t>
            </a:r>
            <a:r>
              <a:rPr lang="en-GB" altLang="zh-CN" sz="2000" dirty="0">
                <a:highlight>
                  <a:srgbClr val="FFFFFF"/>
                </a:highlight>
              </a:rPr>
              <a:t>MWAB mobility) (see R3-247910) from RAN3 triggers SA2 to provide feedback on whether either of these single-</a:t>
            </a:r>
            <a:r>
              <a:rPr lang="en-GB" altLang="zh-CN" sz="2000" dirty="0" err="1">
                <a:highlight>
                  <a:srgbClr val="FFFFFF"/>
                </a:highlight>
              </a:rPr>
              <a:t>gNB</a:t>
            </a:r>
            <a:r>
              <a:rPr lang="en-GB" altLang="zh-CN" sz="2000" dirty="0">
                <a:highlight>
                  <a:srgbClr val="FFFFFF"/>
                </a:highlight>
              </a:rPr>
              <a:t> solutions can be achieved without CN impact.</a:t>
            </a:r>
          </a:p>
          <a:p>
            <a:endParaRPr lang="en-US" altLang="en-US" sz="2000" dirty="0"/>
          </a:p>
          <a:p>
            <a:endParaRPr lang="en-US" altLang="en-US" sz="2000" dirty="0"/>
          </a:p>
          <a:p>
            <a:endParaRPr lang="en-US" altLang="en-US" sz="2000" dirty="0"/>
          </a:p>
          <a:p>
            <a:endParaRPr lang="en-US" altLang="en-US" sz="2000" dirty="0"/>
          </a:p>
          <a:p>
            <a:endParaRPr lang="en-US" altLang="en-US" sz="2000" dirty="0"/>
          </a:p>
          <a:p>
            <a:endParaRPr lang="en-US" altLang="en-US" sz="2000" dirty="0"/>
          </a:p>
          <a:p>
            <a:endParaRPr lang="en-US" altLang="en-US" sz="2000" dirty="0"/>
          </a:p>
          <a:p>
            <a:endParaRPr lang="en-US" altLang="en-US" sz="2000" dirty="0"/>
          </a:p>
          <a:p>
            <a:pPr marL="0" indent="0">
              <a:buNone/>
            </a:pPr>
            <a:endParaRPr lang="en-US" altLang="en-US" sz="2000" dirty="0"/>
          </a:p>
          <a:p>
            <a:r>
              <a:rPr lang="en-US" altLang="en-US" sz="2000" dirty="0"/>
              <a:t>Therefore, it is necessary for SA2 to evaluate the above solutions and identify the potential CN impacts.</a:t>
            </a:r>
          </a:p>
        </p:txBody>
      </p:sp>
      <p:sp>
        <p:nvSpPr>
          <p:cNvPr id="4" name="Content Placeholder 2">
            <a:extLst>
              <a:ext uri="{FF2B5EF4-FFF2-40B4-BE49-F238E27FC236}">
                <a16:creationId xmlns:a16="http://schemas.microsoft.com/office/drawing/2014/main" id="{40FCA09F-6E45-4FB3-AC95-69532D142C40}"/>
              </a:ext>
            </a:extLst>
          </p:cNvPr>
          <p:cNvSpPr txBox="1">
            <a:spLocks/>
          </p:cNvSpPr>
          <p:nvPr/>
        </p:nvSpPr>
        <p:spPr bwMode="auto">
          <a:xfrm>
            <a:off x="509279" y="2509950"/>
            <a:ext cx="5396496" cy="3535615"/>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altLang="zh-CN" sz="1200" b="1" dirty="0"/>
              <a:t>Solution 1: Using single WAB-</a:t>
            </a:r>
            <a:r>
              <a:rPr lang="en-GB" altLang="zh-CN" sz="1200" b="1" dirty="0" err="1"/>
              <a:t>gNB</a:t>
            </a:r>
            <a:r>
              <a:rPr lang="en-GB" altLang="zh-CN" sz="1200" b="1" dirty="0"/>
              <a:t> with single cell and changing TAC</a:t>
            </a:r>
            <a:endParaRPr lang="zh-CN" altLang="zh-CN" sz="1200" dirty="0"/>
          </a:p>
          <a:p>
            <a:r>
              <a:rPr lang="en-GB" altLang="zh-CN" sz="1200" dirty="0"/>
              <a:t>The WAB-</a:t>
            </a:r>
            <a:r>
              <a:rPr lang="en-GB" altLang="zh-CN" sz="1200" dirty="0" err="1"/>
              <a:t>gNB</a:t>
            </a:r>
            <a:r>
              <a:rPr lang="en-GB" altLang="zh-CN" sz="1200" dirty="0"/>
              <a:t> establishes a separate NG-C connection with the new AMF.</a:t>
            </a:r>
            <a:endParaRPr lang="zh-CN" altLang="zh-CN" sz="1200" dirty="0"/>
          </a:p>
          <a:p>
            <a:r>
              <a:rPr lang="en-GB" altLang="zh-CN" sz="1200" dirty="0"/>
              <a:t>It reports the initial TAC, TAC1, only to the initial AMF and the new TAC, TAC2, only to the new AMF.</a:t>
            </a:r>
            <a:endParaRPr lang="zh-CN" altLang="zh-CN" sz="1200" dirty="0"/>
          </a:p>
          <a:p>
            <a:r>
              <a:rPr lang="en-GB" altLang="zh-CN" sz="1200" dirty="0"/>
              <a:t>The WAB-</a:t>
            </a:r>
            <a:r>
              <a:rPr lang="en-GB" altLang="zh-CN" sz="1200" dirty="0" err="1"/>
              <a:t>gNB</a:t>
            </a:r>
            <a:r>
              <a:rPr lang="en-GB" altLang="zh-CN" sz="1200" dirty="0"/>
              <a:t> cell updates the SI from TAC1 to TAC2.</a:t>
            </a:r>
            <a:endParaRPr lang="zh-CN" altLang="zh-CN" sz="1200" dirty="0"/>
          </a:p>
          <a:p>
            <a:r>
              <a:rPr lang="en-GB" altLang="zh-CN" sz="1200" dirty="0"/>
              <a:t>For UE in RRC CONNECTED state: </a:t>
            </a:r>
            <a:endParaRPr lang="zh-CN" altLang="zh-CN" sz="1200" dirty="0"/>
          </a:p>
          <a:p>
            <a:pPr lvl="1"/>
            <a:r>
              <a:rPr lang="en-GB" altLang="zh-CN" sz="1100" dirty="0"/>
              <a:t>When receiving the SI update, the UE performs an MRU, which is forwarded by the WAB-</a:t>
            </a:r>
            <a:r>
              <a:rPr lang="en-GB" altLang="zh-CN" sz="1100" dirty="0" err="1"/>
              <a:t>gNB</a:t>
            </a:r>
            <a:r>
              <a:rPr lang="en-GB" altLang="zh-CN" sz="1100" dirty="0"/>
              <a:t> to the initial AMF. The WAB-</a:t>
            </a:r>
            <a:r>
              <a:rPr lang="en-GB" altLang="zh-CN" sz="1100" dirty="0" err="1"/>
              <a:t>gNB</a:t>
            </a:r>
            <a:r>
              <a:rPr lang="en-GB" altLang="zh-CN" sz="1100" dirty="0"/>
              <a:t> includes TAC2 as part of the User Location Information to the initial AMF. Based on TAC2 of the received ULI, the initial AMF initiates an AMF reallocation to the new AMF. There is no handover procedure to be performed</a:t>
            </a:r>
            <a:r>
              <a:rPr lang="en-US" altLang="zh-CN" sz="1100" dirty="0"/>
              <a:t> for the purpose of UE’s AMF change</a:t>
            </a:r>
            <a:r>
              <a:rPr lang="en-GB" altLang="zh-CN" sz="1100" dirty="0"/>
              <a:t>. </a:t>
            </a:r>
            <a:endParaRPr lang="zh-CN" altLang="zh-CN" sz="1100" dirty="0"/>
          </a:p>
          <a:p>
            <a:r>
              <a:rPr lang="en-GB" altLang="zh-CN" sz="1200" dirty="0"/>
              <a:t>For UE in RRC IDLE/INACTIVE state: </a:t>
            </a:r>
            <a:endParaRPr lang="zh-CN" altLang="zh-CN" sz="1200" dirty="0"/>
          </a:p>
          <a:p>
            <a:pPr lvl="1"/>
            <a:r>
              <a:rPr lang="en-GB" altLang="zh-CN" sz="1100" dirty="0"/>
              <a:t>When receiving the SI update, the UE performs an MRU, which is forwarded by the WAB-</a:t>
            </a:r>
            <a:r>
              <a:rPr lang="en-GB" altLang="zh-CN" sz="1100" dirty="0" err="1"/>
              <a:t>gNB</a:t>
            </a:r>
            <a:r>
              <a:rPr lang="en-GB" altLang="zh-CN" sz="1100" dirty="0"/>
              <a:t> to the new AMF. The new AMF retrieves the UE’s context from the initial AMF.</a:t>
            </a:r>
            <a:endParaRPr lang="zh-CN" altLang="zh-CN" sz="1100" dirty="0"/>
          </a:p>
          <a:p>
            <a:endParaRPr lang="en-US" altLang="en-US" sz="1200" dirty="0"/>
          </a:p>
        </p:txBody>
      </p:sp>
      <p:sp>
        <p:nvSpPr>
          <p:cNvPr id="5" name="Content Placeholder 2">
            <a:extLst>
              <a:ext uri="{FF2B5EF4-FFF2-40B4-BE49-F238E27FC236}">
                <a16:creationId xmlns:a16="http://schemas.microsoft.com/office/drawing/2014/main" id="{EB7A9100-9292-4269-8092-106CC8FE7922}"/>
              </a:ext>
            </a:extLst>
          </p:cNvPr>
          <p:cNvSpPr txBox="1">
            <a:spLocks/>
          </p:cNvSpPr>
          <p:nvPr/>
        </p:nvSpPr>
        <p:spPr bwMode="auto">
          <a:xfrm>
            <a:off x="6286226" y="2509950"/>
            <a:ext cx="5498460" cy="3535615"/>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tLang="zh-CN" sz="1200" b="1" dirty="0"/>
              <a:t>Solution 2: Using single WAB-</a:t>
            </a:r>
            <a:r>
              <a:rPr lang="en-GB" altLang="zh-CN" sz="1200" b="1" dirty="0" err="1"/>
              <a:t>gNB</a:t>
            </a:r>
            <a:r>
              <a:rPr lang="en-GB" altLang="zh-CN" sz="1200" b="1" dirty="0"/>
              <a:t> with two cells and different TACs</a:t>
            </a:r>
            <a:endParaRPr lang="zh-CN" altLang="zh-CN" sz="1200" dirty="0"/>
          </a:p>
          <a:p>
            <a:pPr lvl="0"/>
            <a:r>
              <a:rPr lang="en-GB" altLang="zh-CN" sz="1200" dirty="0"/>
              <a:t>The WAB-</a:t>
            </a:r>
            <a:r>
              <a:rPr lang="en-GB" altLang="zh-CN" sz="1200" dirty="0" err="1"/>
              <a:t>gNB</a:t>
            </a:r>
            <a:r>
              <a:rPr lang="en-GB" altLang="zh-CN" sz="1200" dirty="0"/>
              <a:t> establishes a separate NG-C connection with the new AMF.</a:t>
            </a:r>
            <a:endParaRPr lang="zh-CN" altLang="zh-CN" sz="1200" dirty="0"/>
          </a:p>
          <a:p>
            <a:pPr lvl="0"/>
            <a:r>
              <a:rPr lang="en-GB" altLang="zh-CN" sz="1200" dirty="0"/>
              <a:t>It instantiates a second cell whose SI includes only TAC2, while the first cell’s SI only includes TAC1. </a:t>
            </a:r>
            <a:endParaRPr lang="zh-CN" altLang="zh-CN" sz="1200" dirty="0"/>
          </a:p>
          <a:p>
            <a:pPr lvl="0"/>
            <a:r>
              <a:rPr lang="en-GB" altLang="zh-CN" sz="1200" dirty="0"/>
              <a:t>It reports TAC1 only to the initial AMF and TAC2 only to the new AMF.</a:t>
            </a:r>
            <a:endParaRPr lang="zh-CN" altLang="zh-CN" sz="1200" dirty="0"/>
          </a:p>
          <a:p>
            <a:pPr lvl="0"/>
            <a:r>
              <a:rPr lang="en-GB" altLang="zh-CN" sz="1200" dirty="0"/>
              <a:t>For UE in RRC CONNECTED state: </a:t>
            </a:r>
            <a:endParaRPr lang="zh-CN" altLang="zh-CN" sz="1200" dirty="0"/>
          </a:p>
          <a:p>
            <a:pPr lvl="1"/>
            <a:r>
              <a:rPr lang="en-GB" altLang="zh-CN" sz="1100" dirty="0"/>
              <a:t>The WAB-</a:t>
            </a:r>
            <a:r>
              <a:rPr lang="en-GB" altLang="zh-CN" sz="1100" dirty="0" err="1"/>
              <a:t>gNB</a:t>
            </a:r>
            <a:r>
              <a:rPr lang="en-GB" altLang="zh-CN" sz="1100" dirty="0"/>
              <a:t> initiates an NG handover from the first cell to the second cell for the UE. When the initial AMF receives the HO Required message, it decides to conduct an inter-AMF handover to the new AMF based on the TAC2 included in the Target ID IE of the HO Required message, and forward</a:t>
            </a:r>
            <a:r>
              <a:rPr lang="en-US" altLang="zh-CN" sz="1100" dirty="0"/>
              <a:t>s</a:t>
            </a:r>
            <a:r>
              <a:rPr lang="en-GB" altLang="zh-CN" sz="1100" dirty="0"/>
              <a:t> the HO signalling to the new AMF. After all UEs have been handed over, the WAB-</a:t>
            </a:r>
            <a:r>
              <a:rPr lang="en-GB" altLang="zh-CN" sz="1100" dirty="0" err="1"/>
              <a:t>gNB</a:t>
            </a:r>
            <a:r>
              <a:rPr lang="en-GB" altLang="zh-CN" sz="1100" dirty="0"/>
              <a:t> discontinues operation of the first cell.  </a:t>
            </a:r>
            <a:endParaRPr lang="zh-CN" altLang="zh-CN" sz="1100" dirty="0"/>
          </a:p>
          <a:p>
            <a:pPr lvl="0"/>
            <a:r>
              <a:rPr lang="en-GB" altLang="zh-CN" sz="1200" dirty="0"/>
              <a:t>For UE in RRC IDLE/INACTIVE state: </a:t>
            </a:r>
            <a:endParaRPr lang="zh-CN" altLang="zh-CN" sz="1200" dirty="0"/>
          </a:p>
          <a:p>
            <a:pPr lvl="1"/>
            <a:r>
              <a:rPr lang="en-GB" altLang="zh-CN" sz="1100" dirty="0"/>
              <a:t>When operation of the first cell is discontinued, the UE reselects the second cell and performs an MRU, which is forwarded by the WAB-</a:t>
            </a:r>
            <a:r>
              <a:rPr lang="en-GB" altLang="zh-CN" sz="1100" dirty="0" err="1"/>
              <a:t>gNB</a:t>
            </a:r>
            <a:r>
              <a:rPr lang="en-GB" altLang="zh-CN" sz="1100" dirty="0"/>
              <a:t> to the new AMF. The new AMF retrieves the UE’s context from the initial AMF.</a:t>
            </a:r>
            <a:endParaRPr lang="zh-CN" altLang="zh-CN" sz="1100" dirty="0"/>
          </a:p>
          <a:p>
            <a:endParaRPr lang="en-US" altLang="en-US" sz="7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Analysis of Solution 1</a:t>
            </a:r>
          </a:p>
        </p:txBody>
      </p:sp>
      <p:graphicFrame>
        <p:nvGraphicFramePr>
          <p:cNvPr id="10" name="表格 9">
            <a:extLst>
              <a:ext uri="{FF2B5EF4-FFF2-40B4-BE49-F238E27FC236}">
                <a16:creationId xmlns:a16="http://schemas.microsoft.com/office/drawing/2014/main" id="{1BC6C6ED-9D2E-4B69-93D7-F5B0C0A622AE}"/>
              </a:ext>
            </a:extLst>
          </p:cNvPr>
          <p:cNvGraphicFramePr>
            <a:graphicFrameLocks noGrp="1"/>
          </p:cNvGraphicFramePr>
          <p:nvPr>
            <p:extLst>
              <p:ext uri="{D42A27DB-BD31-4B8C-83A1-F6EECF244321}">
                <p14:modId xmlns:p14="http://schemas.microsoft.com/office/powerpoint/2010/main" val="1538064"/>
              </p:ext>
            </p:extLst>
          </p:nvPr>
        </p:nvGraphicFramePr>
        <p:xfrm>
          <a:off x="38011" y="1843898"/>
          <a:ext cx="6484757" cy="4487925"/>
        </p:xfrm>
        <a:graphic>
          <a:graphicData uri="http://schemas.openxmlformats.org/drawingml/2006/table">
            <a:tbl>
              <a:tblPr firstRow="1" bandRow="1">
                <a:tableStyleId>{5C22544A-7EE6-4342-B048-85BDC9FD1C3A}</a:tableStyleId>
              </a:tblPr>
              <a:tblGrid>
                <a:gridCol w="681284">
                  <a:extLst>
                    <a:ext uri="{9D8B030D-6E8A-4147-A177-3AD203B41FA5}">
                      <a16:colId xmlns:a16="http://schemas.microsoft.com/office/drawing/2014/main" val="820762919"/>
                    </a:ext>
                  </a:extLst>
                </a:gridCol>
                <a:gridCol w="4597909">
                  <a:extLst>
                    <a:ext uri="{9D8B030D-6E8A-4147-A177-3AD203B41FA5}">
                      <a16:colId xmlns:a16="http://schemas.microsoft.com/office/drawing/2014/main" val="2049987024"/>
                    </a:ext>
                  </a:extLst>
                </a:gridCol>
                <a:gridCol w="1205564">
                  <a:extLst>
                    <a:ext uri="{9D8B030D-6E8A-4147-A177-3AD203B41FA5}">
                      <a16:colId xmlns:a16="http://schemas.microsoft.com/office/drawing/2014/main" val="548889385"/>
                    </a:ext>
                  </a:extLst>
                </a:gridCol>
              </a:tblGrid>
              <a:tr h="342161">
                <a:tc>
                  <a:txBody>
                    <a:bodyPr/>
                    <a:lstStyle/>
                    <a:p>
                      <a:pPr algn="ctr"/>
                      <a:r>
                        <a:rPr lang="en-US" altLang="zh-CN" sz="900" kern="1200" dirty="0">
                          <a:solidFill>
                            <a:schemeClr val="tx1"/>
                          </a:solidFill>
                          <a:latin typeface="Arial" panose="020B0604020202020204" pitchFamily="34" charset="0"/>
                          <a:ea typeface="+mn-ea"/>
                          <a:cs typeface="Arial" panose="020B0604020202020204" pitchFamily="34" charset="0"/>
                        </a:rPr>
                        <a:t>UE</a:t>
                      </a:r>
                      <a:endParaRPr lang="zh-CN" altLang="en-US" sz="9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900" kern="1200" dirty="0">
                          <a:solidFill>
                            <a:schemeClr val="tx1"/>
                          </a:solidFill>
                          <a:latin typeface="Arial" panose="020B0604020202020204" pitchFamily="34" charset="0"/>
                          <a:ea typeface="+mn-ea"/>
                          <a:cs typeface="Arial" panose="020B0604020202020204" pitchFamily="34" charset="0"/>
                        </a:rPr>
                        <a:t> Procedures</a:t>
                      </a:r>
                      <a:endParaRPr lang="zh-CN" altLang="en-US" sz="9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900" kern="1200" dirty="0">
                          <a:solidFill>
                            <a:schemeClr val="tx1"/>
                          </a:solidFill>
                          <a:latin typeface="Arial" panose="020B0604020202020204" pitchFamily="34" charset="0"/>
                          <a:ea typeface="+mn-ea"/>
                          <a:cs typeface="Arial" panose="020B0604020202020204" pitchFamily="34" charset="0"/>
                        </a:rPr>
                        <a:t>Potential CN impacts</a:t>
                      </a:r>
                      <a:endParaRPr lang="zh-CN" altLang="en-US" sz="9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11059437"/>
                  </a:ext>
                </a:extLst>
              </a:tr>
              <a:tr h="1007474">
                <a:tc rowSpan="2">
                  <a:txBody>
                    <a:bodyPr/>
                    <a:lstStyle/>
                    <a:p>
                      <a:r>
                        <a:rPr lang="en-GB" altLang="zh-CN" sz="900" b="1" kern="1200" dirty="0">
                          <a:solidFill>
                            <a:schemeClr val="tx1"/>
                          </a:solidFill>
                          <a:latin typeface="Arial" panose="020B0604020202020204" pitchFamily="34" charset="0"/>
                          <a:ea typeface="+mn-ea"/>
                          <a:cs typeface="Arial" panose="020B0604020202020204" pitchFamily="34" charset="0"/>
                        </a:rPr>
                        <a:t>CM-CONNECTED state</a:t>
                      </a:r>
                      <a:endParaRPr lang="zh-CN" altLang="en-US" sz="900" b="1"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r>
                        <a:rPr lang="en-US" altLang="zh-CN" sz="900" b="1" kern="1200" dirty="0">
                          <a:solidFill>
                            <a:srgbClr val="0000FF"/>
                          </a:solidFill>
                          <a:latin typeface="Arial" panose="020B0604020202020204" pitchFamily="34" charset="0"/>
                          <a:ea typeface="+mn-ea"/>
                          <a:cs typeface="Arial" panose="020B0604020202020204" pitchFamily="34" charset="0"/>
                        </a:rPr>
                        <a:t>Option#1A: it is assumed that the WAB with 2 TACs connects to two different AMF set simultaneously. </a:t>
                      </a:r>
                    </a:p>
                    <a:p>
                      <a:pPr marL="171450" indent="-171450">
                        <a:buFont typeface="Arial" panose="020B0604020202020204" pitchFamily="34" charset="0"/>
                        <a:buChar char="•"/>
                      </a:pPr>
                      <a:r>
                        <a:rPr lang="en-US" altLang="zh-CN" sz="900" kern="1200" dirty="0">
                          <a:solidFill>
                            <a:schemeClr val="tx1"/>
                          </a:solidFill>
                          <a:latin typeface="Arial" panose="020B0604020202020204" pitchFamily="34" charset="0"/>
                          <a:ea typeface="+mn-ea"/>
                          <a:cs typeface="Arial" panose="020B0604020202020204" pitchFamily="34" charset="0"/>
                        </a:rPr>
                        <a:t>The </a:t>
                      </a:r>
                      <a:r>
                        <a:rPr lang="en-GB" altLang="zh-CN" sz="900" kern="1200" dirty="0">
                          <a:solidFill>
                            <a:schemeClr val="tx1"/>
                          </a:solidFill>
                          <a:latin typeface="Arial" panose="020B0604020202020204" pitchFamily="34" charset="0"/>
                          <a:ea typeface="+mn-ea"/>
                          <a:cs typeface="Arial" panose="020B0604020202020204" pitchFamily="34" charset="0"/>
                        </a:rPr>
                        <a:t>UE performs Mobility Registration Update, which is forwarded by the WAB-</a:t>
                      </a:r>
                      <a:r>
                        <a:rPr lang="en-GB" altLang="zh-CN" sz="900" kern="1200" dirty="0" err="1">
                          <a:solidFill>
                            <a:schemeClr val="tx1"/>
                          </a:solidFill>
                          <a:latin typeface="Arial" panose="020B0604020202020204" pitchFamily="34" charset="0"/>
                          <a:ea typeface="+mn-ea"/>
                          <a:cs typeface="Arial" panose="020B0604020202020204" pitchFamily="34" charset="0"/>
                        </a:rPr>
                        <a:t>gNB</a:t>
                      </a:r>
                      <a:r>
                        <a:rPr lang="en-GB" altLang="zh-CN" sz="900" kern="1200" dirty="0">
                          <a:solidFill>
                            <a:schemeClr val="tx1"/>
                          </a:solidFill>
                          <a:latin typeface="Arial" panose="020B0604020202020204" pitchFamily="34" charset="0"/>
                          <a:ea typeface="+mn-ea"/>
                          <a:cs typeface="Arial" panose="020B0604020202020204" pitchFamily="34" charset="0"/>
                        </a:rPr>
                        <a:t> to the </a:t>
                      </a:r>
                      <a:r>
                        <a:rPr lang="en-GB" altLang="zh-CN" sz="900" b="1" kern="1200" dirty="0">
                          <a:solidFill>
                            <a:schemeClr val="tx1"/>
                          </a:solidFill>
                          <a:latin typeface="Arial" panose="020B0604020202020204" pitchFamily="34" charset="0"/>
                          <a:ea typeface="+mn-ea"/>
                          <a:cs typeface="Arial" panose="020B0604020202020204" pitchFamily="34" charset="0"/>
                        </a:rPr>
                        <a:t>initial AMF based on the GUAMI</a:t>
                      </a:r>
                      <a:r>
                        <a:rPr lang="en-GB" altLang="zh-CN" sz="900" kern="1200" dirty="0">
                          <a:solidFill>
                            <a:schemeClr val="tx1"/>
                          </a:solidFill>
                          <a:latin typeface="Arial" panose="020B0604020202020204" pitchFamily="34" charset="0"/>
                          <a:ea typeface="+mn-ea"/>
                          <a:cs typeface="Arial" panose="020B0604020202020204" pitchFamily="34" charset="0"/>
                        </a:rPr>
                        <a:t>. </a:t>
                      </a:r>
                      <a:r>
                        <a:rPr lang="en-GB" altLang="zh-CN" sz="900" dirty="0">
                          <a:latin typeface="Arial" panose="020B0604020202020204" pitchFamily="34" charset="0"/>
                          <a:cs typeface="Arial" panose="020B0604020202020204" pitchFamily="34" charset="0"/>
                        </a:rPr>
                        <a:t>Based on TAC2 of the received ULI, the initial AMF initiates an AMF reallocation to the new AMF.</a:t>
                      </a:r>
                      <a:endParaRPr lang="en-GB" altLang="zh-CN" sz="9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New condition to trigger AMF re-allocation.</a:t>
                      </a:r>
                      <a:endParaRPr lang="zh-CN" altLang="en-US" sz="900" kern="1200" dirty="0">
                        <a:solidFill>
                          <a:schemeClr val="tx1">
                            <a:lumMod val="95000"/>
                            <a:lumOff val="5000"/>
                          </a:schemeClr>
                        </a:solidFill>
                        <a:latin typeface="Arial" panose="020B0604020202020204" pitchFamily="34" charset="0"/>
                        <a:ea typeface="+mn-ea"/>
                        <a:cs typeface="Arial" panose="020B0604020202020204" pitchFamily="34" charset="0"/>
                      </a:endParaRPr>
                    </a:p>
                    <a:p>
                      <a:endParaRPr lang="en-US" altLang="zh-CN" sz="900" kern="1200" dirty="0">
                        <a:solidFill>
                          <a:schemeClr val="tx1">
                            <a:lumMod val="95000"/>
                            <a:lumOff val="5000"/>
                          </a:schemeClr>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0684406"/>
                  </a:ext>
                </a:extLst>
              </a:tr>
              <a:tr h="1539724">
                <a:tc vMerge="1">
                  <a:txBody>
                    <a:bodyPr/>
                    <a:lstStyle/>
                    <a:p>
                      <a:endParaRPr lang="zh-CN" altLang="en-US"/>
                    </a:p>
                  </a:txBody>
                  <a:tcPr>
                    <a:lnT w="12700" cap="flat" cmpd="sng" algn="ctr">
                      <a:solidFill>
                        <a:schemeClr val="tx1"/>
                      </a:solidFill>
                      <a:prstDash val="solid"/>
                      <a:round/>
                      <a:headEnd type="none" w="med" len="med"/>
                      <a:tailEnd type="none" w="med" len="med"/>
                    </a:lnT>
                  </a:tcPr>
                </a:tc>
                <a:tc>
                  <a:txBody>
                    <a:bodyPr/>
                    <a:lstStyle/>
                    <a:p>
                      <a:pPr marL="0" indent="0">
                        <a:buFont typeface="Arial" panose="020B0604020202020204" pitchFamily="34" charset="0"/>
                        <a:buNone/>
                      </a:pPr>
                      <a:r>
                        <a:rPr lang="en-US" altLang="zh-CN" sz="900" b="1" kern="1200" dirty="0">
                          <a:solidFill>
                            <a:srgbClr val="0000FF"/>
                          </a:solidFill>
                          <a:latin typeface="Arial" panose="020B0604020202020204" pitchFamily="34" charset="0"/>
                          <a:ea typeface="+mn-ea"/>
                          <a:cs typeface="Arial" panose="020B0604020202020204" pitchFamily="34" charset="0"/>
                        </a:rPr>
                        <a:t>Option#1B: it is assumed that the WAB with 2 TACs can NOT connect to two different AMF sets simultaneously. </a:t>
                      </a:r>
                      <a:endParaRPr lang="en-US" altLang="zh-CN" sz="900" b="1" kern="1200" dirty="0">
                        <a:solidFill>
                          <a:srgbClr val="0000FF"/>
                        </a:solidFill>
                        <a:highlight>
                          <a:srgbClr val="00FFFF"/>
                        </a:highlight>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GB"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WAB-</a:t>
                      </a:r>
                      <a:r>
                        <a:rPr lang="en-GB" altLang="zh-CN" sz="900" kern="1200" dirty="0" err="1">
                          <a:solidFill>
                            <a:schemeClr val="tx1">
                              <a:lumMod val="95000"/>
                              <a:lumOff val="5000"/>
                            </a:schemeClr>
                          </a:solidFill>
                          <a:latin typeface="Arial" panose="020B0604020202020204" pitchFamily="34" charset="0"/>
                          <a:ea typeface="+mn-ea"/>
                          <a:cs typeface="Arial" panose="020B0604020202020204" pitchFamily="34" charset="0"/>
                        </a:rPr>
                        <a:t>gNB</a:t>
                      </a:r>
                      <a:r>
                        <a:rPr lang="en-GB"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 updates the TAC in the SI and routes the subsequent UL messages to the new AMF.</a:t>
                      </a:r>
                      <a:endParaRPr lang="en-US" altLang="zh-CN" sz="900" kern="1200" dirty="0">
                        <a:solidFill>
                          <a:schemeClr val="tx1">
                            <a:lumMod val="95000"/>
                            <a:lumOff val="5000"/>
                          </a:schemeClr>
                        </a:solidFill>
                        <a:latin typeface="Arial" panose="020B0604020202020204" pitchFamily="34" charset="0"/>
                        <a:ea typeface="+mn-ea"/>
                        <a:cs typeface="Arial" panose="020B0604020202020204" pitchFamily="34" charset="0"/>
                      </a:endParaRPr>
                    </a:p>
                    <a:p>
                      <a:pPr marL="171450" indent="-171450">
                        <a:buFont typeface="Arial" panose="020B0604020202020204" pitchFamily="34" charset="0"/>
                        <a:buChar char="•"/>
                      </a:pPr>
                      <a:r>
                        <a:rPr lang="en-US"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The </a:t>
                      </a:r>
                      <a:r>
                        <a:rPr lang="en-GB"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UE performs Mobility Registration Update, which is forwarded by the WAB-</a:t>
                      </a:r>
                      <a:r>
                        <a:rPr lang="en-GB" altLang="zh-CN" sz="900" kern="1200" dirty="0" err="1">
                          <a:solidFill>
                            <a:schemeClr val="tx1">
                              <a:lumMod val="95000"/>
                              <a:lumOff val="5000"/>
                            </a:schemeClr>
                          </a:solidFill>
                          <a:latin typeface="Arial" panose="020B0604020202020204" pitchFamily="34" charset="0"/>
                          <a:ea typeface="+mn-ea"/>
                          <a:cs typeface="Arial" panose="020B0604020202020204" pitchFamily="34" charset="0"/>
                        </a:rPr>
                        <a:t>gNB</a:t>
                      </a:r>
                      <a:r>
                        <a:rPr lang="en-GB"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 to </a:t>
                      </a:r>
                      <a:r>
                        <a:rPr lang="en-GB" altLang="zh-CN" sz="900" b="1" kern="1200" dirty="0">
                          <a:solidFill>
                            <a:schemeClr val="tx1">
                              <a:lumMod val="95000"/>
                              <a:lumOff val="5000"/>
                            </a:schemeClr>
                          </a:solidFill>
                          <a:latin typeface="Arial" panose="020B0604020202020204" pitchFamily="34" charset="0"/>
                          <a:ea typeface="+mn-ea"/>
                          <a:cs typeface="Arial" panose="020B0604020202020204" pitchFamily="34" charset="0"/>
                        </a:rPr>
                        <a:t>the new AMF.</a:t>
                      </a:r>
                    </a:p>
                    <a:p>
                      <a:pPr marL="171450" indent="-171450">
                        <a:buFont typeface="Arial" panose="020B0604020202020204" pitchFamily="34" charset="0"/>
                        <a:buChar char="•"/>
                      </a:pPr>
                      <a:r>
                        <a:rPr lang="en-GB"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The leftover procedures for CN reuse the existing ones.</a:t>
                      </a:r>
                    </a:p>
                    <a:p>
                      <a:pPr marL="171450" indent="-171450">
                        <a:buFont typeface="Arial" panose="020B0604020202020204" pitchFamily="34" charset="0"/>
                        <a:buChar char="•"/>
                      </a:pPr>
                      <a:r>
                        <a:rPr lang="en-GB"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WAB-</a:t>
                      </a:r>
                      <a:r>
                        <a:rPr lang="en-GB" altLang="zh-CN" sz="900" kern="1200" dirty="0" err="1">
                          <a:solidFill>
                            <a:schemeClr val="tx1">
                              <a:lumMod val="95000"/>
                              <a:lumOff val="5000"/>
                            </a:schemeClr>
                          </a:solidFill>
                          <a:latin typeface="Arial" panose="020B0604020202020204" pitchFamily="34" charset="0"/>
                          <a:ea typeface="+mn-ea"/>
                          <a:cs typeface="Arial" panose="020B0604020202020204" pitchFamily="34" charset="0"/>
                        </a:rPr>
                        <a:t>gNB</a:t>
                      </a:r>
                      <a:r>
                        <a:rPr lang="en-GB"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 rejects the DL signalling from the initial AMF with the existing cause value before the Mobility Registration Update is finished.</a:t>
                      </a:r>
                    </a:p>
                    <a:p>
                      <a:pPr marL="171450" indent="-171450">
                        <a:buFont typeface="Arial" panose="020B0604020202020204" pitchFamily="34" charset="0"/>
                        <a:buChar char="•"/>
                      </a:pPr>
                      <a:r>
                        <a:rPr lang="en-GB"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WAB-</a:t>
                      </a:r>
                      <a:r>
                        <a:rPr lang="en-GB" altLang="zh-CN" sz="900" kern="1200" dirty="0" err="1">
                          <a:solidFill>
                            <a:schemeClr val="tx1">
                              <a:lumMod val="95000"/>
                              <a:lumOff val="5000"/>
                            </a:schemeClr>
                          </a:solidFill>
                          <a:latin typeface="Arial" panose="020B0604020202020204" pitchFamily="34" charset="0"/>
                          <a:ea typeface="+mn-ea"/>
                          <a:cs typeface="Arial" panose="020B0604020202020204" pitchFamily="34" charset="0"/>
                        </a:rPr>
                        <a:t>gNB</a:t>
                      </a:r>
                      <a:r>
                        <a:rPr lang="en-GB"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 releases the NG connection with initial AMF after all connected UE are served by the new AMF.</a:t>
                      </a:r>
                      <a:endParaRPr lang="en-GB" altLang="zh-CN" sz="900" kern="1200" dirty="0">
                        <a:solidFill>
                          <a:schemeClr val="tx1">
                            <a:lumMod val="95000"/>
                            <a:lumOff val="5000"/>
                          </a:schemeClr>
                        </a:solidFill>
                        <a:highlight>
                          <a:srgbClr val="FFFF00"/>
                        </a:highlight>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No impacts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5295646"/>
                  </a:ext>
                </a:extLst>
              </a:tr>
              <a:tr h="874411">
                <a:tc rowSpan="2">
                  <a:txBody>
                    <a:bodyPr/>
                    <a:lstStyle/>
                    <a:p>
                      <a:r>
                        <a:rPr lang="en-GB" altLang="zh-CN" sz="900" b="1" kern="1200" dirty="0">
                          <a:solidFill>
                            <a:schemeClr val="tx1"/>
                          </a:solidFill>
                          <a:latin typeface="Arial" panose="020B0604020202020204" pitchFamily="34" charset="0"/>
                          <a:ea typeface="+mn-ea"/>
                          <a:cs typeface="Arial" panose="020B0604020202020204" pitchFamily="34" charset="0"/>
                        </a:rPr>
                        <a:t>CM-IDLE state</a:t>
                      </a:r>
                      <a:endParaRPr lang="zh-CN" altLang="en-US" sz="900" b="1"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r>
                        <a:rPr lang="en-US" altLang="zh-CN" sz="900" b="1" kern="1200" dirty="0">
                          <a:solidFill>
                            <a:srgbClr val="0000FF"/>
                          </a:solidFill>
                          <a:latin typeface="Arial" panose="020B0604020202020204" pitchFamily="34" charset="0"/>
                          <a:ea typeface="+mn-ea"/>
                          <a:cs typeface="Arial" panose="020B0604020202020204" pitchFamily="34" charset="0"/>
                        </a:rPr>
                        <a:t>Option#1A: If the WAB with 2 TACs connects to two different AMF set simultaneously, then: </a:t>
                      </a:r>
                    </a:p>
                    <a:p>
                      <a:pPr marL="171450" indent="-171450">
                        <a:buFont typeface="Arial" panose="020B0604020202020204" pitchFamily="34" charset="0"/>
                        <a:buChar char="•"/>
                      </a:pPr>
                      <a:r>
                        <a:rPr lang="en-US" altLang="zh-CN" sz="900" dirty="0">
                          <a:latin typeface="Arial" panose="020B0604020202020204" pitchFamily="34" charset="0"/>
                          <a:cs typeface="Arial" panose="020B0604020202020204" pitchFamily="34" charset="0"/>
                        </a:rPr>
                        <a:t>The </a:t>
                      </a:r>
                      <a:r>
                        <a:rPr lang="en-GB" altLang="zh-CN" sz="900" dirty="0">
                          <a:latin typeface="Arial" panose="020B0604020202020204" pitchFamily="34" charset="0"/>
                          <a:cs typeface="Arial" panose="020B0604020202020204" pitchFamily="34" charset="0"/>
                        </a:rPr>
                        <a:t>UE performs an Mobility Registration Update, which is forwarded by the WAB-</a:t>
                      </a:r>
                      <a:r>
                        <a:rPr lang="en-GB" altLang="zh-CN" sz="900" dirty="0" err="1">
                          <a:latin typeface="Arial" panose="020B0604020202020204" pitchFamily="34" charset="0"/>
                          <a:cs typeface="Arial" panose="020B0604020202020204" pitchFamily="34" charset="0"/>
                        </a:rPr>
                        <a:t>gNB</a:t>
                      </a:r>
                      <a:r>
                        <a:rPr lang="en-GB" altLang="zh-CN" sz="900" dirty="0">
                          <a:latin typeface="Arial" panose="020B0604020202020204" pitchFamily="34" charset="0"/>
                          <a:cs typeface="Arial" panose="020B0604020202020204" pitchFamily="34" charset="0"/>
                        </a:rPr>
                        <a:t> to </a:t>
                      </a:r>
                      <a:r>
                        <a:rPr lang="en-GB" altLang="zh-CN" sz="900" dirty="0">
                          <a:solidFill>
                            <a:schemeClr val="tx1"/>
                          </a:solidFill>
                          <a:latin typeface="Arial" panose="020B0604020202020204" pitchFamily="34" charset="0"/>
                          <a:cs typeface="Arial" panose="020B0604020202020204" pitchFamily="34" charset="0"/>
                        </a:rPr>
                        <a:t>the</a:t>
                      </a:r>
                      <a:r>
                        <a:rPr lang="en-GB" altLang="zh-CN" sz="900" dirty="0">
                          <a:solidFill>
                            <a:srgbClr val="FF0000"/>
                          </a:solidFill>
                          <a:latin typeface="Arial" panose="020B0604020202020204" pitchFamily="34" charset="0"/>
                          <a:cs typeface="Arial" panose="020B0604020202020204" pitchFamily="34" charset="0"/>
                        </a:rPr>
                        <a:t> </a:t>
                      </a:r>
                      <a:r>
                        <a:rPr lang="en-GB" altLang="zh-CN" sz="900" b="1" dirty="0">
                          <a:solidFill>
                            <a:schemeClr val="tx1"/>
                          </a:solidFill>
                          <a:latin typeface="Arial" panose="020B0604020202020204" pitchFamily="34" charset="0"/>
                          <a:cs typeface="Arial" panose="020B0604020202020204" pitchFamily="34" charset="0"/>
                        </a:rPr>
                        <a:t>initial AMF based </a:t>
                      </a:r>
                      <a:r>
                        <a:rPr lang="en-GB" altLang="zh-CN" sz="900" b="1" kern="1200" dirty="0">
                          <a:solidFill>
                            <a:schemeClr val="tx1"/>
                          </a:solidFill>
                          <a:latin typeface="Arial" panose="020B0604020202020204" pitchFamily="34" charset="0"/>
                          <a:ea typeface="+mn-ea"/>
                          <a:cs typeface="Arial" panose="020B0604020202020204" pitchFamily="34" charset="0"/>
                        </a:rPr>
                        <a:t>the GUAMI </a:t>
                      </a:r>
                      <a:r>
                        <a:rPr lang="en-GB" altLang="zh-CN" sz="900" b="1" dirty="0">
                          <a:latin typeface="Arial" panose="020B0604020202020204" pitchFamily="34" charset="0"/>
                          <a:cs typeface="Arial" panose="020B0604020202020204" pitchFamily="34" charset="0"/>
                        </a:rPr>
                        <a:t>. </a:t>
                      </a:r>
                      <a:r>
                        <a:rPr lang="en-GB" altLang="zh-CN" sz="900" dirty="0">
                          <a:latin typeface="Arial" panose="020B0604020202020204" pitchFamily="34" charset="0"/>
                          <a:cs typeface="Arial" panose="020B0604020202020204" pitchFamily="34" charset="0"/>
                        </a:rPr>
                        <a:t>Based on TAC2 of the received ULI, the initial AMF initiates an AMF reallocation to the new AMF</a:t>
                      </a:r>
                      <a:endParaRPr lang="en-GB" altLang="zh-CN" sz="900" b="1"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New condition to trigger AMF re-allocation.</a:t>
                      </a:r>
                      <a:endParaRPr lang="zh-CN" altLang="en-US" sz="900" kern="1200" dirty="0">
                        <a:solidFill>
                          <a:schemeClr val="tx1">
                            <a:lumMod val="95000"/>
                            <a:lumOff val="5000"/>
                          </a:schemeClr>
                        </a:solidFill>
                        <a:latin typeface="Arial" panose="020B0604020202020204" pitchFamily="34" charset="0"/>
                        <a:ea typeface="+mn-ea"/>
                        <a:cs typeface="Arial" panose="020B0604020202020204" pitchFamily="34" charset="0"/>
                      </a:endParaRPr>
                    </a:p>
                    <a:p>
                      <a:endParaRPr lang="zh-CN" altLang="en-US" sz="900" kern="1200" dirty="0">
                        <a:solidFill>
                          <a:schemeClr val="tx1">
                            <a:lumMod val="95000"/>
                            <a:lumOff val="5000"/>
                          </a:schemeClr>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51050501"/>
                  </a:ext>
                </a:extLst>
              </a:tr>
              <a:tr h="608286">
                <a:tc vMerge="1">
                  <a:txBody>
                    <a:bodyPr/>
                    <a:lstStyle/>
                    <a:p>
                      <a:endParaRPr lang="zh-CN" altLang="en-US" sz="1100" b="1"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r>
                        <a:rPr lang="en-US" altLang="zh-CN" sz="900" b="1" kern="1200" dirty="0">
                          <a:solidFill>
                            <a:srgbClr val="0000FF"/>
                          </a:solidFill>
                          <a:latin typeface="Arial" panose="020B0604020202020204" pitchFamily="34" charset="0"/>
                          <a:ea typeface="+mn-ea"/>
                          <a:cs typeface="Arial" panose="020B0604020202020204" pitchFamily="34" charset="0"/>
                        </a:rPr>
                        <a:t>Option#1B: If the WAB with 2 TACs can NOT connect to two different AMF sets simultaneously, then:</a:t>
                      </a:r>
                    </a:p>
                    <a:p>
                      <a:pPr marL="171450" indent="-171450">
                        <a:buFont typeface="Arial" panose="020B0604020202020204" pitchFamily="34" charset="0"/>
                        <a:buChar char="•"/>
                      </a:pPr>
                      <a:r>
                        <a:rPr lang="en-US" altLang="zh-CN" sz="900" dirty="0">
                          <a:latin typeface="Arial" panose="020B0604020202020204" pitchFamily="34" charset="0"/>
                          <a:cs typeface="Arial" panose="020B0604020202020204" pitchFamily="34" charset="0"/>
                        </a:rPr>
                        <a:t>The </a:t>
                      </a:r>
                      <a:r>
                        <a:rPr lang="en-GB" altLang="zh-CN" sz="900" dirty="0">
                          <a:latin typeface="Arial" panose="020B0604020202020204" pitchFamily="34" charset="0"/>
                          <a:cs typeface="Arial" panose="020B0604020202020204" pitchFamily="34" charset="0"/>
                        </a:rPr>
                        <a:t>UE performs an Mobility Registration Update, which is forwarded by the WAB-</a:t>
                      </a:r>
                      <a:r>
                        <a:rPr lang="en-GB" altLang="zh-CN" sz="900" dirty="0" err="1">
                          <a:latin typeface="Arial" panose="020B0604020202020204" pitchFamily="34" charset="0"/>
                          <a:cs typeface="Arial" panose="020B0604020202020204" pitchFamily="34" charset="0"/>
                        </a:rPr>
                        <a:t>gNB</a:t>
                      </a:r>
                      <a:r>
                        <a:rPr lang="en-GB" altLang="zh-CN" sz="900" dirty="0">
                          <a:latin typeface="Arial" panose="020B0604020202020204" pitchFamily="34" charset="0"/>
                          <a:cs typeface="Arial" panose="020B0604020202020204" pitchFamily="34" charset="0"/>
                        </a:rPr>
                        <a:t> to the </a:t>
                      </a:r>
                      <a:r>
                        <a:rPr lang="en-GB" altLang="zh-CN" sz="900" b="1" dirty="0">
                          <a:latin typeface="Arial" panose="020B0604020202020204" pitchFamily="34" charset="0"/>
                          <a:cs typeface="Arial" panose="020B0604020202020204" pitchFamily="34" charset="0"/>
                        </a:rPr>
                        <a:t>new AMF based on new TAC2</a:t>
                      </a:r>
                      <a:r>
                        <a:rPr lang="en-GB" altLang="zh-CN" sz="900" b="0" dirty="0">
                          <a:latin typeface="Arial" panose="020B0604020202020204" pitchFamily="34" charset="0"/>
                          <a:cs typeface="Arial" panose="020B0604020202020204" pitchFamily="34"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900" kern="1200" dirty="0">
                          <a:solidFill>
                            <a:schemeClr val="tx1">
                              <a:lumMod val="95000"/>
                              <a:lumOff val="5000"/>
                            </a:schemeClr>
                          </a:solidFill>
                          <a:latin typeface="Arial" panose="020B0604020202020204" pitchFamily="34" charset="0"/>
                          <a:ea typeface="+mn-ea"/>
                          <a:cs typeface="Arial" panose="020B0604020202020204" pitchFamily="34" charset="0"/>
                        </a:rPr>
                        <a:t>No impacts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07974475"/>
                  </a:ext>
                </a:extLst>
              </a:tr>
            </a:tbl>
          </a:graphicData>
        </a:graphic>
      </p:graphicFrame>
      <p:sp>
        <p:nvSpPr>
          <p:cNvPr id="6" name="文本框 5">
            <a:extLst>
              <a:ext uri="{FF2B5EF4-FFF2-40B4-BE49-F238E27FC236}">
                <a16:creationId xmlns:a16="http://schemas.microsoft.com/office/drawing/2014/main" id="{6C663342-DFF6-44A2-A685-AFE832AB5F29}"/>
              </a:ext>
            </a:extLst>
          </p:cNvPr>
          <p:cNvSpPr txBox="1"/>
          <p:nvPr/>
        </p:nvSpPr>
        <p:spPr>
          <a:xfrm>
            <a:off x="9796766" y="4985446"/>
            <a:ext cx="1998760" cy="600164"/>
          </a:xfrm>
          <a:prstGeom prst="rect">
            <a:avLst/>
          </a:prstGeom>
          <a:noFill/>
          <a:ln>
            <a:solidFill>
              <a:schemeClr val="tx1">
                <a:lumMod val="95000"/>
                <a:lumOff val="5000"/>
              </a:schemeClr>
            </a:solidFill>
          </a:ln>
        </p:spPr>
        <p:txBody>
          <a:bodyPr wrap="square" rtlCol="0">
            <a:spAutoFit/>
          </a:bodyPr>
          <a:lstStyle/>
          <a:p>
            <a:pPr algn="ctr"/>
            <a:r>
              <a:rPr lang="en-US" altLang="zh-CN" sz="1100" dirty="0"/>
              <a:t>WAB-</a:t>
            </a:r>
            <a:r>
              <a:rPr lang="en-US" altLang="zh-CN" sz="1100" dirty="0" err="1"/>
              <a:t>gNB</a:t>
            </a:r>
            <a:endParaRPr lang="en-US" altLang="zh-CN" sz="1100" dirty="0"/>
          </a:p>
          <a:p>
            <a:pPr algn="ctr"/>
            <a:endParaRPr lang="en-US" altLang="zh-CN" sz="1100" dirty="0"/>
          </a:p>
          <a:p>
            <a:pPr algn="ctr"/>
            <a:endParaRPr lang="zh-CN" altLang="en-US" sz="1100" dirty="0"/>
          </a:p>
        </p:txBody>
      </p:sp>
      <p:sp>
        <p:nvSpPr>
          <p:cNvPr id="7" name="文本框 6">
            <a:extLst>
              <a:ext uri="{FF2B5EF4-FFF2-40B4-BE49-F238E27FC236}">
                <a16:creationId xmlns:a16="http://schemas.microsoft.com/office/drawing/2014/main" id="{FB29188D-5D2C-4AB4-B064-684D5F9371D6}"/>
              </a:ext>
            </a:extLst>
          </p:cNvPr>
          <p:cNvSpPr txBox="1"/>
          <p:nvPr/>
        </p:nvSpPr>
        <p:spPr>
          <a:xfrm>
            <a:off x="9982816" y="5258337"/>
            <a:ext cx="1626660" cy="261610"/>
          </a:xfrm>
          <a:prstGeom prst="rect">
            <a:avLst/>
          </a:prstGeom>
          <a:noFill/>
          <a:ln>
            <a:solidFill>
              <a:schemeClr val="tx1">
                <a:lumMod val="95000"/>
                <a:lumOff val="5000"/>
              </a:schemeClr>
            </a:solidFill>
          </a:ln>
        </p:spPr>
        <p:txBody>
          <a:bodyPr wrap="square" rtlCol="0">
            <a:spAutoFit/>
          </a:bodyPr>
          <a:lstStyle/>
          <a:p>
            <a:pPr algn="ctr"/>
            <a:r>
              <a:rPr lang="en-US" altLang="zh-CN" sz="1100" dirty="0"/>
              <a:t>Cell#1</a:t>
            </a:r>
          </a:p>
        </p:txBody>
      </p:sp>
      <p:sp>
        <p:nvSpPr>
          <p:cNvPr id="12" name="文本框 11">
            <a:extLst>
              <a:ext uri="{FF2B5EF4-FFF2-40B4-BE49-F238E27FC236}">
                <a16:creationId xmlns:a16="http://schemas.microsoft.com/office/drawing/2014/main" id="{F7A5067B-8F33-48E9-9B41-13744F9B540F}"/>
              </a:ext>
            </a:extLst>
          </p:cNvPr>
          <p:cNvSpPr txBox="1"/>
          <p:nvPr/>
        </p:nvSpPr>
        <p:spPr>
          <a:xfrm>
            <a:off x="9908388" y="4097733"/>
            <a:ext cx="808573" cy="261610"/>
          </a:xfrm>
          <a:prstGeom prst="rect">
            <a:avLst/>
          </a:prstGeom>
          <a:solidFill>
            <a:schemeClr val="bg1"/>
          </a:solidFill>
          <a:ln>
            <a:solidFill>
              <a:schemeClr val="tx1">
                <a:lumMod val="95000"/>
                <a:lumOff val="5000"/>
              </a:schemeClr>
            </a:solidFill>
          </a:ln>
        </p:spPr>
        <p:txBody>
          <a:bodyPr wrap="square" rtlCol="0">
            <a:spAutoFit/>
          </a:bodyPr>
          <a:lstStyle/>
          <a:p>
            <a:pPr algn="ctr"/>
            <a:r>
              <a:rPr lang="en-US" altLang="zh-CN" sz="1100" dirty="0"/>
              <a:t>AMF#1</a:t>
            </a:r>
            <a:endParaRPr lang="zh-CN" altLang="en-US" sz="1100" dirty="0"/>
          </a:p>
        </p:txBody>
      </p:sp>
      <p:sp>
        <p:nvSpPr>
          <p:cNvPr id="13" name="文本框 12">
            <a:extLst>
              <a:ext uri="{FF2B5EF4-FFF2-40B4-BE49-F238E27FC236}">
                <a16:creationId xmlns:a16="http://schemas.microsoft.com/office/drawing/2014/main" id="{4E43541B-EFEC-4FBB-A647-616A35E4E97B}"/>
              </a:ext>
            </a:extLst>
          </p:cNvPr>
          <p:cNvSpPr txBox="1"/>
          <p:nvPr/>
        </p:nvSpPr>
        <p:spPr>
          <a:xfrm>
            <a:off x="10893337" y="4105670"/>
            <a:ext cx="808573" cy="261610"/>
          </a:xfrm>
          <a:prstGeom prst="rect">
            <a:avLst/>
          </a:prstGeom>
          <a:solidFill>
            <a:schemeClr val="bg1"/>
          </a:solidFill>
          <a:ln>
            <a:solidFill>
              <a:schemeClr val="tx1">
                <a:lumMod val="95000"/>
                <a:lumOff val="5000"/>
              </a:schemeClr>
            </a:solidFill>
          </a:ln>
        </p:spPr>
        <p:txBody>
          <a:bodyPr wrap="square" rtlCol="0">
            <a:spAutoFit/>
          </a:bodyPr>
          <a:lstStyle/>
          <a:p>
            <a:pPr algn="ctr"/>
            <a:r>
              <a:rPr lang="en-US" altLang="zh-CN" sz="1100" dirty="0"/>
              <a:t>AMF#2</a:t>
            </a:r>
            <a:endParaRPr lang="zh-CN" altLang="en-US" sz="1100" dirty="0"/>
          </a:p>
        </p:txBody>
      </p:sp>
      <p:cxnSp>
        <p:nvCxnSpPr>
          <p:cNvPr id="15" name="直接箭头连接符 14">
            <a:extLst>
              <a:ext uri="{FF2B5EF4-FFF2-40B4-BE49-F238E27FC236}">
                <a16:creationId xmlns:a16="http://schemas.microsoft.com/office/drawing/2014/main" id="{4A6F969B-E390-4ABD-ACE3-9466DC315945}"/>
              </a:ext>
            </a:extLst>
          </p:cNvPr>
          <p:cNvCxnSpPr>
            <a:cxnSpLocks/>
          </p:cNvCxnSpPr>
          <p:nvPr/>
        </p:nvCxnSpPr>
        <p:spPr>
          <a:xfrm flipV="1">
            <a:off x="11329966" y="4367280"/>
            <a:ext cx="0" cy="611491"/>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id="{31EBCEBB-DF16-42DD-BB00-B33F6781FC2D}"/>
              </a:ext>
            </a:extLst>
          </p:cNvPr>
          <p:cNvSpPr/>
          <p:nvPr/>
        </p:nvSpPr>
        <p:spPr>
          <a:xfrm>
            <a:off x="10011339" y="5686185"/>
            <a:ext cx="1909734" cy="253916"/>
          </a:xfrm>
          <a:prstGeom prst="rect">
            <a:avLst/>
          </a:prstGeom>
        </p:spPr>
        <p:txBody>
          <a:bodyPr wrap="square">
            <a:spAutoFit/>
          </a:bodyPr>
          <a:lstStyle/>
          <a:p>
            <a:r>
              <a:rPr lang="en-US" altLang="zh-CN" sz="1050" b="1" dirty="0"/>
              <a:t>T2: NG setup procedure</a:t>
            </a:r>
            <a:endParaRPr lang="zh-CN" altLang="en-US" sz="1050" b="1" dirty="0"/>
          </a:p>
        </p:txBody>
      </p:sp>
      <p:sp>
        <p:nvSpPr>
          <p:cNvPr id="18" name="文本框 17">
            <a:extLst>
              <a:ext uri="{FF2B5EF4-FFF2-40B4-BE49-F238E27FC236}">
                <a16:creationId xmlns:a16="http://schemas.microsoft.com/office/drawing/2014/main" id="{068995C8-C8A3-42D1-B905-E5FA36629AF1}"/>
              </a:ext>
            </a:extLst>
          </p:cNvPr>
          <p:cNvSpPr txBox="1"/>
          <p:nvPr/>
        </p:nvSpPr>
        <p:spPr>
          <a:xfrm>
            <a:off x="10582763" y="4490959"/>
            <a:ext cx="1605316" cy="400110"/>
          </a:xfrm>
          <a:prstGeom prst="rect">
            <a:avLst/>
          </a:prstGeom>
          <a:solidFill>
            <a:schemeClr val="bg1"/>
          </a:solidFill>
        </p:spPr>
        <p:txBody>
          <a:bodyPr wrap="square" rtlCol="0">
            <a:spAutoFit/>
          </a:bodyPr>
          <a:lstStyle/>
          <a:p>
            <a:r>
              <a:rPr lang="en-US" altLang="zh-CN" sz="1000" dirty="0">
                <a:ea typeface="等线" panose="02010600030101010101" pitchFamily="2" charset="-122"/>
              </a:rPr>
              <a:t>NG setup(</a:t>
            </a:r>
            <a:r>
              <a:rPr lang="en-US" altLang="zh-CN" sz="1000" dirty="0">
                <a:solidFill>
                  <a:srgbClr val="0000FF"/>
                </a:solidFill>
                <a:ea typeface="等线" panose="02010600030101010101" pitchFamily="2" charset="-122"/>
              </a:rPr>
              <a:t>Global RAN Node ID,TAC#2</a:t>
            </a:r>
            <a:r>
              <a:rPr lang="en-US" altLang="zh-CN" sz="1000" dirty="0">
                <a:ea typeface="等线" panose="02010600030101010101" pitchFamily="2" charset="-122"/>
              </a:rPr>
              <a:t>)</a:t>
            </a:r>
            <a:endParaRPr lang="zh-CN" altLang="en-US" sz="1000" dirty="0">
              <a:ea typeface="等线" panose="02010600030101010101" pitchFamily="2" charset="-122"/>
            </a:endParaRPr>
          </a:p>
        </p:txBody>
      </p:sp>
      <p:sp>
        <p:nvSpPr>
          <p:cNvPr id="20" name="文本框 19">
            <a:extLst>
              <a:ext uri="{FF2B5EF4-FFF2-40B4-BE49-F238E27FC236}">
                <a16:creationId xmlns:a16="http://schemas.microsoft.com/office/drawing/2014/main" id="{64856EED-9C22-41F1-82F5-16A0C070B8D6}"/>
              </a:ext>
            </a:extLst>
          </p:cNvPr>
          <p:cNvSpPr txBox="1"/>
          <p:nvPr/>
        </p:nvSpPr>
        <p:spPr>
          <a:xfrm>
            <a:off x="9796766" y="2844704"/>
            <a:ext cx="1998760" cy="600164"/>
          </a:xfrm>
          <a:prstGeom prst="rect">
            <a:avLst/>
          </a:prstGeom>
          <a:noFill/>
          <a:ln>
            <a:solidFill>
              <a:schemeClr val="tx1">
                <a:lumMod val="95000"/>
                <a:lumOff val="5000"/>
              </a:schemeClr>
            </a:solidFill>
          </a:ln>
        </p:spPr>
        <p:txBody>
          <a:bodyPr wrap="square" rtlCol="0">
            <a:spAutoFit/>
          </a:bodyPr>
          <a:lstStyle/>
          <a:p>
            <a:pPr algn="ctr"/>
            <a:r>
              <a:rPr lang="en-US" altLang="zh-CN" sz="1100" dirty="0"/>
              <a:t>WAB-</a:t>
            </a:r>
            <a:r>
              <a:rPr lang="en-US" altLang="zh-CN" sz="1100" dirty="0" err="1"/>
              <a:t>gNB</a:t>
            </a:r>
            <a:endParaRPr lang="en-US" altLang="zh-CN" sz="1100" dirty="0"/>
          </a:p>
          <a:p>
            <a:pPr algn="ctr"/>
            <a:endParaRPr lang="en-US" altLang="zh-CN" sz="1100" dirty="0"/>
          </a:p>
          <a:p>
            <a:pPr algn="ctr"/>
            <a:endParaRPr lang="zh-CN" altLang="en-US" sz="1100" dirty="0"/>
          </a:p>
        </p:txBody>
      </p:sp>
      <p:sp>
        <p:nvSpPr>
          <p:cNvPr id="21" name="文本框 20">
            <a:extLst>
              <a:ext uri="{FF2B5EF4-FFF2-40B4-BE49-F238E27FC236}">
                <a16:creationId xmlns:a16="http://schemas.microsoft.com/office/drawing/2014/main" id="{3B7A987E-3F4E-4EA1-9D69-998C95CE9F7B}"/>
              </a:ext>
            </a:extLst>
          </p:cNvPr>
          <p:cNvSpPr txBox="1"/>
          <p:nvPr/>
        </p:nvSpPr>
        <p:spPr>
          <a:xfrm>
            <a:off x="9982816" y="3117595"/>
            <a:ext cx="1626660" cy="261610"/>
          </a:xfrm>
          <a:prstGeom prst="rect">
            <a:avLst/>
          </a:prstGeom>
          <a:noFill/>
          <a:ln>
            <a:solidFill>
              <a:schemeClr val="tx1">
                <a:lumMod val="95000"/>
                <a:lumOff val="5000"/>
              </a:schemeClr>
            </a:solidFill>
          </a:ln>
        </p:spPr>
        <p:txBody>
          <a:bodyPr wrap="square" rtlCol="0">
            <a:spAutoFit/>
          </a:bodyPr>
          <a:lstStyle/>
          <a:p>
            <a:pPr algn="ctr"/>
            <a:r>
              <a:rPr lang="en-US" altLang="zh-CN" sz="1100" dirty="0"/>
              <a:t>Cell#1</a:t>
            </a:r>
          </a:p>
        </p:txBody>
      </p:sp>
      <p:sp>
        <p:nvSpPr>
          <p:cNvPr id="22" name="文本框 21">
            <a:extLst>
              <a:ext uri="{FF2B5EF4-FFF2-40B4-BE49-F238E27FC236}">
                <a16:creationId xmlns:a16="http://schemas.microsoft.com/office/drawing/2014/main" id="{54F0B505-476F-4080-B382-88C75A1D910E}"/>
              </a:ext>
            </a:extLst>
          </p:cNvPr>
          <p:cNvSpPr txBox="1"/>
          <p:nvPr/>
        </p:nvSpPr>
        <p:spPr>
          <a:xfrm>
            <a:off x="9908388" y="1956991"/>
            <a:ext cx="808573" cy="261610"/>
          </a:xfrm>
          <a:prstGeom prst="rect">
            <a:avLst/>
          </a:prstGeom>
          <a:solidFill>
            <a:schemeClr val="bg1"/>
          </a:solidFill>
          <a:ln>
            <a:solidFill>
              <a:schemeClr val="tx1">
                <a:lumMod val="95000"/>
                <a:lumOff val="5000"/>
              </a:schemeClr>
            </a:solidFill>
          </a:ln>
        </p:spPr>
        <p:txBody>
          <a:bodyPr wrap="square" rtlCol="0">
            <a:spAutoFit/>
          </a:bodyPr>
          <a:lstStyle/>
          <a:p>
            <a:pPr algn="ctr"/>
            <a:r>
              <a:rPr lang="en-US" altLang="zh-CN" sz="1100" dirty="0"/>
              <a:t>AMF#1</a:t>
            </a:r>
            <a:endParaRPr lang="zh-CN" altLang="en-US" sz="1100" dirty="0"/>
          </a:p>
        </p:txBody>
      </p:sp>
      <p:cxnSp>
        <p:nvCxnSpPr>
          <p:cNvPr id="24" name="直接箭头连接符 23">
            <a:extLst>
              <a:ext uri="{FF2B5EF4-FFF2-40B4-BE49-F238E27FC236}">
                <a16:creationId xmlns:a16="http://schemas.microsoft.com/office/drawing/2014/main" id="{253B5CB3-574C-4198-B202-B22B646C788C}"/>
              </a:ext>
            </a:extLst>
          </p:cNvPr>
          <p:cNvCxnSpPr>
            <a:cxnSpLocks/>
            <a:endCxn id="22" idx="2"/>
          </p:cNvCxnSpPr>
          <p:nvPr/>
        </p:nvCxnSpPr>
        <p:spPr>
          <a:xfrm flipV="1">
            <a:off x="10312675" y="2218601"/>
            <a:ext cx="0" cy="619428"/>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23DD0235-0219-462C-9010-15C242608F7F}"/>
              </a:ext>
            </a:extLst>
          </p:cNvPr>
          <p:cNvSpPr txBox="1"/>
          <p:nvPr/>
        </p:nvSpPr>
        <p:spPr>
          <a:xfrm>
            <a:off x="9717019" y="2380260"/>
            <a:ext cx="2474981" cy="246221"/>
          </a:xfrm>
          <a:prstGeom prst="rect">
            <a:avLst/>
          </a:prstGeom>
          <a:solidFill>
            <a:schemeClr val="bg1"/>
          </a:solidFill>
        </p:spPr>
        <p:txBody>
          <a:bodyPr wrap="square" rtlCol="0">
            <a:spAutoFit/>
          </a:bodyPr>
          <a:lstStyle/>
          <a:p>
            <a:r>
              <a:rPr lang="en-US" altLang="zh-CN" sz="1000" dirty="0">
                <a:ea typeface="等线" panose="02010600030101010101" pitchFamily="2" charset="-122"/>
              </a:rPr>
              <a:t>NG setup(</a:t>
            </a:r>
            <a:r>
              <a:rPr lang="en-US" altLang="zh-CN" sz="1000" dirty="0">
                <a:solidFill>
                  <a:srgbClr val="0000FF"/>
                </a:solidFill>
                <a:ea typeface="等线" panose="02010600030101010101" pitchFamily="2" charset="-122"/>
              </a:rPr>
              <a:t>Global RAN Node ID,TAC#1</a:t>
            </a:r>
            <a:r>
              <a:rPr lang="en-US" altLang="zh-CN" sz="1000" dirty="0">
                <a:ea typeface="等线" panose="02010600030101010101" pitchFamily="2" charset="-122"/>
              </a:rPr>
              <a:t>)</a:t>
            </a:r>
            <a:endParaRPr lang="zh-CN" altLang="en-US" sz="1000" dirty="0">
              <a:ea typeface="等线" panose="02010600030101010101" pitchFamily="2" charset="-122"/>
            </a:endParaRPr>
          </a:p>
        </p:txBody>
      </p:sp>
      <p:sp>
        <p:nvSpPr>
          <p:cNvPr id="27" name="矩形 26">
            <a:extLst>
              <a:ext uri="{FF2B5EF4-FFF2-40B4-BE49-F238E27FC236}">
                <a16:creationId xmlns:a16="http://schemas.microsoft.com/office/drawing/2014/main" id="{F49C799A-6288-4447-8721-69DE9D402005}"/>
              </a:ext>
            </a:extLst>
          </p:cNvPr>
          <p:cNvSpPr/>
          <p:nvPr/>
        </p:nvSpPr>
        <p:spPr>
          <a:xfrm>
            <a:off x="10089420" y="3528020"/>
            <a:ext cx="1909734" cy="253916"/>
          </a:xfrm>
          <a:prstGeom prst="rect">
            <a:avLst/>
          </a:prstGeom>
        </p:spPr>
        <p:txBody>
          <a:bodyPr wrap="square">
            <a:spAutoFit/>
          </a:bodyPr>
          <a:lstStyle/>
          <a:p>
            <a:r>
              <a:rPr lang="en-US" altLang="zh-CN" sz="1050" b="1" dirty="0"/>
              <a:t>T1: NG setup procedure</a:t>
            </a:r>
            <a:endParaRPr lang="zh-CN" altLang="en-US" sz="1050" b="1" dirty="0"/>
          </a:p>
        </p:txBody>
      </p:sp>
      <p:sp>
        <p:nvSpPr>
          <p:cNvPr id="29" name="文本框 28">
            <a:extLst>
              <a:ext uri="{FF2B5EF4-FFF2-40B4-BE49-F238E27FC236}">
                <a16:creationId xmlns:a16="http://schemas.microsoft.com/office/drawing/2014/main" id="{0963E839-140C-427A-9DE7-B18BC10B33C7}"/>
              </a:ext>
            </a:extLst>
          </p:cNvPr>
          <p:cNvSpPr txBox="1"/>
          <p:nvPr/>
        </p:nvSpPr>
        <p:spPr>
          <a:xfrm>
            <a:off x="6688641" y="4919538"/>
            <a:ext cx="1998760" cy="600164"/>
          </a:xfrm>
          <a:prstGeom prst="rect">
            <a:avLst/>
          </a:prstGeom>
          <a:noFill/>
          <a:ln>
            <a:solidFill>
              <a:schemeClr val="tx1">
                <a:lumMod val="95000"/>
                <a:lumOff val="5000"/>
              </a:schemeClr>
            </a:solidFill>
          </a:ln>
        </p:spPr>
        <p:txBody>
          <a:bodyPr wrap="square" rtlCol="0">
            <a:spAutoFit/>
          </a:bodyPr>
          <a:lstStyle/>
          <a:p>
            <a:pPr algn="ctr"/>
            <a:r>
              <a:rPr lang="en-US" altLang="zh-CN" sz="1100" dirty="0"/>
              <a:t>WAB-</a:t>
            </a:r>
            <a:r>
              <a:rPr lang="en-US" altLang="zh-CN" sz="1100" dirty="0" err="1"/>
              <a:t>gNB</a:t>
            </a:r>
            <a:endParaRPr lang="en-US" altLang="zh-CN" sz="1100" dirty="0"/>
          </a:p>
          <a:p>
            <a:pPr algn="ctr"/>
            <a:endParaRPr lang="en-US" altLang="zh-CN" sz="1100" dirty="0"/>
          </a:p>
          <a:p>
            <a:pPr algn="ctr"/>
            <a:endParaRPr lang="zh-CN" altLang="en-US" sz="1100" dirty="0"/>
          </a:p>
        </p:txBody>
      </p:sp>
      <p:sp>
        <p:nvSpPr>
          <p:cNvPr id="30" name="文本框 29">
            <a:extLst>
              <a:ext uri="{FF2B5EF4-FFF2-40B4-BE49-F238E27FC236}">
                <a16:creationId xmlns:a16="http://schemas.microsoft.com/office/drawing/2014/main" id="{58AE2ABF-CDD7-4474-B475-7C01750C9982}"/>
              </a:ext>
            </a:extLst>
          </p:cNvPr>
          <p:cNvSpPr txBox="1"/>
          <p:nvPr/>
        </p:nvSpPr>
        <p:spPr>
          <a:xfrm>
            <a:off x="6874691" y="5192429"/>
            <a:ext cx="1626660" cy="261610"/>
          </a:xfrm>
          <a:prstGeom prst="rect">
            <a:avLst/>
          </a:prstGeom>
          <a:noFill/>
          <a:ln>
            <a:solidFill>
              <a:schemeClr val="tx1">
                <a:lumMod val="95000"/>
                <a:lumOff val="5000"/>
              </a:schemeClr>
            </a:solidFill>
          </a:ln>
        </p:spPr>
        <p:txBody>
          <a:bodyPr wrap="square" rtlCol="0">
            <a:spAutoFit/>
          </a:bodyPr>
          <a:lstStyle/>
          <a:p>
            <a:pPr algn="ctr"/>
            <a:r>
              <a:rPr lang="en-US" altLang="zh-CN" sz="1100" dirty="0"/>
              <a:t>Cell#1</a:t>
            </a:r>
          </a:p>
        </p:txBody>
      </p:sp>
      <p:sp>
        <p:nvSpPr>
          <p:cNvPr id="31" name="文本框 30">
            <a:extLst>
              <a:ext uri="{FF2B5EF4-FFF2-40B4-BE49-F238E27FC236}">
                <a16:creationId xmlns:a16="http://schemas.microsoft.com/office/drawing/2014/main" id="{800EF343-6FEC-4D19-8BBC-A4018CD72DF3}"/>
              </a:ext>
            </a:extLst>
          </p:cNvPr>
          <p:cNvSpPr txBox="1"/>
          <p:nvPr/>
        </p:nvSpPr>
        <p:spPr>
          <a:xfrm>
            <a:off x="6800263" y="4031825"/>
            <a:ext cx="808573" cy="261610"/>
          </a:xfrm>
          <a:prstGeom prst="rect">
            <a:avLst/>
          </a:prstGeom>
          <a:solidFill>
            <a:schemeClr val="bg1"/>
          </a:solidFill>
          <a:ln>
            <a:solidFill>
              <a:schemeClr val="tx1">
                <a:lumMod val="95000"/>
                <a:lumOff val="5000"/>
              </a:schemeClr>
            </a:solidFill>
          </a:ln>
        </p:spPr>
        <p:txBody>
          <a:bodyPr wrap="square" rtlCol="0">
            <a:spAutoFit/>
          </a:bodyPr>
          <a:lstStyle/>
          <a:p>
            <a:pPr algn="ctr"/>
            <a:r>
              <a:rPr lang="en-US" altLang="zh-CN" sz="1100" dirty="0"/>
              <a:t>AMF#1</a:t>
            </a:r>
            <a:endParaRPr lang="zh-CN" altLang="en-US" sz="1100" dirty="0"/>
          </a:p>
        </p:txBody>
      </p:sp>
      <p:sp>
        <p:nvSpPr>
          <p:cNvPr id="32" name="文本框 31">
            <a:extLst>
              <a:ext uri="{FF2B5EF4-FFF2-40B4-BE49-F238E27FC236}">
                <a16:creationId xmlns:a16="http://schemas.microsoft.com/office/drawing/2014/main" id="{5DD18A97-12F7-415F-AE4A-4E389961F50E}"/>
              </a:ext>
            </a:extLst>
          </p:cNvPr>
          <p:cNvSpPr txBox="1"/>
          <p:nvPr/>
        </p:nvSpPr>
        <p:spPr>
          <a:xfrm>
            <a:off x="7785212" y="4039762"/>
            <a:ext cx="808573" cy="261610"/>
          </a:xfrm>
          <a:prstGeom prst="rect">
            <a:avLst/>
          </a:prstGeom>
          <a:solidFill>
            <a:schemeClr val="bg1"/>
          </a:solidFill>
          <a:ln>
            <a:solidFill>
              <a:schemeClr val="tx1">
                <a:lumMod val="95000"/>
                <a:lumOff val="5000"/>
              </a:schemeClr>
            </a:solidFill>
          </a:ln>
        </p:spPr>
        <p:txBody>
          <a:bodyPr wrap="square" rtlCol="0">
            <a:spAutoFit/>
          </a:bodyPr>
          <a:lstStyle/>
          <a:p>
            <a:pPr algn="ctr"/>
            <a:r>
              <a:rPr lang="en-US" altLang="zh-CN" sz="1100" dirty="0"/>
              <a:t>AMF#2</a:t>
            </a:r>
            <a:endParaRPr lang="zh-CN" altLang="en-US" sz="1100" dirty="0"/>
          </a:p>
        </p:txBody>
      </p:sp>
      <p:cxnSp>
        <p:nvCxnSpPr>
          <p:cNvPr id="34" name="直接箭头连接符 33">
            <a:extLst>
              <a:ext uri="{FF2B5EF4-FFF2-40B4-BE49-F238E27FC236}">
                <a16:creationId xmlns:a16="http://schemas.microsoft.com/office/drawing/2014/main" id="{62905E8A-64CE-496B-A10B-E729E28BEFEC}"/>
              </a:ext>
            </a:extLst>
          </p:cNvPr>
          <p:cNvCxnSpPr>
            <a:cxnSpLocks/>
          </p:cNvCxnSpPr>
          <p:nvPr/>
        </p:nvCxnSpPr>
        <p:spPr>
          <a:xfrm flipV="1">
            <a:off x="8221841" y="4301372"/>
            <a:ext cx="0" cy="611491"/>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id="{FBAE0F94-ACFF-4B04-8650-1009D3AD9E22}"/>
              </a:ext>
            </a:extLst>
          </p:cNvPr>
          <p:cNvSpPr/>
          <p:nvPr/>
        </p:nvSpPr>
        <p:spPr>
          <a:xfrm>
            <a:off x="6903214" y="5620277"/>
            <a:ext cx="1909734" cy="253916"/>
          </a:xfrm>
          <a:prstGeom prst="rect">
            <a:avLst/>
          </a:prstGeom>
        </p:spPr>
        <p:txBody>
          <a:bodyPr wrap="square">
            <a:spAutoFit/>
          </a:bodyPr>
          <a:lstStyle/>
          <a:p>
            <a:r>
              <a:rPr lang="en-US" altLang="zh-CN" sz="1050" b="1" dirty="0"/>
              <a:t>T2: NG setup procedure</a:t>
            </a:r>
            <a:endParaRPr lang="zh-CN" altLang="en-US" sz="1050" b="1" dirty="0"/>
          </a:p>
        </p:txBody>
      </p:sp>
      <p:sp>
        <p:nvSpPr>
          <p:cNvPr id="36" name="文本框 35">
            <a:extLst>
              <a:ext uri="{FF2B5EF4-FFF2-40B4-BE49-F238E27FC236}">
                <a16:creationId xmlns:a16="http://schemas.microsoft.com/office/drawing/2014/main" id="{7D16372B-8257-4DB3-9856-9A40B33ED9F2}"/>
              </a:ext>
            </a:extLst>
          </p:cNvPr>
          <p:cNvSpPr txBox="1"/>
          <p:nvPr/>
        </p:nvSpPr>
        <p:spPr>
          <a:xfrm>
            <a:off x="7566619" y="4469141"/>
            <a:ext cx="2070696" cy="400110"/>
          </a:xfrm>
          <a:prstGeom prst="rect">
            <a:avLst/>
          </a:prstGeom>
          <a:solidFill>
            <a:schemeClr val="bg1"/>
          </a:solidFill>
        </p:spPr>
        <p:txBody>
          <a:bodyPr wrap="square" rtlCol="0">
            <a:spAutoFit/>
          </a:bodyPr>
          <a:lstStyle/>
          <a:p>
            <a:r>
              <a:rPr lang="en-US" altLang="zh-CN" sz="1000" dirty="0">
                <a:ea typeface="等线" panose="02010600030101010101" pitchFamily="2" charset="-122"/>
              </a:rPr>
              <a:t>NG setup(</a:t>
            </a:r>
            <a:r>
              <a:rPr lang="en-US" altLang="zh-CN" sz="1000" dirty="0">
                <a:solidFill>
                  <a:srgbClr val="0000FF"/>
                </a:solidFill>
                <a:ea typeface="等线" panose="02010600030101010101" pitchFamily="2" charset="-122"/>
              </a:rPr>
              <a:t>Global RAN Node ID,TAC#2</a:t>
            </a:r>
            <a:r>
              <a:rPr lang="en-US" altLang="zh-CN" sz="1000" dirty="0">
                <a:ea typeface="等线" panose="02010600030101010101" pitchFamily="2" charset="-122"/>
              </a:rPr>
              <a:t>)</a:t>
            </a:r>
            <a:endParaRPr lang="zh-CN" altLang="en-US" sz="1000" dirty="0">
              <a:ea typeface="等线" panose="02010600030101010101" pitchFamily="2" charset="-122"/>
            </a:endParaRPr>
          </a:p>
        </p:txBody>
      </p:sp>
      <p:sp>
        <p:nvSpPr>
          <p:cNvPr id="37" name="文本框 36">
            <a:extLst>
              <a:ext uri="{FF2B5EF4-FFF2-40B4-BE49-F238E27FC236}">
                <a16:creationId xmlns:a16="http://schemas.microsoft.com/office/drawing/2014/main" id="{032784EE-A9ED-4718-891B-DB6913D614F1}"/>
              </a:ext>
            </a:extLst>
          </p:cNvPr>
          <p:cNvSpPr txBox="1"/>
          <p:nvPr/>
        </p:nvSpPr>
        <p:spPr>
          <a:xfrm>
            <a:off x="6688641" y="2778796"/>
            <a:ext cx="1998760" cy="600164"/>
          </a:xfrm>
          <a:prstGeom prst="rect">
            <a:avLst/>
          </a:prstGeom>
          <a:noFill/>
          <a:ln>
            <a:solidFill>
              <a:schemeClr val="tx1">
                <a:lumMod val="95000"/>
                <a:lumOff val="5000"/>
              </a:schemeClr>
            </a:solidFill>
          </a:ln>
        </p:spPr>
        <p:txBody>
          <a:bodyPr wrap="square" rtlCol="0">
            <a:spAutoFit/>
          </a:bodyPr>
          <a:lstStyle/>
          <a:p>
            <a:pPr algn="ctr"/>
            <a:r>
              <a:rPr lang="en-US" altLang="zh-CN" sz="1100" dirty="0"/>
              <a:t>WAB-</a:t>
            </a:r>
            <a:r>
              <a:rPr lang="en-US" altLang="zh-CN" sz="1100" dirty="0" err="1"/>
              <a:t>gNB</a:t>
            </a:r>
            <a:endParaRPr lang="en-US" altLang="zh-CN" sz="1100" dirty="0"/>
          </a:p>
          <a:p>
            <a:pPr algn="ctr"/>
            <a:endParaRPr lang="en-US" altLang="zh-CN" sz="1100" dirty="0"/>
          </a:p>
          <a:p>
            <a:pPr algn="ctr"/>
            <a:endParaRPr lang="zh-CN" altLang="en-US" sz="1100" dirty="0"/>
          </a:p>
        </p:txBody>
      </p:sp>
      <p:sp>
        <p:nvSpPr>
          <p:cNvPr id="38" name="文本框 37">
            <a:extLst>
              <a:ext uri="{FF2B5EF4-FFF2-40B4-BE49-F238E27FC236}">
                <a16:creationId xmlns:a16="http://schemas.microsoft.com/office/drawing/2014/main" id="{71ECA145-6541-4E3D-B0FB-02FE32E59D16}"/>
              </a:ext>
            </a:extLst>
          </p:cNvPr>
          <p:cNvSpPr txBox="1"/>
          <p:nvPr/>
        </p:nvSpPr>
        <p:spPr>
          <a:xfrm>
            <a:off x="6874691" y="3051687"/>
            <a:ext cx="1626660" cy="261610"/>
          </a:xfrm>
          <a:prstGeom prst="rect">
            <a:avLst/>
          </a:prstGeom>
          <a:noFill/>
          <a:ln>
            <a:solidFill>
              <a:schemeClr val="tx1">
                <a:lumMod val="95000"/>
                <a:lumOff val="5000"/>
              </a:schemeClr>
            </a:solidFill>
          </a:ln>
        </p:spPr>
        <p:txBody>
          <a:bodyPr wrap="square" rtlCol="0">
            <a:spAutoFit/>
          </a:bodyPr>
          <a:lstStyle/>
          <a:p>
            <a:pPr algn="ctr"/>
            <a:r>
              <a:rPr lang="en-US" altLang="zh-CN" sz="1100" dirty="0"/>
              <a:t>Cell#1</a:t>
            </a:r>
          </a:p>
        </p:txBody>
      </p:sp>
      <p:sp>
        <p:nvSpPr>
          <p:cNvPr id="39" name="文本框 38">
            <a:extLst>
              <a:ext uri="{FF2B5EF4-FFF2-40B4-BE49-F238E27FC236}">
                <a16:creationId xmlns:a16="http://schemas.microsoft.com/office/drawing/2014/main" id="{8BC5768C-00AD-4C78-9F22-3A48E236C8D4}"/>
              </a:ext>
            </a:extLst>
          </p:cNvPr>
          <p:cNvSpPr txBox="1"/>
          <p:nvPr/>
        </p:nvSpPr>
        <p:spPr>
          <a:xfrm>
            <a:off x="6800263" y="1891083"/>
            <a:ext cx="808573" cy="261610"/>
          </a:xfrm>
          <a:prstGeom prst="rect">
            <a:avLst/>
          </a:prstGeom>
          <a:solidFill>
            <a:schemeClr val="bg1"/>
          </a:solidFill>
          <a:ln>
            <a:solidFill>
              <a:schemeClr val="tx1">
                <a:lumMod val="95000"/>
                <a:lumOff val="5000"/>
              </a:schemeClr>
            </a:solidFill>
          </a:ln>
        </p:spPr>
        <p:txBody>
          <a:bodyPr wrap="square" rtlCol="0">
            <a:spAutoFit/>
          </a:bodyPr>
          <a:lstStyle/>
          <a:p>
            <a:pPr algn="ctr"/>
            <a:r>
              <a:rPr lang="en-US" altLang="zh-CN" sz="1100" dirty="0"/>
              <a:t>AMF#1</a:t>
            </a:r>
            <a:endParaRPr lang="zh-CN" altLang="en-US" sz="1100" dirty="0"/>
          </a:p>
        </p:txBody>
      </p:sp>
      <p:cxnSp>
        <p:nvCxnSpPr>
          <p:cNvPr id="41" name="直接箭头连接符 40">
            <a:extLst>
              <a:ext uri="{FF2B5EF4-FFF2-40B4-BE49-F238E27FC236}">
                <a16:creationId xmlns:a16="http://schemas.microsoft.com/office/drawing/2014/main" id="{77C2DDBA-313A-4D49-A633-32DD5DE553B8}"/>
              </a:ext>
            </a:extLst>
          </p:cNvPr>
          <p:cNvCxnSpPr>
            <a:cxnSpLocks/>
            <a:endCxn id="39" idx="2"/>
          </p:cNvCxnSpPr>
          <p:nvPr/>
        </p:nvCxnSpPr>
        <p:spPr>
          <a:xfrm flipV="1">
            <a:off x="7204550" y="2152693"/>
            <a:ext cx="0" cy="619428"/>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4E2EE137-0489-42C5-8CB9-1CAD286B2BB0}"/>
              </a:ext>
            </a:extLst>
          </p:cNvPr>
          <p:cNvSpPr txBox="1"/>
          <p:nvPr/>
        </p:nvSpPr>
        <p:spPr>
          <a:xfrm>
            <a:off x="6638868" y="2364806"/>
            <a:ext cx="2474981" cy="246221"/>
          </a:xfrm>
          <a:prstGeom prst="rect">
            <a:avLst/>
          </a:prstGeom>
          <a:solidFill>
            <a:schemeClr val="bg1"/>
          </a:solidFill>
        </p:spPr>
        <p:txBody>
          <a:bodyPr wrap="square" rtlCol="0">
            <a:spAutoFit/>
          </a:bodyPr>
          <a:lstStyle/>
          <a:p>
            <a:r>
              <a:rPr lang="en-US" altLang="zh-CN" sz="1000" dirty="0">
                <a:ea typeface="等线" panose="02010600030101010101" pitchFamily="2" charset="-122"/>
              </a:rPr>
              <a:t>NG setup(</a:t>
            </a:r>
            <a:r>
              <a:rPr lang="en-US" altLang="zh-CN" sz="1000" dirty="0">
                <a:solidFill>
                  <a:srgbClr val="0000FF"/>
                </a:solidFill>
                <a:ea typeface="等线" panose="02010600030101010101" pitchFamily="2" charset="-122"/>
              </a:rPr>
              <a:t>Global RAN Node ID,TAC#1</a:t>
            </a:r>
            <a:r>
              <a:rPr lang="en-US" altLang="zh-CN" sz="1000" dirty="0">
                <a:ea typeface="等线" panose="02010600030101010101" pitchFamily="2" charset="-122"/>
              </a:rPr>
              <a:t>)</a:t>
            </a:r>
            <a:endParaRPr lang="zh-CN" altLang="en-US" sz="1000" dirty="0">
              <a:ea typeface="等线" panose="02010600030101010101" pitchFamily="2" charset="-122"/>
            </a:endParaRPr>
          </a:p>
        </p:txBody>
      </p:sp>
      <p:sp>
        <p:nvSpPr>
          <p:cNvPr id="43" name="矩形 42">
            <a:extLst>
              <a:ext uri="{FF2B5EF4-FFF2-40B4-BE49-F238E27FC236}">
                <a16:creationId xmlns:a16="http://schemas.microsoft.com/office/drawing/2014/main" id="{5C9A5388-0B87-40F4-8D4F-BA31100A956F}"/>
              </a:ext>
            </a:extLst>
          </p:cNvPr>
          <p:cNvSpPr/>
          <p:nvPr/>
        </p:nvSpPr>
        <p:spPr>
          <a:xfrm>
            <a:off x="6920539" y="3434831"/>
            <a:ext cx="1909734" cy="253916"/>
          </a:xfrm>
          <a:prstGeom prst="rect">
            <a:avLst/>
          </a:prstGeom>
        </p:spPr>
        <p:txBody>
          <a:bodyPr wrap="square">
            <a:spAutoFit/>
          </a:bodyPr>
          <a:lstStyle/>
          <a:p>
            <a:r>
              <a:rPr lang="en-US" altLang="zh-CN" sz="1050" b="1" dirty="0"/>
              <a:t>T1: NG setup procedure</a:t>
            </a:r>
            <a:endParaRPr lang="zh-CN" altLang="en-US" sz="1050" b="1" dirty="0"/>
          </a:p>
        </p:txBody>
      </p:sp>
      <p:sp>
        <p:nvSpPr>
          <p:cNvPr id="4" name="文本框 3">
            <a:extLst>
              <a:ext uri="{FF2B5EF4-FFF2-40B4-BE49-F238E27FC236}">
                <a16:creationId xmlns:a16="http://schemas.microsoft.com/office/drawing/2014/main" id="{A42E808B-7BE3-4691-9D3E-81AD1B083419}"/>
              </a:ext>
            </a:extLst>
          </p:cNvPr>
          <p:cNvSpPr txBox="1"/>
          <p:nvPr/>
        </p:nvSpPr>
        <p:spPr>
          <a:xfrm>
            <a:off x="7132069" y="5974768"/>
            <a:ext cx="1420248" cy="276999"/>
          </a:xfrm>
          <a:prstGeom prst="rect">
            <a:avLst/>
          </a:prstGeom>
          <a:solidFill>
            <a:schemeClr val="bg1"/>
          </a:solidFill>
        </p:spPr>
        <p:txBody>
          <a:bodyPr wrap="square" rtlCol="0">
            <a:spAutoFit/>
          </a:bodyPr>
          <a:lstStyle/>
          <a:p>
            <a:r>
              <a:rPr lang="en-US" altLang="zh-CN" sz="1200" b="1" dirty="0">
                <a:solidFill>
                  <a:schemeClr val="tx1">
                    <a:lumMod val="95000"/>
                    <a:lumOff val="5000"/>
                  </a:schemeClr>
                </a:solidFill>
              </a:rPr>
              <a:t>Option#1A</a:t>
            </a:r>
            <a:endParaRPr lang="zh-CN" altLang="en-US" sz="1200" dirty="0">
              <a:solidFill>
                <a:schemeClr val="tx1">
                  <a:lumMod val="95000"/>
                  <a:lumOff val="5000"/>
                </a:schemeClr>
              </a:solidFill>
            </a:endParaRPr>
          </a:p>
        </p:txBody>
      </p:sp>
      <p:sp>
        <p:nvSpPr>
          <p:cNvPr id="45" name="文本框 44">
            <a:extLst>
              <a:ext uri="{FF2B5EF4-FFF2-40B4-BE49-F238E27FC236}">
                <a16:creationId xmlns:a16="http://schemas.microsoft.com/office/drawing/2014/main" id="{0DB964E2-CB34-47C1-80F1-82FDC9F94F78}"/>
              </a:ext>
            </a:extLst>
          </p:cNvPr>
          <p:cNvSpPr txBox="1"/>
          <p:nvPr/>
        </p:nvSpPr>
        <p:spPr>
          <a:xfrm>
            <a:off x="10150726" y="6020614"/>
            <a:ext cx="1679435" cy="276999"/>
          </a:xfrm>
          <a:prstGeom prst="rect">
            <a:avLst/>
          </a:prstGeom>
          <a:solidFill>
            <a:schemeClr val="bg1"/>
          </a:solidFill>
        </p:spPr>
        <p:txBody>
          <a:bodyPr wrap="square" rtlCol="0">
            <a:spAutoFit/>
          </a:bodyPr>
          <a:lstStyle>
            <a:defPPr>
              <a:defRPr lang="en-GB"/>
            </a:defPPr>
            <a:lvl1pPr>
              <a:defRPr sz="1200" b="1">
                <a:solidFill>
                  <a:schemeClr val="tx1">
                    <a:lumMod val="95000"/>
                    <a:lumOff val="5000"/>
                  </a:schemeClr>
                </a:solidFill>
              </a:defRPr>
            </a:lvl1pPr>
          </a:lstStyle>
          <a:p>
            <a:r>
              <a:rPr lang="en-US" altLang="zh-CN" dirty="0"/>
              <a:t>Option#1B</a:t>
            </a:r>
            <a:endParaRPr lang="zh-CN" altLang="en-US" dirty="0"/>
          </a:p>
        </p:txBody>
      </p:sp>
      <p:cxnSp>
        <p:nvCxnSpPr>
          <p:cNvPr id="8" name="直接连接符 7">
            <a:extLst>
              <a:ext uri="{FF2B5EF4-FFF2-40B4-BE49-F238E27FC236}">
                <a16:creationId xmlns:a16="http://schemas.microsoft.com/office/drawing/2014/main" id="{4CD44DC0-6103-4BBD-9A7A-CC49283F40F3}"/>
              </a:ext>
            </a:extLst>
          </p:cNvPr>
          <p:cNvCxnSpPr>
            <a:cxnSpLocks/>
          </p:cNvCxnSpPr>
          <p:nvPr/>
        </p:nvCxnSpPr>
        <p:spPr>
          <a:xfrm>
            <a:off x="9411033" y="1811149"/>
            <a:ext cx="0" cy="4486464"/>
          </a:xfrm>
          <a:prstGeom prst="line">
            <a:avLst/>
          </a:prstGeom>
          <a:ln w="12700">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3" name="圆柱形 2">
            <a:extLst>
              <a:ext uri="{FF2B5EF4-FFF2-40B4-BE49-F238E27FC236}">
                <a16:creationId xmlns:a16="http://schemas.microsoft.com/office/drawing/2014/main" id="{19BC9DFE-6661-4B84-AF5F-583F767FFF44}"/>
              </a:ext>
            </a:extLst>
          </p:cNvPr>
          <p:cNvSpPr/>
          <p:nvPr/>
        </p:nvSpPr>
        <p:spPr>
          <a:xfrm>
            <a:off x="7132069" y="4324014"/>
            <a:ext cx="107064" cy="569141"/>
          </a:xfrm>
          <a:prstGeom prst="can">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柱形 45">
            <a:extLst>
              <a:ext uri="{FF2B5EF4-FFF2-40B4-BE49-F238E27FC236}">
                <a16:creationId xmlns:a16="http://schemas.microsoft.com/office/drawing/2014/main" id="{97F9C02F-D89C-4771-BCAE-32BCD1864B44}"/>
              </a:ext>
            </a:extLst>
          </p:cNvPr>
          <p:cNvSpPr/>
          <p:nvPr/>
        </p:nvSpPr>
        <p:spPr>
          <a:xfrm>
            <a:off x="10218075" y="4398904"/>
            <a:ext cx="107064" cy="569141"/>
          </a:xfrm>
          <a:prstGeom prst="can">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A2941E4F-8CFA-48A6-838C-0C034635C696}"/>
              </a:ext>
            </a:extLst>
          </p:cNvPr>
          <p:cNvSpPr txBox="1"/>
          <p:nvPr/>
        </p:nvSpPr>
        <p:spPr>
          <a:xfrm>
            <a:off x="10073944" y="4407586"/>
            <a:ext cx="748145" cy="523220"/>
          </a:xfrm>
          <a:prstGeom prst="rect">
            <a:avLst/>
          </a:prstGeom>
          <a:noFill/>
        </p:spPr>
        <p:txBody>
          <a:bodyPr wrap="square" rtlCol="0">
            <a:spAutoFit/>
          </a:bodyPr>
          <a:lstStyle/>
          <a:p>
            <a:r>
              <a:rPr lang="en-US" altLang="zh-CN" sz="2800" dirty="0">
                <a:solidFill>
                  <a:srgbClr val="FF0000"/>
                </a:solidFill>
              </a:rPr>
              <a:t>X</a:t>
            </a:r>
            <a:endParaRPr lang="zh-CN" altLang="en-US" sz="2800" dirty="0">
              <a:solidFill>
                <a:srgbClr val="FF0000"/>
              </a:solidFill>
            </a:endParaRPr>
          </a:p>
        </p:txBody>
      </p:sp>
      <p:sp>
        <p:nvSpPr>
          <p:cNvPr id="40" name="文本框 39">
            <a:extLst>
              <a:ext uri="{FF2B5EF4-FFF2-40B4-BE49-F238E27FC236}">
                <a16:creationId xmlns:a16="http://schemas.microsoft.com/office/drawing/2014/main" id="{E09C5C16-8911-4830-957D-09AC5FEF59B6}"/>
              </a:ext>
            </a:extLst>
          </p:cNvPr>
          <p:cNvSpPr txBox="1"/>
          <p:nvPr/>
        </p:nvSpPr>
        <p:spPr>
          <a:xfrm>
            <a:off x="11723" y="6394303"/>
            <a:ext cx="12168553" cy="415498"/>
          </a:xfrm>
          <a:prstGeom prst="rect">
            <a:avLst/>
          </a:prstGeom>
          <a:solidFill>
            <a:schemeClr val="bg1"/>
          </a:solidFill>
        </p:spPr>
        <p:txBody>
          <a:bodyPr wrap="square" rtlCol="0">
            <a:spAutoFit/>
          </a:bodyPr>
          <a:lstStyle/>
          <a:p>
            <a:r>
              <a:rPr lang="en-US" altLang="en-US" sz="1000" b="1" dirty="0">
                <a:solidFill>
                  <a:schemeClr val="tx1">
                    <a:lumMod val="95000"/>
                    <a:lumOff val="5000"/>
                  </a:schemeClr>
                </a:solidFill>
              </a:rPr>
              <a:t>Observations: Based on </a:t>
            </a:r>
            <a:r>
              <a:rPr lang="en-US" altLang="zh-CN" sz="1000" b="1" dirty="0">
                <a:solidFill>
                  <a:schemeClr val="tx1">
                    <a:lumMod val="95000"/>
                    <a:lumOff val="5000"/>
                  </a:schemeClr>
                </a:solidFill>
              </a:rPr>
              <a:t>the original descriptions of solution#1, the routing of Mobility Registration Update by the WAB for the </a:t>
            </a:r>
            <a:r>
              <a:rPr lang="en-GB" altLang="zh-CN" sz="1000" b="1" dirty="0">
                <a:solidFill>
                  <a:schemeClr val="tx1">
                    <a:lumMod val="95000"/>
                    <a:lumOff val="5000"/>
                  </a:schemeClr>
                </a:solidFill>
              </a:rPr>
              <a:t>CM-IDLE state</a:t>
            </a:r>
            <a:r>
              <a:rPr lang="zh-CN" altLang="en-US" sz="1000" b="1" dirty="0">
                <a:solidFill>
                  <a:schemeClr val="tx1">
                    <a:lumMod val="95000"/>
                    <a:lumOff val="5000"/>
                  </a:schemeClr>
                </a:solidFill>
              </a:rPr>
              <a:t> </a:t>
            </a:r>
            <a:r>
              <a:rPr lang="en-US" altLang="zh-CN" sz="1000" b="1" dirty="0">
                <a:solidFill>
                  <a:schemeClr val="tx1">
                    <a:lumMod val="95000"/>
                    <a:lumOff val="5000"/>
                  </a:schemeClr>
                </a:solidFill>
              </a:rPr>
              <a:t>and </a:t>
            </a:r>
            <a:r>
              <a:rPr lang="en-GB" altLang="zh-CN" sz="1000" b="1" dirty="0">
                <a:solidFill>
                  <a:schemeClr val="tx1">
                    <a:lumMod val="95000"/>
                    <a:lumOff val="5000"/>
                  </a:schemeClr>
                </a:solidFill>
              </a:rPr>
              <a:t>CM-CONNECTED state</a:t>
            </a:r>
            <a:r>
              <a:rPr lang="zh-CN" altLang="en-US" sz="1000" b="1" dirty="0">
                <a:solidFill>
                  <a:schemeClr val="tx1">
                    <a:lumMod val="95000"/>
                    <a:lumOff val="5000"/>
                  </a:schemeClr>
                </a:solidFill>
              </a:rPr>
              <a:t> </a:t>
            </a:r>
            <a:r>
              <a:rPr lang="en-US" altLang="zh-CN" sz="1000" b="1" dirty="0">
                <a:solidFill>
                  <a:schemeClr val="tx1">
                    <a:lumMod val="95000"/>
                    <a:lumOff val="5000"/>
                  </a:schemeClr>
                </a:solidFill>
              </a:rPr>
              <a:t>are</a:t>
            </a:r>
            <a:r>
              <a:rPr lang="zh-CN" altLang="en-US" sz="1000" b="1" dirty="0">
                <a:solidFill>
                  <a:schemeClr val="tx1">
                    <a:lumMod val="95000"/>
                    <a:lumOff val="5000"/>
                  </a:schemeClr>
                </a:solidFill>
              </a:rPr>
              <a:t> </a:t>
            </a:r>
            <a:r>
              <a:rPr lang="en-US" altLang="zh-CN" sz="1000" b="1" dirty="0">
                <a:solidFill>
                  <a:schemeClr val="tx1">
                    <a:lumMod val="95000"/>
                    <a:lumOff val="5000"/>
                  </a:schemeClr>
                </a:solidFill>
              </a:rPr>
              <a:t>not</a:t>
            </a:r>
            <a:r>
              <a:rPr lang="zh-CN" altLang="en-US" sz="1000" b="1" dirty="0">
                <a:solidFill>
                  <a:schemeClr val="tx1">
                    <a:lumMod val="95000"/>
                    <a:lumOff val="5000"/>
                  </a:schemeClr>
                </a:solidFill>
              </a:rPr>
              <a:t> </a:t>
            </a:r>
            <a:r>
              <a:rPr lang="en-US" altLang="zh-CN" sz="1000" b="1" dirty="0">
                <a:solidFill>
                  <a:schemeClr val="tx1">
                    <a:lumMod val="95000"/>
                    <a:lumOff val="5000"/>
                  </a:schemeClr>
                </a:solidFill>
              </a:rPr>
              <a:t>consistent, which seems to be under different assumptions that whether the WAB with 2 TACs connects to two different AMF set simultaneously. It is proposed to list Option#1A and Option#1B.</a:t>
            </a:r>
            <a:endParaRPr lang="zh-CN" altLang="en-US" sz="1000" b="1" dirty="0">
              <a:solidFill>
                <a:schemeClr val="tx1">
                  <a:lumMod val="95000"/>
                  <a:lumOff val="5000"/>
                </a:schemeClr>
              </a:solidFill>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Analysis of Solution 2</a:t>
            </a:r>
          </a:p>
        </p:txBody>
      </p:sp>
      <p:graphicFrame>
        <p:nvGraphicFramePr>
          <p:cNvPr id="4" name="表格 3">
            <a:extLst>
              <a:ext uri="{FF2B5EF4-FFF2-40B4-BE49-F238E27FC236}">
                <a16:creationId xmlns:a16="http://schemas.microsoft.com/office/drawing/2014/main" id="{CD99E267-2F0D-4E73-B12C-42D0FFE1D3A5}"/>
              </a:ext>
            </a:extLst>
          </p:cNvPr>
          <p:cNvGraphicFramePr>
            <a:graphicFrameLocks noGrp="1"/>
          </p:cNvGraphicFramePr>
          <p:nvPr>
            <p:extLst>
              <p:ext uri="{D42A27DB-BD31-4B8C-83A1-F6EECF244321}">
                <p14:modId xmlns:p14="http://schemas.microsoft.com/office/powerpoint/2010/main" val="1231383975"/>
              </p:ext>
            </p:extLst>
          </p:nvPr>
        </p:nvGraphicFramePr>
        <p:xfrm>
          <a:off x="143648" y="2082652"/>
          <a:ext cx="5462145" cy="3545760"/>
        </p:xfrm>
        <a:graphic>
          <a:graphicData uri="http://schemas.openxmlformats.org/drawingml/2006/table">
            <a:tbl>
              <a:tblPr firstRow="1" bandRow="1">
                <a:tableStyleId>{5C22544A-7EE6-4342-B048-85BDC9FD1C3A}</a:tableStyleId>
              </a:tblPr>
              <a:tblGrid>
                <a:gridCol w="908075">
                  <a:extLst>
                    <a:ext uri="{9D8B030D-6E8A-4147-A177-3AD203B41FA5}">
                      <a16:colId xmlns:a16="http://schemas.microsoft.com/office/drawing/2014/main" val="820762919"/>
                    </a:ext>
                  </a:extLst>
                </a:gridCol>
                <a:gridCol w="3222145">
                  <a:extLst>
                    <a:ext uri="{9D8B030D-6E8A-4147-A177-3AD203B41FA5}">
                      <a16:colId xmlns:a16="http://schemas.microsoft.com/office/drawing/2014/main" val="2049987024"/>
                    </a:ext>
                  </a:extLst>
                </a:gridCol>
                <a:gridCol w="1331925">
                  <a:extLst>
                    <a:ext uri="{9D8B030D-6E8A-4147-A177-3AD203B41FA5}">
                      <a16:colId xmlns:a16="http://schemas.microsoft.com/office/drawing/2014/main" val="548889385"/>
                    </a:ext>
                  </a:extLst>
                </a:gridCol>
              </a:tblGrid>
              <a:tr h="293665">
                <a:tc>
                  <a:txBody>
                    <a:bodyPr/>
                    <a:lstStyle/>
                    <a:p>
                      <a:pPr algn="ctr"/>
                      <a:r>
                        <a:rPr lang="en-US" altLang="zh-CN" sz="1000" kern="1200" dirty="0">
                          <a:solidFill>
                            <a:schemeClr val="tx1"/>
                          </a:solidFill>
                          <a:latin typeface="Arial" panose="020B0604020202020204" pitchFamily="34" charset="0"/>
                          <a:ea typeface="+mn-ea"/>
                          <a:cs typeface="Arial" panose="020B0604020202020204" pitchFamily="34" charset="0"/>
                        </a:rPr>
                        <a:t>UE</a:t>
                      </a:r>
                      <a:endParaRPr lang="zh-CN" altLang="en-US" sz="10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000" kern="1200" dirty="0">
                          <a:solidFill>
                            <a:schemeClr val="tx1"/>
                          </a:solidFill>
                          <a:latin typeface="Arial" panose="020B0604020202020204" pitchFamily="34" charset="0"/>
                          <a:ea typeface="+mn-ea"/>
                          <a:cs typeface="Arial" panose="020B0604020202020204" pitchFamily="34" charset="0"/>
                        </a:rPr>
                        <a:t> Procedures</a:t>
                      </a:r>
                      <a:endParaRPr lang="zh-CN" altLang="en-US" sz="10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000" kern="1200" dirty="0">
                          <a:solidFill>
                            <a:schemeClr val="tx1"/>
                          </a:solidFill>
                          <a:latin typeface="Arial" panose="020B0604020202020204" pitchFamily="34" charset="0"/>
                          <a:ea typeface="+mn-ea"/>
                          <a:cs typeface="Arial" panose="020B0604020202020204" pitchFamily="34" charset="0"/>
                        </a:rPr>
                        <a:t>Potential CN impacts</a:t>
                      </a:r>
                      <a:endParaRPr lang="zh-CN" altLang="en-US" sz="10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11059437"/>
                  </a:ext>
                </a:extLst>
              </a:tr>
              <a:tr h="1582993">
                <a:tc>
                  <a:txBody>
                    <a:bodyPr/>
                    <a:lstStyle/>
                    <a:p>
                      <a:r>
                        <a:rPr lang="en-GB" altLang="zh-CN" sz="1000" b="1" kern="1200" dirty="0">
                          <a:solidFill>
                            <a:schemeClr val="tx1"/>
                          </a:solidFill>
                          <a:latin typeface="Arial" panose="020B0604020202020204" pitchFamily="34" charset="0"/>
                          <a:ea typeface="+mn-ea"/>
                          <a:cs typeface="Arial" panose="020B0604020202020204" pitchFamily="34" charset="0"/>
                        </a:rPr>
                        <a:t>CM-CONNECTED state</a:t>
                      </a:r>
                      <a:endParaRPr lang="zh-CN" altLang="en-US" sz="1000" b="1"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000" b="1" kern="1200" dirty="0">
                          <a:solidFill>
                            <a:srgbClr val="0000FF"/>
                          </a:solidFill>
                          <a:latin typeface="Arial" panose="020B0604020202020204" pitchFamily="34" charset="0"/>
                          <a:ea typeface="+mn-ea"/>
                          <a:cs typeface="Arial" panose="020B0604020202020204" pitchFamily="34" charset="0"/>
                        </a:rPr>
                        <a:t>It is assumed that the WAB with 2 TACs connects to two different AMF sets simultaneously: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zh-CN" sz="1000" dirty="0">
                          <a:latin typeface="Arial" panose="020B0604020202020204" pitchFamily="34" charset="0"/>
                          <a:cs typeface="Arial" panose="020B0604020202020204" pitchFamily="34" charset="0"/>
                        </a:rPr>
                        <a:t>The WAB-</a:t>
                      </a:r>
                      <a:r>
                        <a:rPr lang="en-GB" altLang="zh-CN" sz="1000" dirty="0" err="1">
                          <a:latin typeface="Arial" panose="020B0604020202020204" pitchFamily="34" charset="0"/>
                          <a:cs typeface="Arial" panose="020B0604020202020204" pitchFamily="34" charset="0"/>
                        </a:rPr>
                        <a:t>gNB</a:t>
                      </a:r>
                      <a:r>
                        <a:rPr lang="en-GB" altLang="zh-CN" sz="1000" dirty="0">
                          <a:latin typeface="Arial" panose="020B0604020202020204" pitchFamily="34" charset="0"/>
                          <a:cs typeface="Arial" panose="020B0604020202020204" pitchFamily="34" charset="0"/>
                        </a:rPr>
                        <a:t> initiates an NG handover from the first cell to the second cell for the UE. When the initial AMF receives the HO Required message, it decides to conduct an inter-AMF handover to the new AMF based on the TAC2 included in the Target ID IE of the HO Required message, and forward</a:t>
                      </a:r>
                      <a:r>
                        <a:rPr lang="en-US" altLang="zh-CN" sz="1000" dirty="0">
                          <a:latin typeface="Arial" panose="020B0604020202020204" pitchFamily="34" charset="0"/>
                          <a:cs typeface="Arial" panose="020B0604020202020204" pitchFamily="34" charset="0"/>
                        </a:rPr>
                        <a:t>s</a:t>
                      </a:r>
                      <a:r>
                        <a:rPr lang="en-GB" altLang="zh-CN" sz="1000" dirty="0">
                          <a:latin typeface="Arial" panose="020B0604020202020204" pitchFamily="34" charset="0"/>
                          <a:cs typeface="Arial" panose="020B0604020202020204" pitchFamily="34" charset="0"/>
                        </a:rPr>
                        <a:t> the HO signalling to the new AMF. After all UEs have been handed over, the WAB-</a:t>
                      </a:r>
                      <a:r>
                        <a:rPr lang="en-GB" altLang="zh-CN" sz="1000" dirty="0" err="1">
                          <a:latin typeface="Arial" panose="020B0604020202020204" pitchFamily="34" charset="0"/>
                          <a:cs typeface="Arial" panose="020B0604020202020204" pitchFamily="34" charset="0"/>
                        </a:rPr>
                        <a:t>gNB</a:t>
                      </a:r>
                      <a:r>
                        <a:rPr lang="en-GB" altLang="zh-CN" sz="1000" dirty="0">
                          <a:latin typeface="Arial" panose="020B0604020202020204" pitchFamily="34" charset="0"/>
                          <a:cs typeface="Arial" panose="020B0604020202020204" pitchFamily="34" charset="0"/>
                        </a:rPr>
                        <a:t> discontinues operation of the first cell.  </a:t>
                      </a:r>
                      <a:endParaRPr lang="zh-CN" altLang="zh-CN" sz="10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000" b="0" kern="1200" dirty="0">
                          <a:solidFill>
                            <a:schemeClr val="dk1"/>
                          </a:solidFill>
                          <a:latin typeface="Arial" panose="020B0604020202020204" pitchFamily="34" charset="0"/>
                          <a:ea typeface="+mn-ea"/>
                          <a:cs typeface="Arial" panose="020B0604020202020204" pitchFamily="34" charset="0"/>
                        </a:rPr>
                        <a:t>The Source AMF </a:t>
                      </a:r>
                      <a:r>
                        <a:rPr lang="en-US" altLang="zh-CN" sz="1000" b="0" strike="noStrike" kern="1200" dirty="0">
                          <a:solidFill>
                            <a:schemeClr val="dk1"/>
                          </a:solidFill>
                          <a:latin typeface="Arial" panose="020B0604020202020204" pitchFamily="34" charset="0"/>
                          <a:ea typeface="+mn-ea"/>
                          <a:cs typeface="Arial" panose="020B0604020202020204" pitchFamily="34" charset="0"/>
                        </a:rPr>
                        <a:t>selects Target AMF  </a:t>
                      </a:r>
                      <a:r>
                        <a:rPr lang="en-US" altLang="zh-CN" sz="1000" b="0" kern="1200" dirty="0">
                          <a:solidFill>
                            <a:schemeClr val="dk1"/>
                          </a:solidFill>
                          <a:latin typeface="Arial" panose="020B0604020202020204" pitchFamily="34" charset="0"/>
                          <a:ea typeface="+mn-ea"/>
                          <a:cs typeface="Arial" panose="020B0604020202020204" pitchFamily="34" charset="0"/>
                        </a:rPr>
                        <a:t>even though different cells share the same Global RAN Node ID.</a:t>
                      </a:r>
                    </a:p>
                    <a:p>
                      <a:endParaRPr lang="en-US" altLang="zh-CN" sz="1000" b="0" kern="120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0684406"/>
                  </a:ext>
                </a:extLst>
              </a:tr>
              <a:tr h="1381680">
                <a:tc>
                  <a:txBody>
                    <a:bodyPr/>
                    <a:lstStyle/>
                    <a:p>
                      <a:r>
                        <a:rPr lang="en-GB" altLang="zh-CN" sz="1000" b="1" kern="1200" dirty="0">
                          <a:solidFill>
                            <a:schemeClr val="tx1"/>
                          </a:solidFill>
                          <a:latin typeface="Arial" panose="020B0604020202020204" pitchFamily="34" charset="0"/>
                          <a:ea typeface="+mn-ea"/>
                          <a:cs typeface="Arial" panose="020B0604020202020204" pitchFamily="34" charset="0"/>
                        </a:rPr>
                        <a:t>CM-IDLE state</a:t>
                      </a:r>
                      <a:endParaRPr lang="zh-CN" altLang="en-US" sz="1000" b="1"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000" b="1" kern="1200" dirty="0">
                          <a:solidFill>
                            <a:srgbClr val="0000FF"/>
                          </a:solidFill>
                          <a:latin typeface="Arial" panose="020B0604020202020204" pitchFamily="34" charset="0"/>
                          <a:ea typeface="+mn-ea"/>
                          <a:cs typeface="Arial" panose="020B0604020202020204" pitchFamily="34" charset="0"/>
                        </a:rPr>
                        <a:t>It is assumed that the WAB with 2 TACs connects to two different AMF sets simultaneously: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000" kern="1200" dirty="0">
                          <a:solidFill>
                            <a:schemeClr val="tx1"/>
                          </a:solidFill>
                          <a:latin typeface="Arial" panose="020B0604020202020204" pitchFamily="34" charset="0"/>
                          <a:ea typeface="+mn-ea"/>
                          <a:cs typeface="Arial" panose="020B0604020202020204" pitchFamily="34" charset="0"/>
                        </a:rPr>
                        <a:t>UE reselects the second cell which supports new TAC and performs an MRU, </a:t>
                      </a:r>
                      <a:r>
                        <a:rPr lang="en-US" altLang="zh-CN" sz="1000" kern="1200" dirty="0">
                          <a:solidFill>
                            <a:schemeClr val="tx1">
                              <a:lumMod val="95000"/>
                              <a:lumOff val="5000"/>
                            </a:schemeClr>
                          </a:solidFill>
                          <a:latin typeface="Arial" panose="020B0604020202020204" pitchFamily="34" charset="0"/>
                          <a:ea typeface="+mn-ea"/>
                          <a:cs typeface="Arial" panose="020B0604020202020204" pitchFamily="34" charset="0"/>
                        </a:rPr>
                        <a:t>which is forwarded by the WAB-</a:t>
                      </a:r>
                      <a:r>
                        <a:rPr lang="en-US" altLang="zh-CN" sz="1000" kern="1200" dirty="0" err="1">
                          <a:solidFill>
                            <a:schemeClr val="tx1">
                              <a:lumMod val="95000"/>
                              <a:lumOff val="5000"/>
                            </a:schemeClr>
                          </a:solidFill>
                          <a:latin typeface="Arial" panose="020B0604020202020204" pitchFamily="34" charset="0"/>
                          <a:ea typeface="+mn-ea"/>
                          <a:cs typeface="Arial" panose="020B0604020202020204" pitchFamily="34" charset="0"/>
                        </a:rPr>
                        <a:t>gNB</a:t>
                      </a:r>
                      <a:r>
                        <a:rPr lang="en-US" altLang="zh-CN" sz="1000" kern="1200" dirty="0">
                          <a:solidFill>
                            <a:schemeClr val="tx1">
                              <a:lumMod val="95000"/>
                              <a:lumOff val="5000"/>
                            </a:schemeClr>
                          </a:solidFill>
                          <a:latin typeface="Arial" panose="020B0604020202020204" pitchFamily="34" charset="0"/>
                          <a:ea typeface="+mn-ea"/>
                          <a:cs typeface="Arial" panose="020B0604020202020204" pitchFamily="34" charset="0"/>
                        </a:rPr>
                        <a:t> to the initial AMF</a:t>
                      </a:r>
                      <a:r>
                        <a:rPr lang="en-US" altLang="zh-CN" sz="1000" b="1" kern="1200" dirty="0">
                          <a:solidFill>
                            <a:schemeClr val="tx1">
                              <a:lumMod val="95000"/>
                              <a:lumOff val="5000"/>
                            </a:schemeClr>
                          </a:solidFill>
                          <a:latin typeface="Arial" panose="020B0604020202020204" pitchFamily="34" charset="0"/>
                          <a:ea typeface="+mn-ea"/>
                          <a:cs typeface="Arial" panose="020B0604020202020204" pitchFamily="34" charset="0"/>
                        </a:rPr>
                        <a:t>. </a:t>
                      </a:r>
                      <a:r>
                        <a:rPr lang="en-US" altLang="zh-CN" sz="1000" kern="1200" dirty="0">
                          <a:solidFill>
                            <a:schemeClr val="tx1">
                              <a:lumMod val="95000"/>
                              <a:lumOff val="5000"/>
                            </a:schemeClr>
                          </a:solidFill>
                          <a:latin typeface="Arial" panose="020B0604020202020204" pitchFamily="34" charset="0"/>
                          <a:ea typeface="+mn-ea"/>
                          <a:cs typeface="Arial" panose="020B0604020202020204" pitchFamily="34" charset="0"/>
                        </a:rPr>
                        <a:t>When the initial AMF receives the new TAC2 from the WAB-</a:t>
                      </a:r>
                      <a:r>
                        <a:rPr lang="en-US" altLang="zh-CN" sz="1000" kern="1200" dirty="0" err="1">
                          <a:solidFill>
                            <a:schemeClr val="tx1">
                              <a:lumMod val="95000"/>
                              <a:lumOff val="5000"/>
                            </a:schemeClr>
                          </a:solidFill>
                          <a:latin typeface="Arial" panose="020B0604020202020204" pitchFamily="34" charset="0"/>
                          <a:ea typeface="+mn-ea"/>
                          <a:cs typeface="Arial" panose="020B0604020202020204" pitchFamily="34" charset="0"/>
                        </a:rPr>
                        <a:t>gNB</a:t>
                      </a:r>
                      <a:r>
                        <a:rPr lang="en-US" altLang="zh-CN" sz="1000" kern="1200" dirty="0">
                          <a:solidFill>
                            <a:schemeClr val="tx1">
                              <a:lumMod val="95000"/>
                              <a:lumOff val="5000"/>
                            </a:schemeClr>
                          </a:solidFill>
                          <a:latin typeface="Arial" panose="020B0604020202020204" pitchFamily="34" charset="0"/>
                          <a:ea typeface="+mn-ea"/>
                          <a:cs typeface="Arial" panose="020B0604020202020204" pitchFamily="34" charset="0"/>
                        </a:rPr>
                        <a:t>, it performs AMF relocation based on the new TAC2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000" b="0" kern="1200" dirty="0">
                          <a:solidFill>
                            <a:schemeClr val="dk1"/>
                          </a:solidFill>
                          <a:latin typeface="Arial" panose="020B0604020202020204" pitchFamily="34" charset="0"/>
                          <a:ea typeface="+mn-ea"/>
                          <a:cs typeface="Arial" panose="020B0604020202020204" pitchFamily="34" charset="0"/>
                        </a:rPr>
                        <a:t>The initial AMF performs AMF reallocation </a:t>
                      </a:r>
                      <a:r>
                        <a:rPr lang="en-US" altLang="zh-CN" sz="1000" b="1" kern="1200" dirty="0">
                          <a:solidFill>
                            <a:schemeClr val="dk1"/>
                          </a:solidFill>
                          <a:latin typeface="Arial" panose="020B0604020202020204" pitchFamily="34" charset="0"/>
                          <a:ea typeface="+mn-ea"/>
                          <a:cs typeface="Arial" panose="020B0604020202020204" pitchFamily="34" charset="0"/>
                        </a:rPr>
                        <a:t>based on the new TAC</a:t>
                      </a:r>
                      <a:endParaRPr lang="en-US" altLang="zh-CN" sz="1000" kern="120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51050501"/>
                  </a:ext>
                </a:extLst>
              </a:tr>
            </a:tbl>
          </a:graphicData>
        </a:graphic>
      </p:graphicFrame>
      <p:sp>
        <p:nvSpPr>
          <p:cNvPr id="2" name="文本框 1">
            <a:extLst>
              <a:ext uri="{FF2B5EF4-FFF2-40B4-BE49-F238E27FC236}">
                <a16:creationId xmlns:a16="http://schemas.microsoft.com/office/drawing/2014/main" id="{1126FA02-8DDA-4D18-9F0A-422782E5BD27}"/>
              </a:ext>
            </a:extLst>
          </p:cNvPr>
          <p:cNvSpPr txBox="1"/>
          <p:nvPr/>
        </p:nvSpPr>
        <p:spPr>
          <a:xfrm>
            <a:off x="6120722" y="4832895"/>
            <a:ext cx="1998760" cy="769441"/>
          </a:xfrm>
          <a:prstGeom prst="rect">
            <a:avLst/>
          </a:prstGeom>
          <a:noFill/>
          <a:ln>
            <a:solidFill>
              <a:schemeClr val="tx1">
                <a:lumMod val="95000"/>
                <a:lumOff val="5000"/>
              </a:schemeClr>
            </a:solidFill>
          </a:ln>
        </p:spPr>
        <p:txBody>
          <a:bodyPr wrap="square" rtlCol="0">
            <a:spAutoFit/>
          </a:bodyPr>
          <a:lstStyle/>
          <a:p>
            <a:pPr algn="ctr"/>
            <a:r>
              <a:rPr lang="en-US" altLang="zh-CN" sz="1100" dirty="0"/>
              <a:t>WAB-</a:t>
            </a:r>
            <a:r>
              <a:rPr lang="en-US" altLang="zh-CN" sz="1100" dirty="0" err="1"/>
              <a:t>gNB</a:t>
            </a:r>
            <a:endParaRPr lang="en-US" altLang="zh-CN" sz="1100" dirty="0"/>
          </a:p>
          <a:p>
            <a:pPr algn="ctr"/>
            <a:endParaRPr lang="en-US" altLang="zh-CN" sz="1100" dirty="0"/>
          </a:p>
          <a:p>
            <a:pPr algn="ctr"/>
            <a:endParaRPr lang="en-US" altLang="zh-CN" sz="1100" dirty="0"/>
          </a:p>
          <a:p>
            <a:pPr algn="ctr"/>
            <a:endParaRPr lang="zh-CN" altLang="en-US" sz="1100" dirty="0"/>
          </a:p>
        </p:txBody>
      </p:sp>
      <p:sp>
        <p:nvSpPr>
          <p:cNvPr id="7" name="文本框 6">
            <a:extLst>
              <a:ext uri="{FF2B5EF4-FFF2-40B4-BE49-F238E27FC236}">
                <a16:creationId xmlns:a16="http://schemas.microsoft.com/office/drawing/2014/main" id="{06BF6995-8C5E-4F7A-91D5-BE42A0653783}"/>
              </a:ext>
            </a:extLst>
          </p:cNvPr>
          <p:cNvSpPr txBox="1"/>
          <p:nvPr/>
        </p:nvSpPr>
        <p:spPr>
          <a:xfrm>
            <a:off x="6232344" y="5109542"/>
            <a:ext cx="808573" cy="430887"/>
          </a:xfrm>
          <a:prstGeom prst="rect">
            <a:avLst/>
          </a:prstGeom>
          <a:noFill/>
          <a:ln>
            <a:solidFill>
              <a:schemeClr val="tx1">
                <a:lumMod val="95000"/>
                <a:lumOff val="5000"/>
              </a:schemeClr>
            </a:solidFill>
          </a:ln>
        </p:spPr>
        <p:txBody>
          <a:bodyPr wrap="square" rtlCol="0">
            <a:spAutoFit/>
          </a:bodyPr>
          <a:lstStyle/>
          <a:p>
            <a:pPr algn="ctr"/>
            <a:r>
              <a:rPr lang="en-US" altLang="zh-CN" sz="1100" dirty="0"/>
              <a:t>Cell#1</a:t>
            </a:r>
          </a:p>
          <a:p>
            <a:pPr algn="ctr"/>
            <a:endParaRPr lang="zh-CN" altLang="en-US" sz="1100" dirty="0"/>
          </a:p>
        </p:txBody>
      </p:sp>
      <p:sp>
        <p:nvSpPr>
          <p:cNvPr id="8" name="文本框 7">
            <a:extLst>
              <a:ext uri="{FF2B5EF4-FFF2-40B4-BE49-F238E27FC236}">
                <a16:creationId xmlns:a16="http://schemas.microsoft.com/office/drawing/2014/main" id="{8D4F55D2-3C23-4D15-90BD-765EA8ABCADE}"/>
              </a:ext>
            </a:extLst>
          </p:cNvPr>
          <p:cNvSpPr txBox="1"/>
          <p:nvPr/>
        </p:nvSpPr>
        <p:spPr>
          <a:xfrm>
            <a:off x="7248707" y="5107180"/>
            <a:ext cx="808573" cy="430887"/>
          </a:xfrm>
          <a:prstGeom prst="rect">
            <a:avLst/>
          </a:prstGeom>
          <a:noFill/>
          <a:ln>
            <a:solidFill>
              <a:schemeClr val="tx1">
                <a:lumMod val="95000"/>
                <a:lumOff val="5000"/>
              </a:schemeClr>
            </a:solidFill>
          </a:ln>
        </p:spPr>
        <p:txBody>
          <a:bodyPr wrap="square" rtlCol="0">
            <a:spAutoFit/>
          </a:bodyPr>
          <a:lstStyle/>
          <a:p>
            <a:pPr algn="ctr"/>
            <a:r>
              <a:rPr lang="en-US" altLang="zh-CN" sz="1100" dirty="0"/>
              <a:t>Cell#2</a:t>
            </a:r>
          </a:p>
          <a:p>
            <a:pPr algn="ctr"/>
            <a:endParaRPr lang="zh-CN" altLang="en-US" sz="1100" dirty="0"/>
          </a:p>
        </p:txBody>
      </p:sp>
      <p:sp>
        <p:nvSpPr>
          <p:cNvPr id="9" name="文本框 8">
            <a:extLst>
              <a:ext uri="{FF2B5EF4-FFF2-40B4-BE49-F238E27FC236}">
                <a16:creationId xmlns:a16="http://schemas.microsoft.com/office/drawing/2014/main" id="{45D84CFE-004E-4FDF-B533-E72367FCB17E}"/>
              </a:ext>
            </a:extLst>
          </p:cNvPr>
          <p:cNvSpPr txBox="1"/>
          <p:nvPr/>
        </p:nvSpPr>
        <p:spPr>
          <a:xfrm>
            <a:off x="6263557" y="3900679"/>
            <a:ext cx="808573" cy="261610"/>
          </a:xfrm>
          <a:prstGeom prst="rect">
            <a:avLst/>
          </a:prstGeom>
          <a:noFill/>
          <a:ln>
            <a:solidFill>
              <a:schemeClr val="tx1">
                <a:lumMod val="95000"/>
                <a:lumOff val="5000"/>
              </a:schemeClr>
            </a:solidFill>
          </a:ln>
        </p:spPr>
        <p:txBody>
          <a:bodyPr wrap="square" rtlCol="0">
            <a:spAutoFit/>
          </a:bodyPr>
          <a:lstStyle/>
          <a:p>
            <a:pPr algn="ctr"/>
            <a:r>
              <a:rPr lang="en-US" altLang="zh-CN" sz="1100" dirty="0"/>
              <a:t>AMF#1</a:t>
            </a:r>
            <a:endParaRPr lang="zh-CN" altLang="en-US" sz="1100" dirty="0"/>
          </a:p>
        </p:txBody>
      </p:sp>
      <p:sp>
        <p:nvSpPr>
          <p:cNvPr id="10" name="文本框 9">
            <a:extLst>
              <a:ext uri="{FF2B5EF4-FFF2-40B4-BE49-F238E27FC236}">
                <a16:creationId xmlns:a16="http://schemas.microsoft.com/office/drawing/2014/main" id="{BC81A334-58D3-46A3-88DB-13300260535B}"/>
              </a:ext>
            </a:extLst>
          </p:cNvPr>
          <p:cNvSpPr txBox="1"/>
          <p:nvPr/>
        </p:nvSpPr>
        <p:spPr>
          <a:xfrm>
            <a:off x="7274903" y="3900679"/>
            <a:ext cx="808573" cy="261610"/>
          </a:xfrm>
          <a:prstGeom prst="rect">
            <a:avLst/>
          </a:prstGeom>
          <a:noFill/>
          <a:ln>
            <a:solidFill>
              <a:schemeClr val="tx1">
                <a:lumMod val="95000"/>
                <a:lumOff val="5000"/>
              </a:schemeClr>
            </a:solidFill>
          </a:ln>
        </p:spPr>
        <p:txBody>
          <a:bodyPr wrap="square" rtlCol="0">
            <a:spAutoFit/>
          </a:bodyPr>
          <a:lstStyle/>
          <a:p>
            <a:pPr algn="ctr"/>
            <a:r>
              <a:rPr lang="en-US" altLang="zh-CN" sz="1100" dirty="0"/>
              <a:t>AMF#2</a:t>
            </a:r>
            <a:endParaRPr lang="zh-CN" altLang="en-US" sz="1100" dirty="0"/>
          </a:p>
        </p:txBody>
      </p:sp>
      <p:sp>
        <p:nvSpPr>
          <p:cNvPr id="14" name="矩形 13">
            <a:extLst>
              <a:ext uri="{FF2B5EF4-FFF2-40B4-BE49-F238E27FC236}">
                <a16:creationId xmlns:a16="http://schemas.microsoft.com/office/drawing/2014/main" id="{EF6CB9D5-3795-4BD5-A616-1CF774C8077A}"/>
              </a:ext>
            </a:extLst>
          </p:cNvPr>
          <p:cNvSpPr/>
          <p:nvPr/>
        </p:nvSpPr>
        <p:spPr>
          <a:xfrm>
            <a:off x="7401810" y="5298247"/>
            <a:ext cx="511679" cy="246221"/>
          </a:xfrm>
          <a:prstGeom prst="rect">
            <a:avLst/>
          </a:prstGeom>
        </p:spPr>
        <p:txBody>
          <a:bodyPr wrap="none">
            <a:spAutoFit/>
          </a:bodyPr>
          <a:lstStyle/>
          <a:p>
            <a:r>
              <a:rPr lang="en-GB" altLang="zh-CN" sz="1000" dirty="0"/>
              <a:t>TAC2</a:t>
            </a:r>
            <a:endParaRPr lang="zh-CN" altLang="en-US" sz="1000" dirty="0"/>
          </a:p>
        </p:txBody>
      </p:sp>
      <p:sp>
        <p:nvSpPr>
          <p:cNvPr id="17" name="矩形 16">
            <a:extLst>
              <a:ext uri="{FF2B5EF4-FFF2-40B4-BE49-F238E27FC236}">
                <a16:creationId xmlns:a16="http://schemas.microsoft.com/office/drawing/2014/main" id="{AEB3AE4E-446F-49BF-A79F-BE073DFD4155}"/>
              </a:ext>
            </a:extLst>
          </p:cNvPr>
          <p:cNvSpPr/>
          <p:nvPr/>
        </p:nvSpPr>
        <p:spPr>
          <a:xfrm>
            <a:off x="6391000" y="5296317"/>
            <a:ext cx="511679" cy="246221"/>
          </a:xfrm>
          <a:prstGeom prst="rect">
            <a:avLst/>
          </a:prstGeom>
        </p:spPr>
        <p:txBody>
          <a:bodyPr wrap="none">
            <a:spAutoFit/>
          </a:bodyPr>
          <a:lstStyle/>
          <a:p>
            <a:r>
              <a:rPr lang="en-GB" altLang="zh-CN" sz="1000" dirty="0"/>
              <a:t>TAC1</a:t>
            </a:r>
            <a:endParaRPr lang="zh-CN" altLang="en-US" sz="1000" dirty="0"/>
          </a:p>
        </p:txBody>
      </p:sp>
      <p:cxnSp>
        <p:nvCxnSpPr>
          <p:cNvPr id="16" name="直接箭头连接符 15">
            <a:extLst>
              <a:ext uri="{FF2B5EF4-FFF2-40B4-BE49-F238E27FC236}">
                <a16:creationId xmlns:a16="http://schemas.microsoft.com/office/drawing/2014/main" id="{603F3EFC-05F8-4D76-8B6B-B8E381401FC5}"/>
              </a:ext>
            </a:extLst>
          </p:cNvPr>
          <p:cNvCxnSpPr>
            <a:cxnSpLocks/>
            <a:endCxn id="9" idx="2"/>
          </p:cNvCxnSpPr>
          <p:nvPr/>
        </p:nvCxnSpPr>
        <p:spPr>
          <a:xfrm flipV="1">
            <a:off x="6667844" y="4162289"/>
            <a:ext cx="0" cy="648654"/>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a:extLst>
              <a:ext uri="{FF2B5EF4-FFF2-40B4-BE49-F238E27FC236}">
                <a16:creationId xmlns:a16="http://schemas.microsoft.com/office/drawing/2014/main" id="{173218CD-307D-4820-897C-882C5682F128}"/>
              </a:ext>
            </a:extLst>
          </p:cNvPr>
          <p:cNvCxnSpPr>
            <a:cxnSpLocks/>
          </p:cNvCxnSpPr>
          <p:nvPr/>
        </p:nvCxnSpPr>
        <p:spPr>
          <a:xfrm>
            <a:off x="7724080" y="4128915"/>
            <a:ext cx="0" cy="703979"/>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连接符: 肘形 22">
            <a:extLst>
              <a:ext uri="{FF2B5EF4-FFF2-40B4-BE49-F238E27FC236}">
                <a16:creationId xmlns:a16="http://schemas.microsoft.com/office/drawing/2014/main" id="{B1FF4297-D62E-4DCE-9032-49E2DA26D138}"/>
              </a:ext>
            </a:extLst>
          </p:cNvPr>
          <p:cNvCxnSpPr>
            <a:stCxn id="9" idx="0"/>
            <a:endCxn id="10" idx="0"/>
          </p:cNvCxnSpPr>
          <p:nvPr/>
        </p:nvCxnSpPr>
        <p:spPr>
          <a:xfrm rot="5400000" flipH="1" flipV="1">
            <a:off x="7173517" y="3395005"/>
            <a:ext cx="9418" cy="1011346"/>
          </a:xfrm>
          <a:prstGeom prst="bentConnector3">
            <a:avLst>
              <a:gd name="adj1" fmla="val 1800000"/>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78F32040-FA20-4B58-B910-CBB992F183BE}"/>
              </a:ext>
            </a:extLst>
          </p:cNvPr>
          <p:cNvSpPr/>
          <p:nvPr/>
        </p:nvSpPr>
        <p:spPr>
          <a:xfrm>
            <a:off x="5905225" y="4342538"/>
            <a:ext cx="1290738" cy="400110"/>
          </a:xfrm>
          <a:prstGeom prst="rect">
            <a:avLst/>
          </a:prstGeom>
          <a:solidFill>
            <a:schemeClr val="bg1"/>
          </a:solidFill>
        </p:spPr>
        <p:txBody>
          <a:bodyPr wrap="none">
            <a:spAutoFit/>
          </a:bodyPr>
          <a:lstStyle/>
          <a:p>
            <a:r>
              <a:rPr lang="en-GB" altLang="zh-CN" sz="1000" dirty="0">
                <a:ea typeface="等线" panose="02010600030101010101" pitchFamily="2" charset="-122"/>
              </a:rPr>
              <a:t>Handover Required</a:t>
            </a:r>
          </a:p>
          <a:p>
            <a:r>
              <a:rPr lang="en-GB" altLang="zh-CN" sz="1000" dirty="0">
                <a:ea typeface="等线" panose="02010600030101010101" pitchFamily="2" charset="-122"/>
              </a:rPr>
              <a:t>(</a:t>
            </a:r>
            <a:r>
              <a:rPr lang="en-GB" altLang="zh-CN" sz="1000" dirty="0">
                <a:solidFill>
                  <a:srgbClr val="0000FF"/>
                </a:solidFill>
                <a:ea typeface="等线" panose="02010600030101010101" pitchFamily="2" charset="-122"/>
              </a:rPr>
              <a:t>Target ID</a:t>
            </a:r>
            <a:r>
              <a:rPr lang="en-GB" altLang="zh-CN" sz="1000" dirty="0">
                <a:ea typeface="等线" panose="02010600030101010101" pitchFamily="2" charset="-122"/>
              </a:rPr>
              <a:t>)</a:t>
            </a:r>
            <a:endParaRPr lang="zh-CN" altLang="en-US" sz="1000" dirty="0"/>
          </a:p>
        </p:txBody>
      </p:sp>
      <p:sp>
        <p:nvSpPr>
          <p:cNvPr id="26" name="矩形 25">
            <a:extLst>
              <a:ext uri="{FF2B5EF4-FFF2-40B4-BE49-F238E27FC236}">
                <a16:creationId xmlns:a16="http://schemas.microsoft.com/office/drawing/2014/main" id="{D02576D0-7748-422C-A858-DF5407FF5250}"/>
              </a:ext>
            </a:extLst>
          </p:cNvPr>
          <p:cNvSpPr/>
          <p:nvPr/>
        </p:nvSpPr>
        <p:spPr>
          <a:xfrm>
            <a:off x="6460759" y="3429000"/>
            <a:ext cx="1346844" cy="246221"/>
          </a:xfrm>
          <a:prstGeom prst="rect">
            <a:avLst/>
          </a:prstGeom>
        </p:spPr>
        <p:txBody>
          <a:bodyPr wrap="none">
            <a:spAutoFit/>
          </a:bodyPr>
          <a:lstStyle/>
          <a:p>
            <a:r>
              <a:rPr lang="en-GB" altLang="zh-CN" sz="1000" dirty="0">
                <a:ea typeface="等线" panose="02010600030101010101" pitchFamily="2" charset="-122"/>
              </a:rPr>
              <a:t>UE Context Request</a:t>
            </a:r>
            <a:endParaRPr lang="zh-CN" altLang="en-US" sz="1000" dirty="0">
              <a:ea typeface="等线" panose="02010600030101010101" pitchFamily="2" charset="-122"/>
            </a:endParaRPr>
          </a:p>
        </p:txBody>
      </p:sp>
      <p:sp>
        <p:nvSpPr>
          <p:cNvPr id="27" name="矩形 26">
            <a:extLst>
              <a:ext uri="{FF2B5EF4-FFF2-40B4-BE49-F238E27FC236}">
                <a16:creationId xmlns:a16="http://schemas.microsoft.com/office/drawing/2014/main" id="{07392042-D27D-43E3-A507-F66952DF5C1E}"/>
              </a:ext>
            </a:extLst>
          </p:cNvPr>
          <p:cNvSpPr/>
          <p:nvPr/>
        </p:nvSpPr>
        <p:spPr>
          <a:xfrm>
            <a:off x="7366076" y="4365075"/>
            <a:ext cx="1247457" cy="246221"/>
          </a:xfrm>
          <a:prstGeom prst="rect">
            <a:avLst/>
          </a:prstGeom>
          <a:solidFill>
            <a:schemeClr val="bg1"/>
          </a:solidFill>
        </p:spPr>
        <p:txBody>
          <a:bodyPr wrap="none">
            <a:spAutoFit/>
          </a:bodyPr>
          <a:lstStyle/>
          <a:p>
            <a:r>
              <a:rPr lang="en-GB" altLang="zh-CN" sz="1000" dirty="0">
                <a:ea typeface="等线" panose="02010600030101010101" pitchFamily="2" charset="-122"/>
              </a:rPr>
              <a:t>Handover Request</a:t>
            </a:r>
            <a:endParaRPr lang="zh-CN" altLang="en-US" sz="1000" dirty="0">
              <a:ea typeface="等线" panose="02010600030101010101" pitchFamily="2" charset="-122"/>
            </a:endParaRPr>
          </a:p>
        </p:txBody>
      </p:sp>
      <p:sp>
        <p:nvSpPr>
          <p:cNvPr id="35" name="文本框 34">
            <a:extLst>
              <a:ext uri="{FF2B5EF4-FFF2-40B4-BE49-F238E27FC236}">
                <a16:creationId xmlns:a16="http://schemas.microsoft.com/office/drawing/2014/main" id="{58B990C5-3653-4F48-B57F-B3D5C2CB0B54}"/>
              </a:ext>
            </a:extLst>
          </p:cNvPr>
          <p:cNvSpPr txBox="1"/>
          <p:nvPr/>
        </p:nvSpPr>
        <p:spPr>
          <a:xfrm>
            <a:off x="9336209" y="3924478"/>
            <a:ext cx="808573" cy="261610"/>
          </a:xfrm>
          <a:prstGeom prst="rect">
            <a:avLst/>
          </a:prstGeom>
          <a:noFill/>
          <a:ln>
            <a:solidFill>
              <a:schemeClr val="tx1">
                <a:lumMod val="95000"/>
                <a:lumOff val="5000"/>
              </a:schemeClr>
            </a:solidFill>
          </a:ln>
        </p:spPr>
        <p:txBody>
          <a:bodyPr wrap="square" rtlCol="0">
            <a:spAutoFit/>
          </a:bodyPr>
          <a:lstStyle/>
          <a:p>
            <a:pPr algn="ctr"/>
            <a:r>
              <a:rPr lang="en-US" altLang="zh-CN" sz="1100" dirty="0"/>
              <a:t>AMF#1</a:t>
            </a:r>
            <a:endParaRPr lang="zh-CN" altLang="en-US" sz="1100" dirty="0"/>
          </a:p>
        </p:txBody>
      </p:sp>
      <p:sp>
        <p:nvSpPr>
          <p:cNvPr id="36" name="文本框 35">
            <a:extLst>
              <a:ext uri="{FF2B5EF4-FFF2-40B4-BE49-F238E27FC236}">
                <a16:creationId xmlns:a16="http://schemas.microsoft.com/office/drawing/2014/main" id="{28CE61FA-6CAD-4513-9DA3-CA9D315DC920}"/>
              </a:ext>
            </a:extLst>
          </p:cNvPr>
          <p:cNvSpPr txBox="1"/>
          <p:nvPr/>
        </p:nvSpPr>
        <p:spPr>
          <a:xfrm>
            <a:off x="10347555" y="3924478"/>
            <a:ext cx="808573" cy="261610"/>
          </a:xfrm>
          <a:prstGeom prst="rect">
            <a:avLst/>
          </a:prstGeom>
          <a:noFill/>
          <a:ln>
            <a:solidFill>
              <a:schemeClr val="tx1">
                <a:lumMod val="95000"/>
                <a:lumOff val="5000"/>
              </a:schemeClr>
            </a:solidFill>
          </a:ln>
        </p:spPr>
        <p:txBody>
          <a:bodyPr wrap="square" rtlCol="0">
            <a:spAutoFit/>
          </a:bodyPr>
          <a:lstStyle/>
          <a:p>
            <a:pPr algn="ctr"/>
            <a:r>
              <a:rPr lang="en-US" altLang="zh-CN" sz="1100" dirty="0"/>
              <a:t>AMF#2</a:t>
            </a:r>
            <a:endParaRPr lang="zh-CN" altLang="en-US" sz="1100" dirty="0"/>
          </a:p>
        </p:txBody>
      </p:sp>
      <p:cxnSp>
        <p:nvCxnSpPr>
          <p:cNvPr id="41" name="直接箭头连接符 40">
            <a:extLst>
              <a:ext uri="{FF2B5EF4-FFF2-40B4-BE49-F238E27FC236}">
                <a16:creationId xmlns:a16="http://schemas.microsoft.com/office/drawing/2014/main" id="{646DD769-0355-4702-A762-1C5E30A15D60}"/>
              </a:ext>
            </a:extLst>
          </p:cNvPr>
          <p:cNvCxnSpPr>
            <a:cxnSpLocks/>
          </p:cNvCxnSpPr>
          <p:nvPr/>
        </p:nvCxnSpPr>
        <p:spPr>
          <a:xfrm flipV="1">
            <a:off x="9675584" y="4176788"/>
            <a:ext cx="1" cy="668005"/>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E9F64E67-63B7-4E0F-B1B9-6570FDDF62B6}"/>
              </a:ext>
            </a:extLst>
          </p:cNvPr>
          <p:cNvSpPr/>
          <p:nvPr/>
        </p:nvSpPr>
        <p:spPr>
          <a:xfrm>
            <a:off x="9003755" y="4391502"/>
            <a:ext cx="1473480" cy="246221"/>
          </a:xfrm>
          <a:prstGeom prst="rect">
            <a:avLst/>
          </a:prstGeom>
          <a:solidFill>
            <a:schemeClr val="bg1"/>
          </a:solidFill>
        </p:spPr>
        <p:txBody>
          <a:bodyPr wrap="none">
            <a:spAutoFit/>
          </a:bodyPr>
          <a:lstStyle/>
          <a:p>
            <a:r>
              <a:rPr lang="en-US" altLang="zh-CN" sz="1000" dirty="0"/>
              <a:t>N2 msg(</a:t>
            </a:r>
            <a:r>
              <a:rPr lang="en-US" altLang="zh-CN" sz="1000" dirty="0">
                <a:solidFill>
                  <a:srgbClr val="0000FF"/>
                </a:solidFill>
              </a:rPr>
              <a:t>TAC#2</a:t>
            </a:r>
            <a:r>
              <a:rPr lang="en-US" altLang="zh-CN" sz="1000" dirty="0"/>
              <a:t>, MRU)</a:t>
            </a:r>
            <a:endParaRPr lang="zh-CN" altLang="en-US" sz="1000" dirty="0"/>
          </a:p>
        </p:txBody>
      </p:sp>
      <p:sp>
        <p:nvSpPr>
          <p:cNvPr id="45" name="矩形 44">
            <a:extLst>
              <a:ext uri="{FF2B5EF4-FFF2-40B4-BE49-F238E27FC236}">
                <a16:creationId xmlns:a16="http://schemas.microsoft.com/office/drawing/2014/main" id="{209CA914-1170-4E94-94F8-B1B23858744D}"/>
              </a:ext>
            </a:extLst>
          </p:cNvPr>
          <p:cNvSpPr/>
          <p:nvPr/>
        </p:nvSpPr>
        <p:spPr>
          <a:xfrm>
            <a:off x="9598520" y="3454951"/>
            <a:ext cx="1276311" cy="246221"/>
          </a:xfrm>
          <a:prstGeom prst="rect">
            <a:avLst/>
          </a:prstGeom>
        </p:spPr>
        <p:txBody>
          <a:bodyPr wrap="none">
            <a:spAutoFit/>
          </a:bodyPr>
          <a:lstStyle/>
          <a:p>
            <a:r>
              <a:rPr lang="en-US" altLang="zh-CN" sz="1000" dirty="0">
                <a:ea typeface="等线" panose="02010600030101010101" pitchFamily="2" charset="-122"/>
              </a:rPr>
              <a:t>UE context transfer</a:t>
            </a:r>
            <a:endParaRPr lang="zh-CN" altLang="en-US" sz="1000" dirty="0">
              <a:ea typeface="等线" panose="02010600030101010101" pitchFamily="2" charset="-122"/>
            </a:endParaRPr>
          </a:p>
        </p:txBody>
      </p:sp>
      <p:sp>
        <p:nvSpPr>
          <p:cNvPr id="49" name="文本框 48">
            <a:extLst>
              <a:ext uri="{FF2B5EF4-FFF2-40B4-BE49-F238E27FC236}">
                <a16:creationId xmlns:a16="http://schemas.microsoft.com/office/drawing/2014/main" id="{B999B284-F6BD-4FE9-A4AD-4959B6C1BA04}"/>
              </a:ext>
            </a:extLst>
          </p:cNvPr>
          <p:cNvSpPr txBox="1"/>
          <p:nvPr/>
        </p:nvSpPr>
        <p:spPr>
          <a:xfrm>
            <a:off x="6120722" y="5936014"/>
            <a:ext cx="1869192" cy="261610"/>
          </a:xfrm>
          <a:prstGeom prst="rect">
            <a:avLst/>
          </a:prstGeom>
          <a:noFill/>
          <a:ln>
            <a:solidFill>
              <a:schemeClr val="tx1">
                <a:lumMod val="95000"/>
                <a:lumOff val="5000"/>
              </a:schemeClr>
            </a:solidFill>
          </a:ln>
        </p:spPr>
        <p:txBody>
          <a:bodyPr wrap="square" rtlCol="0">
            <a:spAutoFit/>
          </a:bodyPr>
          <a:lstStyle/>
          <a:p>
            <a:pPr algn="ctr"/>
            <a:r>
              <a:rPr lang="en-US" altLang="zh-CN" sz="1100" dirty="0"/>
              <a:t>UE</a:t>
            </a:r>
            <a:endParaRPr lang="zh-CN" altLang="en-US" sz="1100" dirty="0"/>
          </a:p>
        </p:txBody>
      </p:sp>
      <p:sp>
        <p:nvSpPr>
          <p:cNvPr id="48" name="箭头: 下弧形 47">
            <a:extLst>
              <a:ext uri="{FF2B5EF4-FFF2-40B4-BE49-F238E27FC236}">
                <a16:creationId xmlns:a16="http://schemas.microsoft.com/office/drawing/2014/main" id="{0864F690-DA70-4DDD-B7DF-044F0D5AD1C0}"/>
              </a:ext>
            </a:extLst>
          </p:cNvPr>
          <p:cNvSpPr/>
          <p:nvPr/>
        </p:nvSpPr>
        <p:spPr>
          <a:xfrm>
            <a:off x="6705755" y="5556783"/>
            <a:ext cx="904627" cy="336117"/>
          </a:xfrm>
          <a:prstGeom prst="curvedUpArrow">
            <a:avLst>
              <a:gd name="adj1" fmla="val 25000"/>
              <a:gd name="adj2" fmla="val 50000"/>
              <a:gd name="adj3" fmla="val 25000"/>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文本框 52">
            <a:extLst>
              <a:ext uri="{FF2B5EF4-FFF2-40B4-BE49-F238E27FC236}">
                <a16:creationId xmlns:a16="http://schemas.microsoft.com/office/drawing/2014/main" id="{9B0BC827-1720-45D5-8121-9FA1AA2CADE3}"/>
              </a:ext>
            </a:extLst>
          </p:cNvPr>
          <p:cNvSpPr txBox="1"/>
          <p:nvPr/>
        </p:nvSpPr>
        <p:spPr>
          <a:xfrm>
            <a:off x="9336209" y="4856691"/>
            <a:ext cx="1998760" cy="769441"/>
          </a:xfrm>
          <a:prstGeom prst="rect">
            <a:avLst/>
          </a:prstGeom>
          <a:noFill/>
          <a:ln>
            <a:solidFill>
              <a:schemeClr val="tx1">
                <a:lumMod val="95000"/>
                <a:lumOff val="5000"/>
              </a:schemeClr>
            </a:solidFill>
          </a:ln>
        </p:spPr>
        <p:txBody>
          <a:bodyPr wrap="square" rtlCol="0">
            <a:spAutoFit/>
          </a:bodyPr>
          <a:lstStyle/>
          <a:p>
            <a:pPr algn="ctr"/>
            <a:r>
              <a:rPr lang="en-US" altLang="zh-CN" sz="1100" dirty="0"/>
              <a:t>WAB-</a:t>
            </a:r>
            <a:r>
              <a:rPr lang="en-US" altLang="zh-CN" sz="1100" dirty="0" err="1"/>
              <a:t>gNB</a:t>
            </a:r>
            <a:endParaRPr lang="en-US" altLang="zh-CN" sz="1100" dirty="0"/>
          </a:p>
          <a:p>
            <a:pPr algn="ctr"/>
            <a:endParaRPr lang="en-US" altLang="zh-CN" sz="1100" dirty="0"/>
          </a:p>
          <a:p>
            <a:pPr algn="ctr"/>
            <a:endParaRPr lang="en-US" altLang="zh-CN" sz="1100" dirty="0"/>
          </a:p>
          <a:p>
            <a:pPr algn="ctr"/>
            <a:endParaRPr lang="zh-CN" altLang="en-US" sz="1100" dirty="0"/>
          </a:p>
        </p:txBody>
      </p:sp>
      <p:sp>
        <p:nvSpPr>
          <p:cNvPr id="54" name="文本框 53">
            <a:extLst>
              <a:ext uri="{FF2B5EF4-FFF2-40B4-BE49-F238E27FC236}">
                <a16:creationId xmlns:a16="http://schemas.microsoft.com/office/drawing/2014/main" id="{600A3CFE-0197-457A-B311-247C1AF33C67}"/>
              </a:ext>
            </a:extLst>
          </p:cNvPr>
          <p:cNvSpPr txBox="1"/>
          <p:nvPr/>
        </p:nvSpPr>
        <p:spPr>
          <a:xfrm>
            <a:off x="9447831" y="5133338"/>
            <a:ext cx="808573" cy="430887"/>
          </a:xfrm>
          <a:prstGeom prst="rect">
            <a:avLst/>
          </a:prstGeom>
          <a:noFill/>
          <a:ln>
            <a:solidFill>
              <a:schemeClr val="tx1">
                <a:lumMod val="95000"/>
                <a:lumOff val="5000"/>
              </a:schemeClr>
            </a:solidFill>
          </a:ln>
        </p:spPr>
        <p:txBody>
          <a:bodyPr wrap="square" rtlCol="0">
            <a:spAutoFit/>
          </a:bodyPr>
          <a:lstStyle/>
          <a:p>
            <a:pPr algn="ctr"/>
            <a:r>
              <a:rPr lang="en-US" altLang="zh-CN" sz="1100" dirty="0"/>
              <a:t>Cell#1</a:t>
            </a:r>
          </a:p>
          <a:p>
            <a:pPr algn="ctr"/>
            <a:endParaRPr lang="zh-CN" altLang="en-US" sz="1100" dirty="0"/>
          </a:p>
        </p:txBody>
      </p:sp>
      <p:sp>
        <p:nvSpPr>
          <p:cNvPr id="55" name="文本框 54">
            <a:extLst>
              <a:ext uri="{FF2B5EF4-FFF2-40B4-BE49-F238E27FC236}">
                <a16:creationId xmlns:a16="http://schemas.microsoft.com/office/drawing/2014/main" id="{563F1BAD-A02D-442B-8F9F-BF540171D9E4}"/>
              </a:ext>
            </a:extLst>
          </p:cNvPr>
          <p:cNvSpPr txBox="1"/>
          <p:nvPr/>
        </p:nvSpPr>
        <p:spPr>
          <a:xfrm>
            <a:off x="10464194" y="5130976"/>
            <a:ext cx="808573" cy="430887"/>
          </a:xfrm>
          <a:prstGeom prst="rect">
            <a:avLst/>
          </a:prstGeom>
          <a:noFill/>
          <a:ln>
            <a:solidFill>
              <a:schemeClr val="tx1">
                <a:lumMod val="95000"/>
                <a:lumOff val="5000"/>
              </a:schemeClr>
            </a:solidFill>
          </a:ln>
        </p:spPr>
        <p:txBody>
          <a:bodyPr wrap="square" rtlCol="0">
            <a:spAutoFit/>
          </a:bodyPr>
          <a:lstStyle/>
          <a:p>
            <a:pPr algn="ctr"/>
            <a:r>
              <a:rPr lang="en-US" altLang="zh-CN" sz="1100" dirty="0"/>
              <a:t>Cell#2</a:t>
            </a:r>
          </a:p>
          <a:p>
            <a:pPr algn="ctr"/>
            <a:endParaRPr lang="zh-CN" altLang="en-US" sz="1100" dirty="0"/>
          </a:p>
        </p:txBody>
      </p:sp>
      <p:sp>
        <p:nvSpPr>
          <p:cNvPr id="56" name="矩形 55">
            <a:extLst>
              <a:ext uri="{FF2B5EF4-FFF2-40B4-BE49-F238E27FC236}">
                <a16:creationId xmlns:a16="http://schemas.microsoft.com/office/drawing/2014/main" id="{0B6F058B-0471-458D-9CE5-DD9817CA3F29}"/>
              </a:ext>
            </a:extLst>
          </p:cNvPr>
          <p:cNvSpPr/>
          <p:nvPr/>
        </p:nvSpPr>
        <p:spPr>
          <a:xfrm>
            <a:off x="10617297" y="5322043"/>
            <a:ext cx="511679" cy="246221"/>
          </a:xfrm>
          <a:prstGeom prst="rect">
            <a:avLst/>
          </a:prstGeom>
        </p:spPr>
        <p:txBody>
          <a:bodyPr wrap="none">
            <a:spAutoFit/>
          </a:bodyPr>
          <a:lstStyle/>
          <a:p>
            <a:r>
              <a:rPr lang="en-GB" altLang="zh-CN" sz="1000" dirty="0"/>
              <a:t>TAC2</a:t>
            </a:r>
            <a:endParaRPr lang="zh-CN" altLang="en-US" sz="1000" dirty="0"/>
          </a:p>
        </p:txBody>
      </p:sp>
      <p:sp>
        <p:nvSpPr>
          <p:cNvPr id="57" name="矩形 56">
            <a:extLst>
              <a:ext uri="{FF2B5EF4-FFF2-40B4-BE49-F238E27FC236}">
                <a16:creationId xmlns:a16="http://schemas.microsoft.com/office/drawing/2014/main" id="{6D9D539B-DD20-469C-8589-64BE22368808}"/>
              </a:ext>
            </a:extLst>
          </p:cNvPr>
          <p:cNvSpPr/>
          <p:nvPr/>
        </p:nvSpPr>
        <p:spPr>
          <a:xfrm>
            <a:off x="9606487" y="5320113"/>
            <a:ext cx="511679" cy="246221"/>
          </a:xfrm>
          <a:prstGeom prst="rect">
            <a:avLst/>
          </a:prstGeom>
        </p:spPr>
        <p:txBody>
          <a:bodyPr wrap="none">
            <a:spAutoFit/>
          </a:bodyPr>
          <a:lstStyle/>
          <a:p>
            <a:r>
              <a:rPr lang="en-GB" altLang="zh-CN" sz="1000" dirty="0"/>
              <a:t>TAC1</a:t>
            </a:r>
            <a:endParaRPr lang="zh-CN" altLang="en-US" sz="1000" dirty="0"/>
          </a:p>
        </p:txBody>
      </p:sp>
      <p:sp>
        <p:nvSpPr>
          <p:cNvPr id="58" name="文本框 57">
            <a:extLst>
              <a:ext uri="{FF2B5EF4-FFF2-40B4-BE49-F238E27FC236}">
                <a16:creationId xmlns:a16="http://schemas.microsoft.com/office/drawing/2014/main" id="{63108CBE-0932-4A64-BCD0-B29834BE1611}"/>
              </a:ext>
            </a:extLst>
          </p:cNvPr>
          <p:cNvSpPr txBox="1"/>
          <p:nvPr/>
        </p:nvSpPr>
        <p:spPr>
          <a:xfrm>
            <a:off x="9336209" y="5959810"/>
            <a:ext cx="1869192" cy="261610"/>
          </a:xfrm>
          <a:prstGeom prst="rect">
            <a:avLst/>
          </a:prstGeom>
          <a:noFill/>
          <a:ln>
            <a:solidFill>
              <a:schemeClr val="tx1">
                <a:lumMod val="95000"/>
                <a:lumOff val="5000"/>
              </a:schemeClr>
            </a:solidFill>
          </a:ln>
        </p:spPr>
        <p:txBody>
          <a:bodyPr wrap="square" rtlCol="0">
            <a:spAutoFit/>
          </a:bodyPr>
          <a:lstStyle/>
          <a:p>
            <a:pPr algn="ctr"/>
            <a:r>
              <a:rPr lang="en-US" altLang="zh-CN" sz="1100" dirty="0"/>
              <a:t>UE</a:t>
            </a:r>
            <a:endParaRPr lang="zh-CN" altLang="en-US" sz="1100" dirty="0"/>
          </a:p>
        </p:txBody>
      </p:sp>
      <p:sp>
        <p:nvSpPr>
          <p:cNvPr id="51" name="矩形 50">
            <a:extLst>
              <a:ext uri="{FF2B5EF4-FFF2-40B4-BE49-F238E27FC236}">
                <a16:creationId xmlns:a16="http://schemas.microsoft.com/office/drawing/2014/main" id="{DC42495C-1ABE-48A1-80CB-D013741CAE62}"/>
              </a:ext>
            </a:extLst>
          </p:cNvPr>
          <p:cNvSpPr/>
          <p:nvPr/>
        </p:nvSpPr>
        <p:spPr>
          <a:xfrm>
            <a:off x="6751251" y="5602336"/>
            <a:ext cx="737702" cy="246221"/>
          </a:xfrm>
          <a:prstGeom prst="rect">
            <a:avLst/>
          </a:prstGeom>
        </p:spPr>
        <p:txBody>
          <a:bodyPr wrap="none">
            <a:spAutoFit/>
          </a:bodyPr>
          <a:lstStyle/>
          <a:p>
            <a:r>
              <a:rPr lang="en-GB" altLang="zh-CN" sz="1000" dirty="0">
                <a:ea typeface="等线" panose="02010600030101010101" pitchFamily="2" charset="-122"/>
              </a:rPr>
              <a:t>Handover</a:t>
            </a:r>
            <a:endParaRPr lang="zh-CN" altLang="en-US" sz="1000" dirty="0"/>
          </a:p>
        </p:txBody>
      </p:sp>
      <p:sp>
        <p:nvSpPr>
          <p:cNvPr id="52" name="矩形 51">
            <a:extLst>
              <a:ext uri="{FF2B5EF4-FFF2-40B4-BE49-F238E27FC236}">
                <a16:creationId xmlns:a16="http://schemas.microsoft.com/office/drawing/2014/main" id="{B488CB42-F779-4F00-8AEE-698A0F8F7A14}"/>
              </a:ext>
            </a:extLst>
          </p:cNvPr>
          <p:cNvSpPr/>
          <p:nvPr/>
        </p:nvSpPr>
        <p:spPr>
          <a:xfrm>
            <a:off x="6058871" y="6246179"/>
            <a:ext cx="2026517" cy="253916"/>
          </a:xfrm>
          <a:prstGeom prst="rect">
            <a:avLst/>
          </a:prstGeom>
          <a:solidFill>
            <a:schemeClr val="bg1"/>
          </a:solidFill>
        </p:spPr>
        <p:txBody>
          <a:bodyPr wrap="none">
            <a:spAutoFit/>
          </a:bodyPr>
          <a:lstStyle/>
          <a:p>
            <a:r>
              <a:rPr lang="en-US" altLang="zh-CN" sz="1050" b="1" dirty="0"/>
              <a:t>UE in </a:t>
            </a:r>
            <a:r>
              <a:rPr lang="en-GB" altLang="zh-CN" sz="1050" b="1" dirty="0"/>
              <a:t>CM-CONNECTED state</a:t>
            </a:r>
            <a:endParaRPr lang="zh-CN" altLang="en-US" sz="1050" b="1" dirty="0"/>
          </a:p>
        </p:txBody>
      </p:sp>
      <p:sp>
        <p:nvSpPr>
          <p:cNvPr id="60" name="矩形 59">
            <a:extLst>
              <a:ext uri="{FF2B5EF4-FFF2-40B4-BE49-F238E27FC236}">
                <a16:creationId xmlns:a16="http://schemas.microsoft.com/office/drawing/2014/main" id="{4591505B-56CE-4068-AAD0-6514CD666C3C}"/>
              </a:ext>
            </a:extLst>
          </p:cNvPr>
          <p:cNvSpPr/>
          <p:nvPr/>
        </p:nvSpPr>
        <p:spPr>
          <a:xfrm>
            <a:off x="9368185" y="6246179"/>
            <a:ext cx="1916202" cy="253916"/>
          </a:xfrm>
          <a:prstGeom prst="rect">
            <a:avLst/>
          </a:prstGeom>
          <a:solidFill>
            <a:schemeClr val="bg1"/>
          </a:solidFill>
        </p:spPr>
        <p:txBody>
          <a:bodyPr wrap="square">
            <a:spAutoFit/>
          </a:bodyPr>
          <a:lstStyle/>
          <a:p>
            <a:r>
              <a:rPr lang="en-GB" altLang="zh-CN" sz="1050" b="1" dirty="0"/>
              <a:t>UE in CM-IDLE state</a:t>
            </a:r>
            <a:endParaRPr lang="zh-CN" altLang="en-US" sz="1050" b="1" dirty="0"/>
          </a:p>
        </p:txBody>
      </p:sp>
      <p:cxnSp>
        <p:nvCxnSpPr>
          <p:cNvPr id="63" name="直接箭头连接符 62">
            <a:extLst>
              <a:ext uri="{FF2B5EF4-FFF2-40B4-BE49-F238E27FC236}">
                <a16:creationId xmlns:a16="http://schemas.microsoft.com/office/drawing/2014/main" id="{7732F007-40F8-40B2-B048-408B085E8AC9}"/>
              </a:ext>
            </a:extLst>
          </p:cNvPr>
          <p:cNvCxnSpPr>
            <a:cxnSpLocks/>
          </p:cNvCxnSpPr>
          <p:nvPr/>
        </p:nvCxnSpPr>
        <p:spPr>
          <a:xfrm flipV="1">
            <a:off x="9854011" y="5556960"/>
            <a:ext cx="0" cy="379054"/>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a:extLst>
              <a:ext uri="{FF2B5EF4-FFF2-40B4-BE49-F238E27FC236}">
                <a16:creationId xmlns:a16="http://schemas.microsoft.com/office/drawing/2014/main" id="{E3B0E368-E255-404B-979A-B3A54E0385E7}"/>
              </a:ext>
            </a:extLst>
          </p:cNvPr>
          <p:cNvCxnSpPr>
            <a:cxnSpLocks/>
          </p:cNvCxnSpPr>
          <p:nvPr/>
        </p:nvCxnSpPr>
        <p:spPr>
          <a:xfrm flipV="1">
            <a:off x="10868480" y="5544468"/>
            <a:ext cx="0" cy="379054"/>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6" name="矩形 65">
            <a:extLst>
              <a:ext uri="{FF2B5EF4-FFF2-40B4-BE49-F238E27FC236}">
                <a16:creationId xmlns:a16="http://schemas.microsoft.com/office/drawing/2014/main" id="{F4E7FBDE-3CEB-46B1-9936-57724B7CCB72}"/>
              </a:ext>
            </a:extLst>
          </p:cNvPr>
          <p:cNvSpPr/>
          <p:nvPr/>
        </p:nvSpPr>
        <p:spPr>
          <a:xfrm>
            <a:off x="9684645" y="5597460"/>
            <a:ext cx="320922" cy="338554"/>
          </a:xfrm>
          <a:prstGeom prst="rect">
            <a:avLst/>
          </a:prstGeom>
        </p:spPr>
        <p:txBody>
          <a:bodyPr wrap="none">
            <a:spAutoFit/>
          </a:bodyPr>
          <a:lstStyle/>
          <a:p>
            <a:r>
              <a:rPr lang="en-GB" altLang="zh-CN" sz="1600" dirty="0">
                <a:solidFill>
                  <a:srgbClr val="FF0000"/>
                </a:solidFill>
              </a:rPr>
              <a:t>X</a:t>
            </a:r>
            <a:endParaRPr lang="zh-CN" altLang="en-US" sz="1600" dirty="0">
              <a:solidFill>
                <a:srgbClr val="FF0000"/>
              </a:solidFill>
            </a:endParaRPr>
          </a:p>
        </p:txBody>
      </p:sp>
      <p:sp>
        <p:nvSpPr>
          <p:cNvPr id="40" name="文本框 39">
            <a:extLst>
              <a:ext uri="{FF2B5EF4-FFF2-40B4-BE49-F238E27FC236}">
                <a16:creationId xmlns:a16="http://schemas.microsoft.com/office/drawing/2014/main" id="{E8CF1D7C-2AAF-47D7-8F75-E62DB5D1CA32}"/>
              </a:ext>
            </a:extLst>
          </p:cNvPr>
          <p:cNvSpPr txBox="1"/>
          <p:nvPr/>
        </p:nvSpPr>
        <p:spPr>
          <a:xfrm>
            <a:off x="7683899" y="2312055"/>
            <a:ext cx="1998760" cy="769441"/>
          </a:xfrm>
          <a:prstGeom prst="rect">
            <a:avLst/>
          </a:prstGeom>
          <a:noFill/>
          <a:ln>
            <a:solidFill>
              <a:schemeClr val="tx1">
                <a:lumMod val="95000"/>
                <a:lumOff val="5000"/>
              </a:schemeClr>
            </a:solidFill>
          </a:ln>
        </p:spPr>
        <p:txBody>
          <a:bodyPr wrap="square" rtlCol="0">
            <a:spAutoFit/>
          </a:bodyPr>
          <a:lstStyle/>
          <a:p>
            <a:pPr algn="ctr"/>
            <a:r>
              <a:rPr lang="en-US" altLang="zh-CN" sz="1100" dirty="0"/>
              <a:t>WAB-</a:t>
            </a:r>
            <a:r>
              <a:rPr lang="en-US" altLang="zh-CN" sz="1100" dirty="0" err="1"/>
              <a:t>gNB</a:t>
            </a:r>
            <a:endParaRPr lang="en-US" altLang="zh-CN" sz="1100" dirty="0"/>
          </a:p>
          <a:p>
            <a:pPr algn="ctr"/>
            <a:endParaRPr lang="en-US" altLang="zh-CN" sz="1100" dirty="0"/>
          </a:p>
          <a:p>
            <a:pPr algn="ctr"/>
            <a:endParaRPr lang="en-US" altLang="zh-CN" sz="1100" dirty="0"/>
          </a:p>
          <a:p>
            <a:pPr algn="ctr"/>
            <a:endParaRPr lang="zh-CN" altLang="en-US" sz="1100" dirty="0"/>
          </a:p>
        </p:txBody>
      </p:sp>
      <p:sp>
        <p:nvSpPr>
          <p:cNvPr id="47" name="文本框 46">
            <a:extLst>
              <a:ext uri="{FF2B5EF4-FFF2-40B4-BE49-F238E27FC236}">
                <a16:creationId xmlns:a16="http://schemas.microsoft.com/office/drawing/2014/main" id="{1DB33104-325C-4E9C-955A-DABB9F5A5937}"/>
              </a:ext>
            </a:extLst>
          </p:cNvPr>
          <p:cNvSpPr txBox="1"/>
          <p:nvPr/>
        </p:nvSpPr>
        <p:spPr>
          <a:xfrm>
            <a:off x="7795521" y="2588702"/>
            <a:ext cx="808573" cy="430887"/>
          </a:xfrm>
          <a:prstGeom prst="rect">
            <a:avLst/>
          </a:prstGeom>
          <a:noFill/>
          <a:ln>
            <a:solidFill>
              <a:schemeClr val="tx1">
                <a:lumMod val="95000"/>
                <a:lumOff val="5000"/>
              </a:schemeClr>
            </a:solidFill>
          </a:ln>
        </p:spPr>
        <p:txBody>
          <a:bodyPr wrap="square" rtlCol="0">
            <a:spAutoFit/>
          </a:bodyPr>
          <a:lstStyle/>
          <a:p>
            <a:pPr algn="ctr"/>
            <a:r>
              <a:rPr lang="en-US" altLang="zh-CN" sz="1100" dirty="0"/>
              <a:t>Cell#1</a:t>
            </a:r>
          </a:p>
          <a:p>
            <a:pPr algn="ctr"/>
            <a:endParaRPr lang="zh-CN" altLang="en-US" sz="1100" dirty="0"/>
          </a:p>
        </p:txBody>
      </p:sp>
      <p:sp>
        <p:nvSpPr>
          <p:cNvPr id="50" name="文本框 49">
            <a:extLst>
              <a:ext uri="{FF2B5EF4-FFF2-40B4-BE49-F238E27FC236}">
                <a16:creationId xmlns:a16="http://schemas.microsoft.com/office/drawing/2014/main" id="{A733D1B5-517A-4EE3-91A2-94060124EFB0}"/>
              </a:ext>
            </a:extLst>
          </p:cNvPr>
          <p:cNvSpPr txBox="1"/>
          <p:nvPr/>
        </p:nvSpPr>
        <p:spPr>
          <a:xfrm>
            <a:off x="8811884" y="2586340"/>
            <a:ext cx="808573" cy="430887"/>
          </a:xfrm>
          <a:prstGeom prst="rect">
            <a:avLst/>
          </a:prstGeom>
          <a:noFill/>
          <a:ln>
            <a:solidFill>
              <a:schemeClr val="tx1">
                <a:lumMod val="95000"/>
                <a:lumOff val="5000"/>
              </a:schemeClr>
            </a:solidFill>
          </a:ln>
        </p:spPr>
        <p:txBody>
          <a:bodyPr wrap="square" rtlCol="0">
            <a:spAutoFit/>
          </a:bodyPr>
          <a:lstStyle/>
          <a:p>
            <a:pPr algn="ctr"/>
            <a:r>
              <a:rPr lang="en-US" altLang="zh-CN" sz="1100" dirty="0"/>
              <a:t>Cell#2</a:t>
            </a:r>
          </a:p>
          <a:p>
            <a:pPr algn="ctr"/>
            <a:endParaRPr lang="zh-CN" altLang="en-US" sz="1100" dirty="0"/>
          </a:p>
        </p:txBody>
      </p:sp>
      <p:sp>
        <p:nvSpPr>
          <p:cNvPr id="59" name="矩形 58">
            <a:extLst>
              <a:ext uri="{FF2B5EF4-FFF2-40B4-BE49-F238E27FC236}">
                <a16:creationId xmlns:a16="http://schemas.microsoft.com/office/drawing/2014/main" id="{D08B71F1-F264-46D4-BD57-2FE4A50E1537}"/>
              </a:ext>
            </a:extLst>
          </p:cNvPr>
          <p:cNvSpPr/>
          <p:nvPr/>
        </p:nvSpPr>
        <p:spPr>
          <a:xfrm>
            <a:off x="8964987" y="2777407"/>
            <a:ext cx="511679" cy="246221"/>
          </a:xfrm>
          <a:prstGeom prst="rect">
            <a:avLst/>
          </a:prstGeom>
        </p:spPr>
        <p:txBody>
          <a:bodyPr wrap="none">
            <a:spAutoFit/>
          </a:bodyPr>
          <a:lstStyle/>
          <a:p>
            <a:r>
              <a:rPr lang="en-GB" altLang="zh-CN" sz="1000" dirty="0"/>
              <a:t>TAC2</a:t>
            </a:r>
            <a:endParaRPr lang="zh-CN" altLang="en-US" sz="1000" dirty="0"/>
          </a:p>
        </p:txBody>
      </p:sp>
      <p:sp>
        <p:nvSpPr>
          <p:cNvPr id="61" name="矩形 60">
            <a:extLst>
              <a:ext uri="{FF2B5EF4-FFF2-40B4-BE49-F238E27FC236}">
                <a16:creationId xmlns:a16="http://schemas.microsoft.com/office/drawing/2014/main" id="{88B61ED2-191A-47BB-9ECC-1CCCAD59460F}"/>
              </a:ext>
            </a:extLst>
          </p:cNvPr>
          <p:cNvSpPr/>
          <p:nvPr/>
        </p:nvSpPr>
        <p:spPr>
          <a:xfrm>
            <a:off x="7954177" y="2775477"/>
            <a:ext cx="511679" cy="246221"/>
          </a:xfrm>
          <a:prstGeom prst="rect">
            <a:avLst/>
          </a:prstGeom>
        </p:spPr>
        <p:txBody>
          <a:bodyPr wrap="none">
            <a:spAutoFit/>
          </a:bodyPr>
          <a:lstStyle/>
          <a:p>
            <a:r>
              <a:rPr lang="en-GB" altLang="zh-CN" sz="1000" dirty="0"/>
              <a:t>TAC1</a:t>
            </a:r>
            <a:endParaRPr lang="zh-CN" altLang="en-US" sz="1000" dirty="0"/>
          </a:p>
        </p:txBody>
      </p:sp>
      <p:sp>
        <p:nvSpPr>
          <p:cNvPr id="62" name="文本框 61">
            <a:extLst>
              <a:ext uri="{FF2B5EF4-FFF2-40B4-BE49-F238E27FC236}">
                <a16:creationId xmlns:a16="http://schemas.microsoft.com/office/drawing/2014/main" id="{7E348212-90CA-4ABD-B973-724C9D98EF39}"/>
              </a:ext>
            </a:extLst>
          </p:cNvPr>
          <p:cNvSpPr txBox="1"/>
          <p:nvPr/>
        </p:nvSpPr>
        <p:spPr>
          <a:xfrm>
            <a:off x="7795521" y="1430802"/>
            <a:ext cx="808573" cy="261610"/>
          </a:xfrm>
          <a:prstGeom prst="rect">
            <a:avLst/>
          </a:prstGeom>
          <a:solidFill>
            <a:schemeClr val="bg1"/>
          </a:solidFill>
          <a:ln>
            <a:solidFill>
              <a:schemeClr val="tx1">
                <a:lumMod val="95000"/>
                <a:lumOff val="5000"/>
              </a:schemeClr>
            </a:solidFill>
          </a:ln>
        </p:spPr>
        <p:txBody>
          <a:bodyPr wrap="square" rtlCol="0">
            <a:spAutoFit/>
          </a:bodyPr>
          <a:lstStyle/>
          <a:p>
            <a:pPr algn="ctr"/>
            <a:r>
              <a:rPr lang="en-US" altLang="zh-CN" sz="1100" dirty="0"/>
              <a:t>AMF#1</a:t>
            </a:r>
            <a:endParaRPr lang="zh-CN" altLang="en-US" sz="1100" dirty="0"/>
          </a:p>
        </p:txBody>
      </p:sp>
      <p:sp>
        <p:nvSpPr>
          <p:cNvPr id="64" name="文本框 63">
            <a:extLst>
              <a:ext uri="{FF2B5EF4-FFF2-40B4-BE49-F238E27FC236}">
                <a16:creationId xmlns:a16="http://schemas.microsoft.com/office/drawing/2014/main" id="{134E2CC8-59FE-4C76-86A4-1949196B04E5}"/>
              </a:ext>
            </a:extLst>
          </p:cNvPr>
          <p:cNvSpPr txBox="1"/>
          <p:nvPr/>
        </p:nvSpPr>
        <p:spPr>
          <a:xfrm>
            <a:off x="8773037" y="1430170"/>
            <a:ext cx="808573" cy="261610"/>
          </a:xfrm>
          <a:prstGeom prst="rect">
            <a:avLst/>
          </a:prstGeom>
          <a:solidFill>
            <a:schemeClr val="bg1"/>
          </a:solidFill>
          <a:ln>
            <a:solidFill>
              <a:schemeClr val="tx1">
                <a:lumMod val="95000"/>
                <a:lumOff val="5000"/>
              </a:schemeClr>
            </a:solidFill>
          </a:ln>
        </p:spPr>
        <p:txBody>
          <a:bodyPr wrap="square" rtlCol="0">
            <a:spAutoFit/>
          </a:bodyPr>
          <a:lstStyle/>
          <a:p>
            <a:pPr algn="ctr"/>
            <a:r>
              <a:rPr lang="en-US" altLang="zh-CN" sz="1100" dirty="0"/>
              <a:t>AMF#2</a:t>
            </a:r>
            <a:endParaRPr lang="zh-CN" altLang="en-US" sz="1100" dirty="0"/>
          </a:p>
        </p:txBody>
      </p:sp>
      <p:cxnSp>
        <p:nvCxnSpPr>
          <p:cNvPr id="5" name="直接箭头连接符 4">
            <a:extLst>
              <a:ext uri="{FF2B5EF4-FFF2-40B4-BE49-F238E27FC236}">
                <a16:creationId xmlns:a16="http://schemas.microsoft.com/office/drawing/2014/main" id="{90FBD04D-DE3F-43B4-988D-E26C34C57645}"/>
              </a:ext>
            </a:extLst>
          </p:cNvPr>
          <p:cNvCxnSpPr>
            <a:cxnSpLocks/>
            <a:stCxn id="47" idx="0"/>
            <a:endCxn id="62" idx="2"/>
          </p:cNvCxnSpPr>
          <p:nvPr/>
        </p:nvCxnSpPr>
        <p:spPr>
          <a:xfrm flipV="1">
            <a:off x="8199808" y="1692412"/>
            <a:ext cx="0" cy="896290"/>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a:extLst>
              <a:ext uri="{FF2B5EF4-FFF2-40B4-BE49-F238E27FC236}">
                <a16:creationId xmlns:a16="http://schemas.microsoft.com/office/drawing/2014/main" id="{D1A11D19-39DE-409D-BDA1-1EC33AB16070}"/>
              </a:ext>
            </a:extLst>
          </p:cNvPr>
          <p:cNvCxnSpPr>
            <a:cxnSpLocks/>
          </p:cNvCxnSpPr>
          <p:nvPr/>
        </p:nvCxnSpPr>
        <p:spPr>
          <a:xfrm flipV="1">
            <a:off x="9217099" y="1693889"/>
            <a:ext cx="0" cy="902750"/>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E4E315AE-61C3-4CAC-B631-4B2C314B2D45}"/>
              </a:ext>
            </a:extLst>
          </p:cNvPr>
          <p:cNvSpPr txBox="1"/>
          <p:nvPr/>
        </p:nvSpPr>
        <p:spPr>
          <a:xfrm>
            <a:off x="6164319" y="1941198"/>
            <a:ext cx="2474981" cy="246221"/>
          </a:xfrm>
          <a:prstGeom prst="rect">
            <a:avLst/>
          </a:prstGeom>
          <a:solidFill>
            <a:schemeClr val="bg1"/>
          </a:solidFill>
        </p:spPr>
        <p:txBody>
          <a:bodyPr wrap="square" rtlCol="0">
            <a:spAutoFit/>
          </a:bodyPr>
          <a:lstStyle/>
          <a:p>
            <a:r>
              <a:rPr lang="en-US" altLang="zh-CN" sz="1000" dirty="0">
                <a:ea typeface="等线" panose="02010600030101010101" pitchFamily="2" charset="-122"/>
              </a:rPr>
              <a:t>NG setup(</a:t>
            </a:r>
            <a:r>
              <a:rPr lang="en-US" altLang="zh-CN" sz="1000" dirty="0">
                <a:solidFill>
                  <a:srgbClr val="0000FF"/>
                </a:solidFill>
                <a:ea typeface="等线" panose="02010600030101010101" pitchFamily="2" charset="-122"/>
              </a:rPr>
              <a:t>Global RAN Node ID,TAC#1</a:t>
            </a:r>
            <a:r>
              <a:rPr lang="en-US" altLang="zh-CN" sz="1000" dirty="0">
                <a:ea typeface="等线" panose="02010600030101010101" pitchFamily="2" charset="-122"/>
              </a:rPr>
              <a:t>)</a:t>
            </a:r>
            <a:endParaRPr lang="zh-CN" altLang="en-US" sz="1000" dirty="0">
              <a:ea typeface="等线" panose="02010600030101010101" pitchFamily="2" charset="-122"/>
            </a:endParaRPr>
          </a:p>
        </p:txBody>
      </p:sp>
      <p:sp>
        <p:nvSpPr>
          <p:cNvPr id="69" name="矩形 68">
            <a:extLst>
              <a:ext uri="{FF2B5EF4-FFF2-40B4-BE49-F238E27FC236}">
                <a16:creationId xmlns:a16="http://schemas.microsoft.com/office/drawing/2014/main" id="{44AE5930-9520-40DE-A049-6B0C74057FBA}"/>
              </a:ext>
            </a:extLst>
          </p:cNvPr>
          <p:cNvSpPr/>
          <p:nvPr/>
        </p:nvSpPr>
        <p:spPr>
          <a:xfrm>
            <a:off x="7989805" y="3088171"/>
            <a:ext cx="1909734" cy="415498"/>
          </a:xfrm>
          <a:prstGeom prst="rect">
            <a:avLst/>
          </a:prstGeom>
        </p:spPr>
        <p:txBody>
          <a:bodyPr wrap="square">
            <a:spAutoFit/>
          </a:bodyPr>
          <a:lstStyle/>
          <a:p>
            <a:r>
              <a:rPr lang="en-US" altLang="zh-CN" sz="1050" b="1" dirty="0"/>
              <a:t>NG setup procedure</a:t>
            </a:r>
            <a:endParaRPr lang="zh-CN" altLang="en-US" sz="1050" b="1" dirty="0"/>
          </a:p>
          <a:p>
            <a:endParaRPr lang="zh-CN" altLang="en-US" sz="1050" b="1" dirty="0"/>
          </a:p>
        </p:txBody>
      </p:sp>
      <p:cxnSp>
        <p:nvCxnSpPr>
          <p:cNvPr id="22" name="直接连接符 21">
            <a:extLst>
              <a:ext uri="{FF2B5EF4-FFF2-40B4-BE49-F238E27FC236}">
                <a16:creationId xmlns:a16="http://schemas.microsoft.com/office/drawing/2014/main" id="{287BADB9-DE11-44B5-A20D-CBC2641B798E}"/>
              </a:ext>
            </a:extLst>
          </p:cNvPr>
          <p:cNvCxnSpPr>
            <a:cxnSpLocks/>
          </p:cNvCxnSpPr>
          <p:nvPr/>
        </p:nvCxnSpPr>
        <p:spPr>
          <a:xfrm>
            <a:off x="5736182" y="3355551"/>
            <a:ext cx="5806235" cy="3378"/>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a16="http://schemas.microsoft.com/office/drawing/2014/main" id="{4F75B117-5F53-4A1D-9A49-8553A9224F34}"/>
              </a:ext>
            </a:extLst>
          </p:cNvPr>
          <p:cNvSpPr txBox="1"/>
          <p:nvPr/>
        </p:nvSpPr>
        <p:spPr>
          <a:xfrm>
            <a:off x="8859988" y="1934184"/>
            <a:ext cx="2474981" cy="246221"/>
          </a:xfrm>
          <a:prstGeom prst="rect">
            <a:avLst/>
          </a:prstGeom>
          <a:solidFill>
            <a:schemeClr val="bg1"/>
          </a:solidFill>
        </p:spPr>
        <p:txBody>
          <a:bodyPr wrap="square" rtlCol="0">
            <a:spAutoFit/>
          </a:bodyPr>
          <a:lstStyle/>
          <a:p>
            <a:r>
              <a:rPr lang="en-US" altLang="zh-CN" sz="1000" dirty="0">
                <a:ea typeface="等线" panose="02010600030101010101" pitchFamily="2" charset="-122"/>
              </a:rPr>
              <a:t>NG setup(</a:t>
            </a:r>
            <a:r>
              <a:rPr lang="en-US" altLang="zh-CN" sz="1000" dirty="0">
                <a:solidFill>
                  <a:srgbClr val="0000FF"/>
                </a:solidFill>
                <a:ea typeface="等线" panose="02010600030101010101" pitchFamily="2" charset="-122"/>
              </a:rPr>
              <a:t>Global RAN Node ID,TAC#2</a:t>
            </a:r>
            <a:r>
              <a:rPr lang="en-US" altLang="zh-CN" sz="1000" dirty="0">
                <a:ea typeface="等线" panose="02010600030101010101" pitchFamily="2" charset="-122"/>
              </a:rPr>
              <a:t>)</a:t>
            </a:r>
            <a:endParaRPr lang="zh-CN" altLang="en-US" sz="1000" dirty="0">
              <a:ea typeface="等线" panose="02010600030101010101" pitchFamily="2" charset="-122"/>
            </a:endParaRPr>
          </a:p>
        </p:txBody>
      </p:sp>
      <p:sp>
        <p:nvSpPr>
          <p:cNvPr id="68" name="文本框 67">
            <a:extLst>
              <a:ext uri="{FF2B5EF4-FFF2-40B4-BE49-F238E27FC236}">
                <a16:creationId xmlns:a16="http://schemas.microsoft.com/office/drawing/2014/main" id="{D9E6484E-C385-427F-B5CB-35D0954A44E3}"/>
              </a:ext>
            </a:extLst>
          </p:cNvPr>
          <p:cNvSpPr txBox="1"/>
          <p:nvPr/>
        </p:nvSpPr>
        <p:spPr>
          <a:xfrm>
            <a:off x="74507" y="5840971"/>
            <a:ext cx="5609558" cy="415498"/>
          </a:xfrm>
          <a:prstGeom prst="rect">
            <a:avLst/>
          </a:prstGeom>
          <a:solidFill>
            <a:schemeClr val="bg1"/>
          </a:solidFill>
        </p:spPr>
        <p:txBody>
          <a:bodyPr wrap="square" rtlCol="0">
            <a:spAutoFit/>
          </a:bodyPr>
          <a:lstStyle/>
          <a:p>
            <a:r>
              <a:rPr lang="en-US" altLang="en-US" sz="1050" b="1" dirty="0">
                <a:solidFill>
                  <a:schemeClr val="tx1">
                    <a:lumMod val="95000"/>
                    <a:lumOff val="5000"/>
                  </a:schemeClr>
                </a:solidFill>
              </a:rPr>
              <a:t>Observations: Based on </a:t>
            </a:r>
            <a:r>
              <a:rPr lang="en-US" altLang="zh-CN" sz="1050" b="1" dirty="0">
                <a:solidFill>
                  <a:schemeClr val="tx1">
                    <a:lumMod val="95000"/>
                    <a:lumOff val="5000"/>
                  </a:schemeClr>
                </a:solidFill>
              </a:rPr>
              <a:t>the original descriptions of solution#2,  it assumes the WAB with 2 TACs connects to two different AMF sets simultaneously.</a:t>
            </a:r>
            <a:endParaRPr lang="zh-CN" altLang="en-US" sz="1050" b="1" dirty="0">
              <a:solidFill>
                <a:schemeClr val="tx1">
                  <a:lumMod val="95000"/>
                  <a:lumOff val="5000"/>
                </a:schemeClr>
              </a:solidFill>
            </a:endParaRPr>
          </a:p>
        </p:txBody>
      </p:sp>
      <p:cxnSp>
        <p:nvCxnSpPr>
          <p:cNvPr id="70" name="连接符: 肘形 69">
            <a:extLst>
              <a:ext uri="{FF2B5EF4-FFF2-40B4-BE49-F238E27FC236}">
                <a16:creationId xmlns:a16="http://schemas.microsoft.com/office/drawing/2014/main" id="{6162FD76-CBAF-4474-A028-96193BF71EED}"/>
              </a:ext>
            </a:extLst>
          </p:cNvPr>
          <p:cNvCxnSpPr/>
          <p:nvPr/>
        </p:nvCxnSpPr>
        <p:spPr>
          <a:xfrm rot="5400000" flipH="1" flipV="1">
            <a:off x="10241459" y="3412404"/>
            <a:ext cx="9418" cy="1011346"/>
          </a:xfrm>
          <a:prstGeom prst="bentConnector3">
            <a:avLst>
              <a:gd name="adj1" fmla="val 1800000"/>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a:extLst>
              <a:ext uri="{FF2B5EF4-FFF2-40B4-BE49-F238E27FC236}">
                <a16:creationId xmlns:a16="http://schemas.microsoft.com/office/drawing/2014/main" id="{871AA959-C4FD-4937-9730-5B3114744DB3}"/>
              </a:ext>
            </a:extLst>
          </p:cNvPr>
          <p:cNvCxnSpPr>
            <a:cxnSpLocks/>
          </p:cNvCxnSpPr>
          <p:nvPr/>
        </p:nvCxnSpPr>
        <p:spPr>
          <a:xfrm>
            <a:off x="10764481" y="4186238"/>
            <a:ext cx="0" cy="703979"/>
          </a:xfrm>
          <a:prstGeom prst="straightConnector1">
            <a:avLst/>
          </a:prstGeom>
          <a:ln w="1905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634237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858CC4-46C3-4D28-B547-08E56477FE61}"/>
              </a:ext>
            </a:extLst>
          </p:cNvPr>
          <p:cNvSpPr>
            <a:spLocks noGrp="1"/>
          </p:cNvSpPr>
          <p:nvPr>
            <p:ph type="title"/>
          </p:nvPr>
        </p:nvSpPr>
        <p:spPr/>
        <p:txBody>
          <a:bodyPr/>
          <a:lstStyle/>
          <a:p>
            <a:r>
              <a:rPr lang="en-US" altLang="zh-CN" dirty="0"/>
              <a:t>Comparison of </a:t>
            </a:r>
            <a:r>
              <a:rPr lang="en-GB" altLang="en-US" dirty="0"/>
              <a:t>Solutions</a:t>
            </a:r>
            <a:r>
              <a:rPr lang="en-US" altLang="zh-CN" dirty="0"/>
              <a:t> </a:t>
            </a:r>
            <a:endParaRPr lang="zh-CN" altLang="en-US" dirty="0"/>
          </a:p>
        </p:txBody>
      </p:sp>
      <p:graphicFrame>
        <p:nvGraphicFramePr>
          <p:cNvPr id="4" name="表格 3">
            <a:extLst>
              <a:ext uri="{FF2B5EF4-FFF2-40B4-BE49-F238E27FC236}">
                <a16:creationId xmlns:a16="http://schemas.microsoft.com/office/drawing/2014/main" id="{7935D383-C86B-4643-BB4C-A6C68778645F}"/>
              </a:ext>
            </a:extLst>
          </p:cNvPr>
          <p:cNvGraphicFramePr>
            <a:graphicFrameLocks noGrp="1"/>
          </p:cNvGraphicFramePr>
          <p:nvPr>
            <p:extLst>
              <p:ext uri="{D42A27DB-BD31-4B8C-83A1-F6EECF244321}">
                <p14:modId xmlns:p14="http://schemas.microsoft.com/office/powerpoint/2010/main" val="4283915640"/>
              </p:ext>
            </p:extLst>
          </p:nvPr>
        </p:nvGraphicFramePr>
        <p:xfrm>
          <a:off x="237128" y="1967429"/>
          <a:ext cx="11260014" cy="3768673"/>
        </p:xfrm>
        <a:graphic>
          <a:graphicData uri="http://schemas.openxmlformats.org/drawingml/2006/table">
            <a:tbl>
              <a:tblPr firstRow="1" bandRow="1">
                <a:tableStyleId>{5C22544A-7EE6-4342-B048-85BDC9FD1C3A}</a:tableStyleId>
              </a:tblPr>
              <a:tblGrid>
                <a:gridCol w="837449">
                  <a:extLst>
                    <a:ext uri="{9D8B030D-6E8A-4147-A177-3AD203B41FA5}">
                      <a16:colId xmlns:a16="http://schemas.microsoft.com/office/drawing/2014/main" val="1402511569"/>
                    </a:ext>
                  </a:extLst>
                </a:gridCol>
                <a:gridCol w="1859301">
                  <a:extLst>
                    <a:ext uri="{9D8B030D-6E8A-4147-A177-3AD203B41FA5}">
                      <a16:colId xmlns:a16="http://schemas.microsoft.com/office/drawing/2014/main" val="1918312831"/>
                    </a:ext>
                  </a:extLst>
                </a:gridCol>
                <a:gridCol w="1329008">
                  <a:extLst>
                    <a:ext uri="{9D8B030D-6E8A-4147-A177-3AD203B41FA5}">
                      <a16:colId xmlns:a16="http://schemas.microsoft.com/office/drawing/2014/main" val="3859253668"/>
                    </a:ext>
                  </a:extLst>
                </a:gridCol>
                <a:gridCol w="4641708">
                  <a:extLst>
                    <a:ext uri="{9D8B030D-6E8A-4147-A177-3AD203B41FA5}">
                      <a16:colId xmlns:a16="http://schemas.microsoft.com/office/drawing/2014/main" val="1904645448"/>
                    </a:ext>
                  </a:extLst>
                </a:gridCol>
                <a:gridCol w="2592548">
                  <a:extLst>
                    <a:ext uri="{9D8B030D-6E8A-4147-A177-3AD203B41FA5}">
                      <a16:colId xmlns:a16="http://schemas.microsoft.com/office/drawing/2014/main" val="1077039749"/>
                    </a:ext>
                  </a:extLst>
                </a:gridCol>
              </a:tblGrid>
              <a:tr h="235528">
                <a:tc>
                  <a:txBody>
                    <a:bodyPr/>
                    <a:lstStyle/>
                    <a:p>
                      <a:pPr algn="ctr"/>
                      <a:r>
                        <a:rPr lang="en-US" altLang="zh-CN" sz="1100" kern="1200" dirty="0">
                          <a:solidFill>
                            <a:schemeClr val="tx1"/>
                          </a:solidFill>
                          <a:latin typeface="Arial" panose="020B0604020202020204" pitchFamily="34" charset="0"/>
                          <a:ea typeface="+mn-ea"/>
                          <a:cs typeface="Arial" panose="020B0604020202020204" pitchFamily="34" charset="0"/>
                        </a:rPr>
                        <a:t>Solutions</a:t>
                      </a:r>
                      <a:endParaRPr lang="zh-CN" altLang="en-US" sz="11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zh-CN" altLang="en-US" sz="11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100" kern="1200" dirty="0">
                          <a:solidFill>
                            <a:schemeClr val="tx1"/>
                          </a:solidFill>
                          <a:latin typeface="Arial" panose="020B0604020202020204" pitchFamily="34" charset="0"/>
                          <a:ea typeface="+mn-ea"/>
                          <a:cs typeface="Arial" panose="020B0604020202020204" pitchFamily="34" charset="0"/>
                        </a:rPr>
                        <a:t>UE</a:t>
                      </a:r>
                      <a:endParaRPr lang="zh-CN" altLang="en-US" sz="11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100" kern="1200" dirty="0">
                          <a:solidFill>
                            <a:schemeClr val="tx1"/>
                          </a:solidFill>
                          <a:latin typeface="Arial" panose="020B0604020202020204" pitchFamily="34" charset="0"/>
                          <a:ea typeface="+mn-ea"/>
                          <a:cs typeface="Arial" panose="020B0604020202020204" pitchFamily="34" charset="0"/>
                        </a:rPr>
                        <a:t> Procedures</a:t>
                      </a:r>
                      <a:endParaRPr lang="zh-CN" altLang="en-US" sz="11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1100" kern="1200" dirty="0">
                          <a:solidFill>
                            <a:schemeClr val="tx1"/>
                          </a:solidFill>
                          <a:latin typeface="Arial" panose="020B0604020202020204" pitchFamily="34" charset="0"/>
                          <a:ea typeface="+mn-ea"/>
                          <a:cs typeface="Arial" panose="020B0604020202020204" pitchFamily="34" charset="0"/>
                        </a:rPr>
                        <a:t>Potential CN impacts</a:t>
                      </a:r>
                      <a:endParaRPr lang="zh-CN" altLang="en-US" sz="110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4801577"/>
                  </a:ext>
                </a:extLst>
              </a:tr>
              <a:tr h="692728">
                <a:tc rowSpan="4">
                  <a:txBody>
                    <a:bodyPr/>
                    <a:lstStyle/>
                    <a:p>
                      <a:r>
                        <a:rPr lang="en-GB" altLang="en-US" sz="1100" dirty="0">
                          <a:latin typeface="Arial" panose="020B0604020202020204" pitchFamily="34" charset="0"/>
                          <a:cs typeface="Arial" panose="020B0604020202020204" pitchFamily="34" charset="0"/>
                        </a:rPr>
                        <a:t>Solution 1</a:t>
                      </a:r>
                      <a:endParaRPr lang="zh-CN" altLang="en-US" sz="1100" b="1"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r>
                        <a:rPr lang="en-US" altLang="zh-CN" sz="1100" b="0" kern="1200" dirty="0">
                          <a:solidFill>
                            <a:schemeClr val="tx1">
                              <a:lumMod val="95000"/>
                              <a:lumOff val="5000"/>
                            </a:schemeClr>
                          </a:solidFill>
                          <a:latin typeface="Arial" panose="020B0604020202020204" pitchFamily="34" charset="0"/>
                          <a:ea typeface="+mn-ea"/>
                          <a:cs typeface="Arial" panose="020B0604020202020204" pitchFamily="34" charset="0"/>
                        </a:rPr>
                        <a:t>Option#1A:</a:t>
                      </a:r>
                    </a:p>
                    <a:p>
                      <a:r>
                        <a:rPr lang="en-US" altLang="zh-CN" sz="1100" b="0" kern="1200" dirty="0">
                          <a:solidFill>
                            <a:schemeClr val="tx1">
                              <a:lumMod val="95000"/>
                              <a:lumOff val="5000"/>
                            </a:schemeClr>
                          </a:solidFill>
                          <a:latin typeface="Arial" panose="020B0604020202020204" pitchFamily="34" charset="0"/>
                          <a:ea typeface="+mn-ea"/>
                          <a:cs typeface="Arial" panose="020B0604020202020204" pitchFamily="34" charset="0"/>
                        </a:rPr>
                        <a:t>It is assumed that the WAB with 2 TACs connects to two different AMF set simultaneously</a:t>
                      </a:r>
                      <a:endParaRPr lang="zh-CN" altLang="en-US" sz="1100" b="1"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GB" altLang="zh-CN" sz="1100" b="0" kern="1200" dirty="0">
                          <a:solidFill>
                            <a:schemeClr val="tx1"/>
                          </a:solidFill>
                          <a:latin typeface="Arial" panose="020B0604020202020204" pitchFamily="34" charset="0"/>
                          <a:ea typeface="+mn-ea"/>
                          <a:cs typeface="Arial" panose="020B0604020202020204" pitchFamily="34" charset="0"/>
                        </a:rPr>
                        <a:t>CM-CONNECTED state</a:t>
                      </a:r>
                      <a:endParaRPr lang="zh-CN" altLang="en-US" sz="11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ltLang="zh-CN" sz="1100" b="0" dirty="0">
                          <a:solidFill>
                            <a:schemeClr val="tx1">
                              <a:lumMod val="95000"/>
                              <a:lumOff val="5000"/>
                            </a:schemeClr>
                          </a:solidFill>
                          <a:latin typeface="Arial" panose="020B0604020202020204" pitchFamily="34" charset="0"/>
                          <a:cs typeface="Arial" panose="020B0604020202020204" pitchFamily="34" charset="0"/>
                        </a:rPr>
                        <a:t>Initial AMF triggers AMF relocation during </a:t>
                      </a:r>
                      <a:r>
                        <a:rPr lang="en-GB" altLang="zh-CN" sz="1100" b="0" kern="1200" dirty="0">
                          <a:solidFill>
                            <a:schemeClr val="tx1"/>
                          </a:solidFill>
                          <a:latin typeface="Arial" panose="020B0604020202020204" pitchFamily="34" charset="0"/>
                          <a:ea typeface="+mn-ea"/>
                          <a:cs typeface="Arial" panose="020B0604020202020204" pitchFamily="34" charset="0"/>
                        </a:rPr>
                        <a:t>Mobility Registration Update</a:t>
                      </a:r>
                      <a:r>
                        <a:rPr lang="en-US" altLang="zh-CN" sz="1100" b="0" kern="1200" dirty="0">
                          <a:solidFill>
                            <a:schemeClr val="tx1"/>
                          </a:solidFill>
                          <a:latin typeface="Arial" panose="020B0604020202020204" pitchFamily="34" charset="0"/>
                          <a:ea typeface="+mn-ea"/>
                          <a:cs typeface="Arial" panose="020B0604020202020204" pitchFamily="34" charset="0"/>
                        </a:rPr>
                        <a:t> </a:t>
                      </a:r>
                      <a:endParaRPr lang="en-GB" altLang="zh-CN" sz="11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100" b="1" dirty="0">
                          <a:solidFill>
                            <a:schemeClr val="tx1">
                              <a:lumMod val="95000"/>
                              <a:lumOff val="5000"/>
                            </a:schemeClr>
                          </a:solidFill>
                          <a:latin typeface="Arial" panose="020B0604020202020204" pitchFamily="34" charset="0"/>
                          <a:cs typeface="Arial" panose="020B0604020202020204" pitchFamily="34" charset="0"/>
                        </a:rPr>
                        <a:t>Initial AMF triggers AMF relocation  based on the new TAC included in the N2 message</a:t>
                      </a:r>
                      <a:endParaRPr lang="en-US" altLang="zh-CN" sz="1100" b="1" kern="1200" dirty="0">
                        <a:solidFill>
                          <a:schemeClr val="tx1">
                            <a:lumMod val="95000"/>
                            <a:lumOff val="5000"/>
                          </a:schemeClr>
                        </a:solidFill>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100" kern="1200" dirty="0">
                        <a:solidFill>
                          <a:schemeClr val="tx1">
                            <a:lumMod val="95000"/>
                            <a:lumOff val="5000"/>
                          </a:schemeClr>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48812472"/>
                  </a:ext>
                </a:extLst>
              </a:tr>
              <a:tr h="616528">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latin typeface="Arial" panose="020B0604020202020204" pitchFamily="34" charset="0"/>
                          <a:ea typeface="+mn-ea"/>
                          <a:cs typeface="Arial" panose="020B0604020202020204" pitchFamily="34" charset="0"/>
                        </a:rPr>
                        <a:t>CM-IDLE state</a:t>
                      </a:r>
                      <a:endParaRPr lang="zh-CN" altLang="en-US" sz="1100" b="0" kern="1200" dirty="0">
                        <a:solidFill>
                          <a:schemeClr val="tx1"/>
                        </a:solidFill>
                        <a:latin typeface="Arial" panose="020B0604020202020204" pitchFamily="34" charset="0"/>
                        <a:ea typeface="+mn-ea"/>
                        <a:cs typeface="Arial" panose="020B0604020202020204" pitchFamily="34" charset="0"/>
                      </a:endParaRPr>
                    </a:p>
                    <a:p>
                      <a:pPr marL="0" algn="l" defTabSz="914400" rtl="0" eaLnBrk="1" latinLnBrk="0" hangingPunct="1"/>
                      <a:endParaRPr lang="zh-CN" altLang="en-US" sz="11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altLang="zh-CN" sz="1100" b="0" dirty="0">
                        <a:solidFill>
                          <a:schemeClr val="tx1">
                            <a:lumMod val="95000"/>
                            <a:lumOff val="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100" kern="1200" dirty="0">
                        <a:solidFill>
                          <a:schemeClr val="dk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25701049"/>
                  </a:ext>
                </a:extLst>
              </a:tr>
              <a:tr h="651165">
                <a:tc vMerge="1">
                  <a:txBody>
                    <a:bodyPr/>
                    <a:lstStyle/>
                    <a:p>
                      <a:endParaRPr lang="zh-CN" altLang="en-US" sz="1100" b="1"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algn="l" defTabSz="914400" rtl="0" eaLnBrk="1" latinLnBrk="0" hangingPunct="1"/>
                      <a:r>
                        <a:rPr lang="en-US" altLang="zh-CN" sz="1100" b="0" kern="1200" dirty="0">
                          <a:solidFill>
                            <a:schemeClr val="tx1">
                              <a:lumMod val="95000"/>
                              <a:lumOff val="5000"/>
                            </a:schemeClr>
                          </a:solidFill>
                          <a:latin typeface="Arial" panose="020B0604020202020204" pitchFamily="34" charset="0"/>
                          <a:ea typeface="+mn-ea"/>
                          <a:cs typeface="Arial" panose="020B0604020202020204" pitchFamily="34" charset="0"/>
                        </a:rPr>
                        <a:t>Option#1B:If the WAB with 2 TACs can </a:t>
                      </a:r>
                      <a:r>
                        <a:rPr lang="en-US" altLang="zh-CN" sz="1100" b="1" kern="1200" dirty="0">
                          <a:solidFill>
                            <a:schemeClr val="tx1">
                              <a:lumMod val="95000"/>
                              <a:lumOff val="5000"/>
                            </a:schemeClr>
                          </a:solidFill>
                          <a:latin typeface="Arial" panose="020B0604020202020204" pitchFamily="34" charset="0"/>
                          <a:ea typeface="+mn-ea"/>
                          <a:cs typeface="Arial" panose="020B0604020202020204" pitchFamily="34" charset="0"/>
                        </a:rPr>
                        <a:t>NOT</a:t>
                      </a:r>
                      <a:r>
                        <a:rPr lang="en-US" altLang="zh-CN" sz="1100" b="0" kern="1200" dirty="0">
                          <a:solidFill>
                            <a:schemeClr val="tx1">
                              <a:lumMod val="95000"/>
                              <a:lumOff val="5000"/>
                            </a:schemeClr>
                          </a:solidFill>
                          <a:latin typeface="Arial" panose="020B0604020202020204" pitchFamily="34" charset="0"/>
                          <a:ea typeface="+mn-ea"/>
                          <a:cs typeface="Arial" panose="020B0604020202020204" pitchFamily="34" charset="0"/>
                        </a:rPr>
                        <a:t> connect to two different AMF sets simultaneously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GB" altLang="zh-CN" sz="1100" b="0" kern="1200" dirty="0">
                          <a:solidFill>
                            <a:schemeClr val="tx1"/>
                          </a:solidFill>
                          <a:latin typeface="Arial" panose="020B0604020202020204" pitchFamily="34" charset="0"/>
                          <a:ea typeface="+mn-ea"/>
                          <a:cs typeface="Arial" panose="020B0604020202020204" pitchFamily="34" charset="0"/>
                        </a:rPr>
                        <a:t>CM-CONNECTED state</a:t>
                      </a:r>
                      <a:endParaRPr lang="zh-CN" altLang="en-US" sz="11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ltLang="zh-CN" sz="1100" b="0" kern="1200" dirty="0">
                          <a:solidFill>
                            <a:schemeClr val="tx1"/>
                          </a:solidFill>
                          <a:latin typeface="Arial" panose="020B0604020202020204" pitchFamily="34" charset="0"/>
                          <a:ea typeface="+mn-ea"/>
                          <a:cs typeface="Arial" panose="020B0604020202020204" pitchFamily="34" charset="0"/>
                        </a:rPr>
                        <a:t>The existing Mobility Registration Update</a:t>
                      </a:r>
                      <a:r>
                        <a:rPr lang="en-US" altLang="zh-CN" sz="1100" b="0" kern="1200" dirty="0">
                          <a:solidFill>
                            <a:schemeClr val="tx1"/>
                          </a:solidFill>
                          <a:latin typeface="Arial" panose="020B0604020202020204" pitchFamily="34" charset="0"/>
                          <a:ea typeface="+mn-ea"/>
                          <a:cs typeface="Arial" panose="020B0604020202020204" pitchFamily="34" charset="0"/>
                        </a:rPr>
                        <a:t> procedures</a:t>
                      </a:r>
                      <a:endParaRPr lang="en-GB" altLang="zh-CN" sz="1100" b="0" kern="1200" dirty="0">
                        <a:solidFill>
                          <a:schemeClr val="tx1"/>
                        </a:solidFill>
                        <a:latin typeface="Arial" panose="020B0604020202020204" pitchFamily="34" charset="0"/>
                        <a:ea typeface="+mn-ea"/>
                        <a:cs typeface="Arial" panose="020B0604020202020204" pitchFamily="34" charset="0"/>
                      </a:endParaRPr>
                    </a:p>
                    <a:p>
                      <a:pPr marL="0" indent="0">
                        <a:buFont typeface="Arial" panose="020B0604020202020204" pitchFamily="34" charset="0"/>
                        <a:buNone/>
                      </a:pPr>
                      <a:endParaRPr lang="en-US" altLang="zh-CN" sz="1100" b="0" kern="1200" dirty="0">
                        <a:solidFill>
                          <a:schemeClr val="tx1"/>
                        </a:solidFill>
                        <a:latin typeface="Arial" panose="020B0604020202020204" pitchFamily="34" charset="0"/>
                        <a:ea typeface="+mn-ea"/>
                        <a:cs typeface="Arial" panose="020B0604020202020204" pitchFamily="34" charset="0"/>
                      </a:endParaRPr>
                    </a:p>
                    <a:p>
                      <a:endParaRPr lang="zh-CN" altLang="en-US" sz="11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r>
                        <a:rPr lang="en-US" altLang="zh-CN" sz="1100" kern="1200" dirty="0">
                          <a:solidFill>
                            <a:schemeClr val="tx1">
                              <a:lumMod val="95000"/>
                              <a:lumOff val="5000"/>
                            </a:schemeClr>
                          </a:solidFill>
                          <a:latin typeface="Arial" panose="020B0604020202020204" pitchFamily="34" charset="0"/>
                          <a:ea typeface="+mn-ea"/>
                          <a:cs typeface="Arial" panose="020B0604020202020204" pitchFamily="34" charset="0"/>
                        </a:rPr>
                        <a:t>No impacts</a:t>
                      </a:r>
                      <a:endParaRPr lang="zh-CN" altLang="en-US" sz="1100" dirty="0">
                        <a:solidFill>
                          <a:schemeClr val="tx1">
                            <a:lumMod val="95000"/>
                            <a:lumOff val="5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54798204"/>
                  </a:ext>
                </a:extLst>
              </a:tr>
              <a:tr h="314732">
                <a:tc vMerge="1">
                  <a:txBody>
                    <a:bodyPr/>
                    <a:lstStyle/>
                    <a:p>
                      <a:endParaRPr lang="zh-CN" altLang="en-US"/>
                    </a:p>
                  </a:txBody>
                  <a:tcPr>
                    <a:lnT w="12700" cap="flat" cmpd="sng" algn="ctr">
                      <a:solidFill>
                        <a:schemeClr val="tx1"/>
                      </a:solidFill>
                      <a:prstDash val="solid"/>
                      <a:round/>
                      <a:headEnd type="none" w="med" len="med"/>
                      <a:tailEnd type="none" w="med" len="med"/>
                    </a:lnT>
                  </a:tcPr>
                </a:tc>
                <a:tc vMerge="1">
                  <a:txBody>
                    <a:bodyPr/>
                    <a:lstStyle/>
                    <a:p>
                      <a:endParaRPr lang="zh-CN" altLang="en-US"/>
                    </a:p>
                  </a:txBody>
                  <a:tcP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latin typeface="Arial" panose="020B0604020202020204" pitchFamily="34" charset="0"/>
                          <a:ea typeface="+mn-ea"/>
                          <a:cs typeface="Arial" panose="020B0604020202020204" pitchFamily="34" charset="0"/>
                        </a:rPr>
                        <a:t>CM-IDLE state</a:t>
                      </a:r>
                      <a:endParaRPr lang="zh-CN" altLang="en-US" sz="11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sz="11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98694356"/>
                  </a:ext>
                </a:extLst>
              </a:tr>
              <a:tr h="540328">
                <a:tc rowSpan="2" gridSpan="2">
                  <a:txBody>
                    <a:bodyPr/>
                    <a:lstStyle/>
                    <a:p>
                      <a:r>
                        <a:rPr lang="en-GB" altLang="en-US" sz="1100" dirty="0">
                          <a:latin typeface="Arial" panose="020B0604020202020204" pitchFamily="34" charset="0"/>
                          <a:cs typeface="Arial" panose="020B0604020202020204" pitchFamily="34" charset="0"/>
                        </a:rPr>
                        <a:t>Solution 2:</a:t>
                      </a:r>
                    </a:p>
                    <a:p>
                      <a:r>
                        <a:rPr lang="en-US" altLang="zh-CN" sz="1100" b="0" kern="1200" dirty="0">
                          <a:solidFill>
                            <a:schemeClr val="tx1">
                              <a:lumMod val="95000"/>
                              <a:lumOff val="5000"/>
                            </a:schemeClr>
                          </a:solidFill>
                          <a:latin typeface="Arial" panose="020B0604020202020204" pitchFamily="34" charset="0"/>
                          <a:ea typeface="+mn-ea"/>
                          <a:cs typeface="Arial" panose="020B0604020202020204" pitchFamily="34" charset="0"/>
                        </a:rPr>
                        <a:t>It is assumed that the WAB with 2 TACs connects to two different AMF sets simultaneously</a:t>
                      </a:r>
                      <a:endParaRPr lang="zh-CN" altLang="en-US" sz="1100" b="0" kern="1200" dirty="0">
                        <a:solidFill>
                          <a:schemeClr val="tx1">
                            <a:lumMod val="95000"/>
                            <a:lumOff val="5000"/>
                          </a:schemeClr>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hMerge="1">
                  <a:txBody>
                    <a:bodyPr/>
                    <a:lstStyle/>
                    <a:p>
                      <a:endParaRPr lang="zh-CN" altLang="en-US" sz="1100" b="1"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r>
                        <a:rPr lang="en-GB" altLang="zh-CN" sz="1100" b="0" kern="1200" dirty="0">
                          <a:solidFill>
                            <a:schemeClr val="tx1"/>
                          </a:solidFill>
                          <a:latin typeface="Arial" panose="020B0604020202020204" pitchFamily="34" charset="0"/>
                          <a:ea typeface="+mn-ea"/>
                          <a:cs typeface="Arial" panose="020B0604020202020204" pitchFamily="34" charset="0"/>
                        </a:rPr>
                        <a:t>CM-CONNECTED state</a:t>
                      </a:r>
                      <a:endParaRPr lang="zh-CN" altLang="en-US" sz="11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r>
                        <a:rPr lang="en-GB" altLang="zh-CN" sz="1100" b="0" dirty="0">
                          <a:solidFill>
                            <a:schemeClr val="tx1">
                              <a:lumMod val="95000"/>
                              <a:lumOff val="5000"/>
                            </a:schemeClr>
                          </a:solidFill>
                          <a:latin typeface="Arial" panose="020B0604020202020204" pitchFamily="34" charset="0"/>
                          <a:cs typeface="Arial" panose="020B0604020202020204" pitchFamily="34" charset="0"/>
                        </a:rPr>
                        <a:t>Initial AMF triggers AMF relocation during NG handover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1" kern="1200" dirty="0">
                          <a:solidFill>
                            <a:schemeClr val="tx1">
                              <a:lumMod val="95000"/>
                              <a:lumOff val="5000"/>
                            </a:schemeClr>
                          </a:solidFill>
                          <a:latin typeface="Arial" panose="020B0604020202020204" pitchFamily="34" charset="0"/>
                          <a:ea typeface="+mn-ea"/>
                          <a:cs typeface="Arial" panose="020B0604020202020204" pitchFamily="34" charset="0"/>
                        </a:rPr>
                        <a:t>The Source AMF selects Target AMF even though different cells share the same Global RAN Node 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31844867"/>
                  </a:ext>
                </a:extLst>
              </a:tr>
              <a:tr h="436651">
                <a:tc gridSpan="2" vMerge="1">
                  <a:txBody>
                    <a:bodyPr/>
                    <a:lstStyle/>
                    <a:p>
                      <a:endParaRPr lang="zh-CN" altLang="en-US" sz="1100" b="1" kern="120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vMerge="1">
                  <a:txBody>
                    <a:bodyPr/>
                    <a:lstStyle/>
                    <a:p>
                      <a:endParaRPr lang="zh-CN" altLang="en-US"/>
                    </a:p>
                  </a:txBody>
                  <a:tcPr/>
                </a:tc>
                <a:tc>
                  <a:txBody>
                    <a:bodyPr/>
                    <a:lstStyle/>
                    <a:p>
                      <a:pPr marL="0" algn="l" defTabSz="914400" rtl="0" eaLnBrk="1" latinLnBrk="0" hangingPunct="1"/>
                      <a:r>
                        <a:rPr lang="en-GB" altLang="zh-CN" sz="1100" b="0" kern="1200" dirty="0">
                          <a:solidFill>
                            <a:schemeClr val="tx1"/>
                          </a:solidFill>
                          <a:latin typeface="Arial" panose="020B0604020202020204" pitchFamily="34" charset="0"/>
                          <a:ea typeface="+mn-ea"/>
                          <a:cs typeface="Arial" panose="020B0604020202020204" pitchFamily="34" charset="0"/>
                        </a:rPr>
                        <a:t>CM-IDLE state</a:t>
                      </a:r>
                      <a:endParaRPr lang="zh-CN" altLang="en-US" sz="1100" b="0" kern="1200" dirty="0">
                        <a:solidFill>
                          <a:schemeClr val="tx1"/>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ltLang="zh-CN" sz="1100" b="0" dirty="0">
                          <a:solidFill>
                            <a:schemeClr val="tx1">
                              <a:lumMod val="95000"/>
                              <a:lumOff val="5000"/>
                            </a:schemeClr>
                          </a:solidFill>
                          <a:latin typeface="Arial" panose="020B0604020202020204" pitchFamily="34" charset="0"/>
                          <a:cs typeface="Arial" panose="020B0604020202020204" pitchFamily="34" charset="0"/>
                        </a:rPr>
                        <a:t>Initial AMF triggers AMF relocation during </a:t>
                      </a:r>
                      <a:r>
                        <a:rPr lang="en-GB" altLang="zh-CN" sz="1100" b="0" kern="1200" dirty="0">
                          <a:solidFill>
                            <a:schemeClr val="tx1"/>
                          </a:solidFill>
                          <a:latin typeface="Arial" panose="020B0604020202020204" pitchFamily="34" charset="0"/>
                          <a:ea typeface="+mn-ea"/>
                          <a:cs typeface="Arial" panose="020B0604020202020204" pitchFamily="34" charset="0"/>
                        </a:rPr>
                        <a:t>Mobility Registration Update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CN" sz="1200" b="1" kern="1200" dirty="0">
                          <a:solidFill>
                            <a:schemeClr val="tx1">
                              <a:lumMod val="95000"/>
                              <a:lumOff val="5000"/>
                            </a:schemeClr>
                          </a:solidFill>
                          <a:latin typeface="Arial" panose="020B0604020202020204" pitchFamily="34" charset="0"/>
                          <a:ea typeface="+mn-ea"/>
                          <a:cs typeface="Arial" panose="020B0604020202020204" pitchFamily="34" charset="0"/>
                        </a:rPr>
                        <a:t>The initial AMF performs AMF reallocation based on the new TAC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53512484"/>
                  </a:ext>
                </a:extLst>
              </a:tr>
            </a:tbl>
          </a:graphicData>
        </a:graphic>
      </p:graphicFrame>
      <p:sp>
        <p:nvSpPr>
          <p:cNvPr id="5" name="文本框 4">
            <a:extLst>
              <a:ext uri="{FF2B5EF4-FFF2-40B4-BE49-F238E27FC236}">
                <a16:creationId xmlns:a16="http://schemas.microsoft.com/office/drawing/2014/main" id="{6AE45AD8-2342-4D0C-B19F-437AD792631A}"/>
              </a:ext>
            </a:extLst>
          </p:cNvPr>
          <p:cNvSpPr txBox="1"/>
          <p:nvPr/>
        </p:nvSpPr>
        <p:spPr>
          <a:xfrm>
            <a:off x="108749" y="6035824"/>
            <a:ext cx="12168553" cy="307777"/>
          </a:xfrm>
          <a:prstGeom prst="rect">
            <a:avLst/>
          </a:prstGeom>
          <a:noFill/>
        </p:spPr>
        <p:txBody>
          <a:bodyPr wrap="square" rtlCol="0">
            <a:spAutoFit/>
          </a:bodyPr>
          <a:lstStyle/>
          <a:p>
            <a:r>
              <a:rPr lang="en-US" altLang="en-US" sz="1400" b="1" dirty="0">
                <a:solidFill>
                  <a:schemeClr val="tx1">
                    <a:lumMod val="95000"/>
                    <a:lumOff val="5000"/>
                  </a:schemeClr>
                </a:solidFill>
              </a:rPr>
              <a:t>Observations: </a:t>
            </a:r>
            <a:r>
              <a:rPr lang="en-US" altLang="en-US" sz="1400" dirty="0">
                <a:solidFill>
                  <a:schemeClr val="tx1">
                    <a:lumMod val="95000"/>
                    <a:lumOff val="5000"/>
                  </a:schemeClr>
                </a:solidFill>
              </a:rPr>
              <a:t>From CN perspective, both </a:t>
            </a:r>
            <a:r>
              <a:rPr lang="en-US" altLang="zh-CN" sz="1400" dirty="0">
                <a:solidFill>
                  <a:schemeClr val="tx1">
                    <a:lumMod val="95000"/>
                    <a:lumOff val="5000"/>
                  </a:schemeClr>
                </a:solidFill>
              </a:rPr>
              <a:t>Option#1A and Solution#2 require the initial AMF to select new AMF based on new TAC.</a:t>
            </a:r>
            <a:r>
              <a:rPr lang="en-US" altLang="en-US" sz="1400" dirty="0">
                <a:solidFill>
                  <a:schemeClr val="tx1">
                    <a:lumMod val="95000"/>
                    <a:lumOff val="5000"/>
                  </a:schemeClr>
                </a:solidFill>
              </a:rPr>
              <a:t>  </a:t>
            </a:r>
            <a:endParaRPr lang="zh-CN" altLang="en-US" sz="1400" dirty="0"/>
          </a:p>
        </p:txBody>
      </p:sp>
    </p:spTree>
    <p:extLst>
      <p:ext uri="{BB962C8B-B14F-4D97-AF65-F5344CB8AC3E}">
        <p14:creationId xmlns:p14="http://schemas.microsoft.com/office/powerpoint/2010/main" val="287930053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F62EDB-0406-42CB-9430-87C78E0A812A}"/>
              </a:ext>
            </a:extLst>
          </p:cNvPr>
          <p:cNvSpPr>
            <a:spLocks noGrp="1"/>
          </p:cNvSpPr>
          <p:nvPr>
            <p:ph type="title"/>
          </p:nvPr>
        </p:nvSpPr>
        <p:spPr/>
        <p:txBody>
          <a:bodyPr/>
          <a:lstStyle/>
          <a:p>
            <a:r>
              <a:rPr lang="en-GB" altLang="en-US" dirty="0"/>
              <a:t>Summary</a:t>
            </a:r>
            <a:endParaRPr lang="zh-CN" altLang="en-US" dirty="0"/>
          </a:p>
        </p:txBody>
      </p:sp>
      <p:sp>
        <p:nvSpPr>
          <p:cNvPr id="3" name="内容占位符 2">
            <a:extLst>
              <a:ext uri="{FF2B5EF4-FFF2-40B4-BE49-F238E27FC236}">
                <a16:creationId xmlns:a16="http://schemas.microsoft.com/office/drawing/2014/main" id="{C1EAC42F-CA7F-49C2-88C9-C1E55F7452A8}"/>
              </a:ext>
            </a:extLst>
          </p:cNvPr>
          <p:cNvSpPr>
            <a:spLocks noGrp="1"/>
          </p:cNvSpPr>
          <p:nvPr>
            <p:ph idx="1"/>
          </p:nvPr>
        </p:nvSpPr>
        <p:spPr>
          <a:xfrm>
            <a:off x="85258" y="1851203"/>
            <a:ext cx="11599451" cy="4351338"/>
          </a:xfrm>
          <a:solidFill>
            <a:schemeClr val="bg1"/>
          </a:solidFill>
        </p:spPr>
        <p:txBody>
          <a:bodyPr/>
          <a:lstStyle/>
          <a:p>
            <a:r>
              <a:rPr lang="en-US" altLang="en-US" sz="1600" dirty="0">
                <a:solidFill>
                  <a:schemeClr val="tx1">
                    <a:lumMod val="95000"/>
                    <a:lumOff val="5000"/>
                  </a:schemeClr>
                </a:solidFill>
                <a:latin typeface="Arial" panose="020B0604020202020204" pitchFamily="34" charset="0"/>
                <a:cs typeface="Arial" panose="020B0604020202020204" pitchFamily="34" charset="0"/>
              </a:rPr>
              <a:t>Based on the analysis of two solutions, SA2 observes the following p</a:t>
            </a:r>
            <a:r>
              <a:rPr lang="en-US" altLang="zh-CN" sz="1600" dirty="0">
                <a:solidFill>
                  <a:schemeClr val="tx1">
                    <a:lumMod val="95000"/>
                    <a:lumOff val="5000"/>
                  </a:schemeClr>
                </a:solidFill>
                <a:latin typeface="Arial" panose="020B0604020202020204" pitchFamily="34" charset="0"/>
                <a:cs typeface="Arial" panose="020B0604020202020204" pitchFamily="34" charset="0"/>
              </a:rPr>
              <a:t>otential CN impacts:</a:t>
            </a:r>
          </a:p>
          <a:p>
            <a:pPr lvl="1"/>
            <a:r>
              <a:rPr lang="en-GB" altLang="zh-CN" sz="1400" b="1" dirty="0">
                <a:solidFill>
                  <a:schemeClr val="tx1">
                    <a:lumMod val="95000"/>
                    <a:lumOff val="5000"/>
                  </a:schemeClr>
                </a:solidFill>
                <a:latin typeface="Arial" panose="020B0604020202020204" pitchFamily="34" charset="0"/>
                <a:cs typeface="Arial" panose="020B0604020202020204" pitchFamily="34" charset="0"/>
              </a:rPr>
              <a:t>Solution 1: Using single WAB-</a:t>
            </a:r>
            <a:r>
              <a:rPr lang="en-GB" altLang="zh-CN" sz="1400" b="1" dirty="0" err="1">
                <a:solidFill>
                  <a:schemeClr val="tx1">
                    <a:lumMod val="95000"/>
                    <a:lumOff val="5000"/>
                  </a:schemeClr>
                </a:solidFill>
                <a:latin typeface="Arial" panose="020B0604020202020204" pitchFamily="34" charset="0"/>
                <a:cs typeface="Arial" panose="020B0604020202020204" pitchFamily="34" charset="0"/>
              </a:rPr>
              <a:t>gNB</a:t>
            </a:r>
            <a:r>
              <a:rPr lang="en-GB" altLang="zh-CN" sz="1400" b="1" dirty="0">
                <a:solidFill>
                  <a:schemeClr val="tx1">
                    <a:lumMod val="95000"/>
                    <a:lumOff val="5000"/>
                  </a:schemeClr>
                </a:solidFill>
                <a:latin typeface="Arial" panose="020B0604020202020204" pitchFamily="34" charset="0"/>
                <a:cs typeface="Arial" panose="020B0604020202020204" pitchFamily="34" charset="0"/>
              </a:rPr>
              <a:t> with single cell and changing TAC</a:t>
            </a:r>
          </a:p>
          <a:p>
            <a:pPr lvl="2"/>
            <a:r>
              <a:rPr lang="en-US" altLang="zh-CN" sz="1200" dirty="0">
                <a:solidFill>
                  <a:schemeClr val="tx1">
                    <a:lumMod val="95000"/>
                    <a:lumOff val="5000"/>
                  </a:schemeClr>
                </a:solidFill>
                <a:latin typeface="Arial" panose="020B0604020202020204" pitchFamily="34" charset="0"/>
                <a:cs typeface="Arial" panose="020B0604020202020204" pitchFamily="34" charset="0"/>
              </a:rPr>
              <a:t>SA2 has different understandings of the assumptions that whether the WAB with 2 TACs connects to two different AMF set simultaneously and identifies two alternatives: </a:t>
            </a:r>
          </a:p>
          <a:p>
            <a:pPr lvl="3"/>
            <a:r>
              <a:rPr lang="en-US" altLang="zh-CN" sz="1200" b="1" dirty="0">
                <a:solidFill>
                  <a:schemeClr val="tx1">
                    <a:lumMod val="95000"/>
                    <a:lumOff val="5000"/>
                  </a:schemeClr>
                </a:solidFill>
                <a:latin typeface="Arial" panose="020B0604020202020204" pitchFamily="34" charset="0"/>
                <a:cs typeface="Arial" panose="020B0604020202020204" pitchFamily="34" charset="0"/>
              </a:rPr>
              <a:t>Option 1A(WAB with 2 TACs connects to two different AMF sets simultaneously):</a:t>
            </a:r>
            <a:r>
              <a:rPr lang="en-GB" altLang="zh-CN" sz="1200" b="1" dirty="0">
                <a:solidFill>
                  <a:schemeClr val="tx1">
                    <a:lumMod val="95000"/>
                    <a:lumOff val="5000"/>
                  </a:schemeClr>
                </a:solidFill>
                <a:latin typeface="Arial" panose="020B0604020202020204" pitchFamily="34" charset="0"/>
                <a:cs typeface="Arial" panose="020B0604020202020204" pitchFamily="34" charset="0"/>
              </a:rPr>
              <a:t> </a:t>
            </a:r>
          </a:p>
          <a:p>
            <a:pPr lvl="4"/>
            <a:r>
              <a:rPr lang="en-US" altLang="zh-CN" sz="1200" b="1" dirty="0">
                <a:solidFill>
                  <a:schemeClr val="tx1">
                    <a:lumMod val="95000"/>
                    <a:lumOff val="5000"/>
                  </a:schemeClr>
                </a:solidFill>
                <a:latin typeface="Arial" panose="020B0604020202020204" pitchFamily="34" charset="0"/>
                <a:cs typeface="Arial" panose="020B0604020202020204" pitchFamily="34" charset="0"/>
              </a:rPr>
              <a:t>CN impacts: </a:t>
            </a:r>
            <a:r>
              <a:rPr lang="en-GB" altLang="zh-CN" sz="1200" dirty="0">
                <a:solidFill>
                  <a:schemeClr val="tx1">
                    <a:lumMod val="95000"/>
                    <a:lumOff val="5000"/>
                  </a:schemeClr>
                </a:solidFill>
                <a:latin typeface="Arial" panose="020B0604020202020204" pitchFamily="34" charset="0"/>
                <a:cs typeface="Arial" panose="020B0604020202020204" pitchFamily="34" charset="0"/>
              </a:rPr>
              <a:t>Initial AMF triggers AMF relocation during Mobility Registration Update</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a:t>
            </a:r>
            <a:r>
              <a:rPr lang="en-GB" altLang="zh-CN" sz="1200" dirty="0">
                <a:solidFill>
                  <a:schemeClr val="tx1">
                    <a:lumMod val="95000"/>
                    <a:lumOff val="5000"/>
                  </a:schemeClr>
                </a:solidFill>
                <a:latin typeface="Arial" panose="020B0604020202020204" pitchFamily="34" charset="0"/>
                <a:cs typeface="Arial" panose="020B0604020202020204" pitchFamily="34" charset="0"/>
              </a:rPr>
              <a:t>based on the new TAC included in the N2 message for both </a:t>
            </a:r>
            <a:r>
              <a:rPr lang="en-US" altLang="zh-CN" sz="1200" dirty="0">
                <a:solidFill>
                  <a:schemeClr val="tx1">
                    <a:lumMod val="95000"/>
                    <a:lumOff val="5000"/>
                  </a:schemeClr>
                </a:solidFill>
                <a:latin typeface="Arial" panose="020B0604020202020204" pitchFamily="34" charset="0"/>
                <a:cs typeface="Arial" panose="020B0604020202020204" pitchFamily="34" charset="0"/>
              </a:rPr>
              <a:t>UE in RRC CONNECTED state and UE in </a:t>
            </a:r>
            <a:r>
              <a:rPr lang="en-GB" altLang="zh-CN" sz="1200" dirty="0">
                <a:solidFill>
                  <a:schemeClr val="tx1">
                    <a:lumMod val="95000"/>
                    <a:lumOff val="5000"/>
                  </a:schemeClr>
                </a:solidFill>
                <a:latin typeface="Arial" panose="020B0604020202020204" pitchFamily="34" charset="0"/>
                <a:cs typeface="Arial" panose="020B0604020202020204" pitchFamily="34" charset="0"/>
              </a:rPr>
              <a:t>CM-IDLE state.</a:t>
            </a:r>
            <a:endParaRPr lang="en-US" altLang="zh-CN" sz="1200" dirty="0">
              <a:solidFill>
                <a:schemeClr val="tx1">
                  <a:lumMod val="95000"/>
                  <a:lumOff val="5000"/>
                </a:schemeClr>
              </a:solidFill>
              <a:latin typeface="Arial" panose="020B0604020202020204" pitchFamily="34" charset="0"/>
              <a:cs typeface="Arial" panose="020B0604020202020204" pitchFamily="34" charset="0"/>
            </a:endParaRPr>
          </a:p>
          <a:p>
            <a:pPr lvl="3"/>
            <a:r>
              <a:rPr lang="en-US" altLang="zh-CN" sz="1200" b="1" dirty="0">
                <a:solidFill>
                  <a:schemeClr val="tx1">
                    <a:lumMod val="95000"/>
                    <a:lumOff val="5000"/>
                  </a:schemeClr>
                </a:solidFill>
                <a:latin typeface="Arial" panose="020B0604020202020204" pitchFamily="34" charset="0"/>
                <a:cs typeface="Arial" panose="020B0604020202020204" pitchFamily="34" charset="0"/>
              </a:rPr>
              <a:t>Option 1B(WAB with 2 TACs can NOT connect to two different AMF sets simultaneously):</a:t>
            </a:r>
            <a:r>
              <a:rPr lang="en-GB" altLang="zh-CN" sz="1200" b="1" dirty="0">
                <a:solidFill>
                  <a:schemeClr val="tx1">
                    <a:lumMod val="95000"/>
                    <a:lumOff val="5000"/>
                  </a:schemeClr>
                </a:solidFill>
                <a:latin typeface="Arial" panose="020B0604020202020204" pitchFamily="34" charset="0"/>
                <a:cs typeface="Arial" panose="020B0604020202020204" pitchFamily="34" charset="0"/>
              </a:rPr>
              <a:t> </a:t>
            </a:r>
          </a:p>
          <a:p>
            <a:pPr lvl="4"/>
            <a:r>
              <a:rPr lang="en-US" altLang="zh-CN" sz="1200" dirty="0">
                <a:solidFill>
                  <a:schemeClr val="tx1">
                    <a:lumMod val="95000"/>
                    <a:lumOff val="5000"/>
                  </a:schemeClr>
                </a:solidFill>
                <a:latin typeface="Arial" panose="020B0604020202020204" pitchFamily="34" charset="0"/>
                <a:cs typeface="Arial" panose="020B0604020202020204" pitchFamily="34" charset="0"/>
              </a:rPr>
              <a:t>WAB-</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gNB</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updates the TAC in the SI and routes the subsequent UL messages to the new AMF.</a:t>
            </a:r>
          </a:p>
          <a:p>
            <a:pPr lvl="4"/>
            <a:r>
              <a:rPr lang="en-US" altLang="zh-CN" sz="1200" dirty="0">
                <a:solidFill>
                  <a:schemeClr val="tx1">
                    <a:lumMod val="95000"/>
                    <a:lumOff val="5000"/>
                  </a:schemeClr>
                </a:solidFill>
                <a:latin typeface="Arial" panose="020B0604020202020204" pitchFamily="34" charset="0"/>
                <a:cs typeface="Arial" panose="020B0604020202020204" pitchFamily="34" charset="0"/>
              </a:rPr>
              <a:t>The UE performs Mobility Registration Update, which is forwarded by the WAB-</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gNB</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to the new AMF.</a:t>
            </a:r>
          </a:p>
          <a:p>
            <a:pPr lvl="4"/>
            <a:r>
              <a:rPr lang="en-US" altLang="zh-CN" sz="1200" dirty="0">
                <a:solidFill>
                  <a:schemeClr val="tx1">
                    <a:lumMod val="95000"/>
                    <a:lumOff val="5000"/>
                  </a:schemeClr>
                </a:solidFill>
                <a:latin typeface="Arial" panose="020B0604020202020204" pitchFamily="34" charset="0"/>
                <a:cs typeface="Arial" panose="020B0604020202020204" pitchFamily="34" charset="0"/>
              </a:rPr>
              <a:t>The leftover procedures for CN reuse the existing ones.</a:t>
            </a:r>
          </a:p>
          <a:p>
            <a:pPr lvl="4"/>
            <a:r>
              <a:rPr lang="en-US" altLang="zh-CN" sz="1200" dirty="0">
                <a:solidFill>
                  <a:schemeClr val="tx1">
                    <a:lumMod val="95000"/>
                    <a:lumOff val="5000"/>
                  </a:schemeClr>
                </a:solidFill>
                <a:latin typeface="Arial" panose="020B0604020202020204" pitchFamily="34" charset="0"/>
                <a:cs typeface="Arial" panose="020B0604020202020204" pitchFamily="34" charset="0"/>
              </a:rPr>
              <a:t>WAB-</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gNB</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rejects the DL signaling from the initial AMF with the existing cause value before the Mobility Registration Update is finished.</a:t>
            </a:r>
            <a:endParaRPr lang="en-GB" altLang="zh-CN" sz="1200" dirty="0">
              <a:solidFill>
                <a:schemeClr val="tx1">
                  <a:lumMod val="95000"/>
                  <a:lumOff val="5000"/>
                </a:schemeClr>
              </a:solidFill>
              <a:latin typeface="Arial" panose="020B0604020202020204" pitchFamily="34" charset="0"/>
              <a:cs typeface="Arial" panose="020B0604020202020204" pitchFamily="34" charset="0"/>
            </a:endParaRPr>
          </a:p>
          <a:p>
            <a:pPr lvl="4"/>
            <a:r>
              <a:rPr lang="en-GB" altLang="zh-CN" sz="1200" dirty="0">
                <a:solidFill>
                  <a:schemeClr val="tx1">
                    <a:lumMod val="95000"/>
                    <a:lumOff val="5000"/>
                  </a:schemeClr>
                </a:solidFill>
                <a:latin typeface="Arial" panose="020B0604020202020204" pitchFamily="34" charset="0"/>
                <a:cs typeface="Arial" panose="020B0604020202020204" pitchFamily="34" charset="0"/>
              </a:rPr>
              <a:t>WAB-</a:t>
            </a:r>
            <a:r>
              <a:rPr lang="en-GB" altLang="zh-CN" sz="1200" dirty="0" err="1">
                <a:solidFill>
                  <a:schemeClr val="tx1">
                    <a:lumMod val="95000"/>
                    <a:lumOff val="5000"/>
                  </a:schemeClr>
                </a:solidFill>
                <a:latin typeface="Arial" panose="020B0604020202020204" pitchFamily="34" charset="0"/>
                <a:cs typeface="Arial" panose="020B0604020202020204" pitchFamily="34" charset="0"/>
              </a:rPr>
              <a:t>gNB</a:t>
            </a:r>
            <a:r>
              <a:rPr lang="en-GB" altLang="zh-CN" sz="1200" dirty="0">
                <a:solidFill>
                  <a:schemeClr val="tx1">
                    <a:lumMod val="95000"/>
                    <a:lumOff val="5000"/>
                  </a:schemeClr>
                </a:solidFill>
                <a:latin typeface="Arial" panose="020B0604020202020204" pitchFamily="34" charset="0"/>
                <a:cs typeface="Arial" panose="020B0604020202020204" pitchFamily="34" charset="0"/>
              </a:rPr>
              <a:t> releases the NG connection with initial AMF after all connected UE are served by the new AMF.</a:t>
            </a:r>
            <a:endParaRPr lang="en-GB" altLang="zh-CN" sz="1200" dirty="0">
              <a:solidFill>
                <a:schemeClr val="tx1">
                  <a:lumMod val="95000"/>
                  <a:lumOff val="5000"/>
                </a:schemeClr>
              </a:solidFill>
              <a:highlight>
                <a:srgbClr val="FFFF00"/>
              </a:highlight>
              <a:latin typeface="Arial" panose="020B0604020202020204" pitchFamily="34" charset="0"/>
              <a:cs typeface="Arial" panose="020B0604020202020204" pitchFamily="34" charset="0"/>
            </a:endParaRPr>
          </a:p>
          <a:p>
            <a:pPr lvl="4"/>
            <a:r>
              <a:rPr lang="en-US" altLang="zh-CN" sz="1200" b="1" dirty="0">
                <a:solidFill>
                  <a:schemeClr val="tx1">
                    <a:lumMod val="95000"/>
                    <a:lumOff val="5000"/>
                  </a:schemeClr>
                </a:solidFill>
                <a:latin typeface="Arial" panose="020B0604020202020204" pitchFamily="34" charset="0"/>
                <a:cs typeface="Arial" panose="020B0604020202020204" pitchFamily="34" charset="0"/>
              </a:rPr>
              <a:t>CN impacts: </a:t>
            </a:r>
            <a:r>
              <a:rPr lang="en-GB" altLang="zh-CN" sz="1200" dirty="0">
                <a:solidFill>
                  <a:schemeClr val="tx1">
                    <a:lumMod val="95000"/>
                    <a:lumOff val="5000"/>
                  </a:schemeClr>
                </a:solidFill>
                <a:latin typeface="Arial" panose="020B0604020202020204" pitchFamily="34" charset="0"/>
                <a:cs typeface="Arial" panose="020B0604020202020204" pitchFamily="34" charset="0"/>
              </a:rPr>
              <a:t>The </a:t>
            </a:r>
            <a:r>
              <a:rPr lang="en-US" altLang="zh-CN" sz="1200" dirty="0">
                <a:solidFill>
                  <a:schemeClr val="tx1">
                    <a:lumMod val="95000"/>
                    <a:lumOff val="5000"/>
                  </a:schemeClr>
                </a:solidFill>
                <a:latin typeface="Arial" panose="020B0604020202020204" pitchFamily="34" charset="0"/>
                <a:cs typeface="Arial" panose="020B0604020202020204" pitchFamily="34" charset="0"/>
              </a:rPr>
              <a:t>existing mechanism can be reused</a:t>
            </a:r>
            <a:r>
              <a:rPr lang="en-GB" altLang="zh-CN" sz="1200" dirty="0">
                <a:solidFill>
                  <a:schemeClr val="tx1">
                    <a:lumMod val="95000"/>
                    <a:lumOff val="5000"/>
                  </a:schemeClr>
                </a:solidFill>
                <a:latin typeface="Arial" panose="020B0604020202020204" pitchFamily="34" charset="0"/>
                <a:cs typeface="Arial" panose="020B0604020202020204" pitchFamily="34" charset="0"/>
              </a:rPr>
              <a:t> </a:t>
            </a:r>
            <a:r>
              <a:rPr lang="en-US" altLang="zh-CN" sz="1200" dirty="0">
                <a:solidFill>
                  <a:schemeClr val="tx1">
                    <a:lumMod val="95000"/>
                    <a:lumOff val="5000"/>
                  </a:schemeClr>
                </a:solidFill>
                <a:latin typeface="Arial" panose="020B0604020202020204" pitchFamily="34" charset="0"/>
                <a:cs typeface="Arial" panose="020B0604020202020204" pitchFamily="34" charset="0"/>
              </a:rPr>
              <a:t>without CN impacts, </a:t>
            </a:r>
            <a:r>
              <a:rPr lang="en-GB" altLang="zh-CN" sz="1200" dirty="0">
                <a:solidFill>
                  <a:schemeClr val="tx1">
                    <a:lumMod val="95000"/>
                    <a:lumOff val="5000"/>
                  </a:schemeClr>
                </a:solidFill>
                <a:latin typeface="Arial" panose="020B0604020202020204" pitchFamily="34" charset="0"/>
                <a:cs typeface="Arial" panose="020B0604020202020204" pitchFamily="34" charset="0"/>
              </a:rPr>
              <a:t>for </a:t>
            </a:r>
            <a:r>
              <a:rPr lang="en-US" altLang="zh-CN" sz="1200" dirty="0">
                <a:solidFill>
                  <a:schemeClr val="tx1">
                    <a:lumMod val="95000"/>
                    <a:lumOff val="5000"/>
                  </a:schemeClr>
                </a:solidFill>
                <a:latin typeface="Arial" panose="020B0604020202020204" pitchFamily="34" charset="0"/>
                <a:cs typeface="Arial" panose="020B0604020202020204" pitchFamily="34" charset="0"/>
              </a:rPr>
              <a:t>UE in RRC CONNECTED state and </a:t>
            </a:r>
            <a:r>
              <a:rPr lang="en-GB" altLang="zh-CN" sz="1200" dirty="0">
                <a:solidFill>
                  <a:schemeClr val="tx1">
                    <a:lumMod val="95000"/>
                    <a:lumOff val="5000"/>
                  </a:schemeClr>
                </a:solidFill>
                <a:latin typeface="Arial" panose="020B0604020202020204" pitchFamily="34" charset="0"/>
                <a:cs typeface="Arial" panose="020B0604020202020204" pitchFamily="34" charset="0"/>
              </a:rPr>
              <a:t>UE in CM-IDLE state</a:t>
            </a:r>
            <a:r>
              <a:rPr lang="en-US" altLang="zh-CN" sz="1200" dirty="0">
                <a:solidFill>
                  <a:schemeClr val="tx1">
                    <a:lumMod val="95000"/>
                    <a:lumOff val="5000"/>
                  </a:schemeClr>
                </a:solidFill>
                <a:latin typeface="Arial" panose="020B0604020202020204" pitchFamily="34" charset="0"/>
                <a:cs typeface="Arial" panose="020B0604020202020204" pitchFamily="34" charset="0"/>
              </a:rPr>
              <a:t>.</a:t>
            </a:r>
          </a:p>
          <a:p>
            <a:pPr lvl="2"/>
            <a:r>
              <a:rPr lang="en-US" altLang="zh-CN" sz="1200" dirty="0">
                <a:solidFill>
                  <a:schemeClr val="tx1">
                    <a:lumMod val="95000"/>
                    <a:lumOff val="5000"/>
                  </a:schemeClr>
                </a:solidFill>
                <a:latin typeface="Arial" panose="020B0604020202020204" pitchFamily="34" charset="0"/>
                <a:cs typeface="Arial" panose="020B0604020202020204" pitchFamily="34" charset="0"/>
              </a:rPr>
              <a:t>SA2 discusses the feasibility of simultaneous NG connection towards different AMF sets for one </a:t>
            </a:r>
            <a:r>
              <a:rPr lang="en-US" altLang="zh-CN" sz="1200" dirty="0" err="1">
                <a:solidFill>
                  <a:schemeClr val="tx1">
                    <a:lumMod val="95000"/>
                    <a:lumOff val="5000"/>
                  </a:schemeClr>
                </a:solidFill>
                <a:latin typeface="Arial" panose="020B0604020202020204" pitchFamily="34" charset="0"/>
                <a:cs typeface="Arial" panose="020B0604020202020204" pitchFamily="34" charset="0"/>
              </a:rPr>
              <a:t>gNB</a:t>
            </a:r>
            <a:r>
              <a:rPr lang="en-US" altLang="zh-CN" sz="1200" dirty="0">
                <a:solidFill>
                  <a:schemeClr val="tx1">
                    <a:lumMod val="95000"/>
                    <a:lumOff val="5000"/>
                  </a:schemeClr>
                </a:solidFill>
                <a:latin typeface="Arial" panose="020B0604020202020204" pitchFamily="34" charset="0"/>
                <a:cs typeface="Arial" panose="020B0604020202020204" pitchFamily="34" charset="0"/>
              </a:rPr>
              <a:t>.</a:t>
            </a:r>
            <a:endParaRPr lang="en-US" altLang="zh-CN" sz="1200" dirty="0">
              <a:solidFill>
                <a:schemeClr val="tx1">
                  <a:lumMod val="95000"/>
                  <a:lumOff val="5000"/>
                </a:schemeClr>
              </a:solidFill>
              <a:highlight>
                <a:srgbClr val="00FF00"/>
              </a:highlight>
              <a:latin typeface="Arial" panose="020B0604020202020204" pitchFamily="34" charset="0"/>
              <a:cs typeface="Arial" panose="020B0604020202020204" pitchFamily="34" charset="0"/>
            </a:endParaRPr>
          </a:p>
          <a:p>
            <a:pPr lvl="1"/>
            <a:r>
              <a:rPr lang="en-GB" altLang="zh-CN" sz="1400" b="1" dirty="0">
                <a:solidFill>
                  <a:schemeClr val="tx1">
                    <a:lumMod val="95000"/>
                    <a:lumOff val="5000"/>
                  </a:schemeClr>
                </a:solidFill>
                <a:latin typeface="Arial" panose="020B0604020202020204" pitchFamily="34" charset="0"/>
                <a:cs typeface="Arial" panose="020B0604020202020204" pitchFamily="34" charset="0"/>
              </a:rPr>
              <a:t>Solution 2: Using single WAB-</a:t>
            </a:r>
            <a:r>
              <a:rPr lang="en-GB" altLang="zh-CN" sz="1400" b="1" dirty="0" err="1">
                <a:solidFill>
                  <a:schemeClr val="tx1">
                    <a:lumMod val="95000"/>
                    <a:lumOff val="5000"/>
                  </a:schemeClr>
                </a:solidFill>
                <a:latin typeface="Arial" panose="020B0604020202020204" pitchFamily="34" charset="0"/>
                <a:cs typeface="Arial" panose="020B0604020202020204" pitchFamily="34" charset="0"/>
              </a:rPr>
              <a:t>gNB</a:t>
            </a:r>
            <a:r>
              <a:rPr lang="en-GB" altLang="zh-CN" sz="1400" b="1" dirty="0">
                <a:solidFill>
                  <a:schemeClr val="tx1">
                    <a:lumMod val="95000"/>
                    <a:lumOff val="5000"/>
                  </a:schemeClr>
                </a:solidFill>
                <a:latin typeface="Arial" panose="020B0604020202020204" pitchFamily="34" charset="0"/>
                <a:cs typeface="Arial" panose="020B0604020202020204" pitchFamily="34" charset="0"/>
              </a:rPr>
              <a:t> with two cells and different TACs</a:t>
            </a:r>
            <a:endParaRPr lang="zh-CN" altLang="zh-CN" sz="1400" dirty="0">
              <a:solidFill>
                <a:schemeClr val="tx1">
                  <a:lumMod val="95000"/>
                  <a:lumOff val="5000"/>
                </a:schemeClr>
              </a:solidFill>
              <a:latin typeface="Arial" panose="020B0604020202020204" pitchFamily="34" charset="0"/>
              <a:cs typeface="Arial" panose="020B0604020202020204" pitchFamily="34" charset="0"/>
            </a:endParaRPr>
          </a:p>
          <a:p>
            <a:pPr lvl="2"/>
            <a:r>
              <a:rPr lang="en-US" altLang="zh-CN" sz="1200" dirty="0">
                <a:solidFill>
                  <a:schemeClr val="tx1">
                    <a:lumMod val="95000"/>
                    <a:lumOff val="5000"/>
                  </a:schemeClr>
                </a:solidFill>
                <a:latin typeface="Arial" panose="020B0604020202020204" pitchFamily="34" charset="0"/>
                <a:cs typeface="Arial" panose="020B0604020202020204" pitchFamily="34" charset="0"/>
              </a:rPr>
              <a:t>SA2 thinks this solution assumes the WAB with 2 TACs connects to two different AMF sets simultaneously. </a:t>
            </a:r>
          </a:p>
          <a:p>
            <a:pPr lvl="2"/>
            <a:r>
              <a:rPr lang="en-US" altLang="zh-CN" sz="1200" b="1" dirty="0">
                <a:solidFill>
                  <a:schemeClr val="tx1">
                    <a:lumMod val="95000"/>
                    <a:lumOff val="5000"/>
                  </a:schemeClr>
                </a:solidFill>
                <a:latin typeface="Arial" panose="020B0604020202020204" pitchFamily="34" charset="0"/>
                <a:cs typeface="Arial" panose="020B0604020202020204" pitchFamily="34" charset="0"/>
              </a:rPr>
              <a:t>CN impacts: </a:t>
            </a:r>
            <a:r>
              <a:rPr lang="en-US" altLang="zh-CN" sz="1200" dirty="0">
                <a:solidFill>
                  <a:schemeClr val="tx1">
                    <a:lumMod val="95000"/>
                    <a:lumOff val="5000"/>
                  </a:schemeClr>
                </a:solidFill>
                <a:latin typeface="Arial" panose="020B0604020202020204" pitchFamily="34" charset="0"/>
                <a:cs typeface="Arial" panose="020B0604020202020204" pitchFamily="34" charset="0"/>
              </a:rPr>
              <a:t>When UE is </a:t>
            </a:r>
            <a:r>
              <a:rPr lang="en-GB" altLang="zh-CN" sz="1200" dirty="0">
                <a:solidFill>
                  <a:schemeClr val="tx1">
                    <a:lumMod val="95000"/>
                    <a:lumOff val="5000"/>
                  </a:schemeClr>
                </a:solidFill>
                <a:latin typeface="Arial" panose="020B0604020202020204" pitchFamily="34" charset="0"/>
                <a:cs typeface="Arial" panose="020B0604020202020204" pitchFamily="34" charset="0"/>
              </a:rPr>
              <a:t>CM-CONNECTED state, Initial AMF triggers AMF relocation during NG handover based on the new TAC included in the Target ID</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When UE is </a:t>
            </a:r>
            <a:r>
              <a:rPr lang="en-GB" altLang="zh-CN" sz="1200" dirty="0">
                <a:solidFill>
                  <a:schemeClr val="tx1">
                    <a:lumMod val="95000"/>
                    <a:lumOff val="5000"/>
                  </a:schemeClr>
                </a:solidFill>
                <a:latin typeface="Arial" panose="020B0604020202020204" pitchFamily="34" charset="0"/>
                <a:cs typeface="Arial" panose="020B0604020202020204" pitchFamily="34" charset="0"/>
              </a:rPr>
              <a:t>UE in CM-IDLE state, Initial AMF triggers AMF relocation during Mobility Registration Update</a:t>
            </a:r>
            <a:r>
              <a:rPr lang="en-US" altLang="zh-CN" sz="1200" dirty="0">
                <a:solidFill>
                  <a:schemeClr val="tx1">
                    <a:lumMod val="95000"/>
                    <a:lumOff val="5000"/>
                  </a:schemeClr>
                </a:solidFill>
                <a:latin typeface="Arial" panose="020B0604020202020204" pitchFamily="34" charset="0"/>
                <a:cs typeface="Arial" panose="020B0604020202020204" pitchFamily="34" charset="0"/>
              </a:rPr>
              <a:t> </a:t>
            </a:r>
            <a:r>
              <a:rPr lang="en-GB" altLang="zh-CN" sz="1200" dirty="0">
                <a:solidFill>
                  <a:schemeClr val="tx1">
                    <a:lumMod val="95000"/>
                    <a:lumOff val="5000"/>
                  </a:schemeClr>
                </a:solidFill>
                <a:latin typeface="Arial" panose="020B0604020202020204" pitchFamily="34" charset="0"/>
                <a:cs typeface="Arial" panose="020B0604020202020204" pitchFamily="34" charset="0"/>
              </a:rPr>
              <a:t>based on the new TAC</a:t>
            </a:r>
            <a:r>
              <a:rPr lang="en-US" altLang="zh-CN" sz="1200" dirty="0">
                <a:solidFill>
                  <a:schemeClr val="tx1">
                    <a:lumMod val="95000"/>
                    <a:lumOff val="5000"/>
                  </a:schemeClr>
                </a:solidFill>
                <a:latin typeface="Arial" panose="020B0604020202020204" pitchFamily="34" charset="0"/>
                <a:cs typeface="Arial" panose="020B0604020202020204" pitchFamily="34" charset="0"/>
              </a:rPr>
              <a:t>.</a:t>
            </a:r>
            <a:endParaRPr lang="zh-CN" altLang="en-US" sz="1200" dirty="0">
              <a:solidFill>
                <a:schemeClr val="tx1">
                  <a:lumMod val="95000"/>
                  <a:lumOff val="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825616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schemas.openxmlformats.org/package/2006/metadata/core-properties"/>
    <ds:schemaRef ds:uri="http://schemas.microsoft.com/office/2006/documentManagement/types"/>
    <ds:schemaRef ds:uri="http://schemas.microsoft.com/office/2006/metadata/properties"/>
    <ds:schemaRef ds:uri="http://purl.org/dc/dcmitype/"/>
    <ds:schemaRef ds:uri="679a257e-872f-4c98-9e8a-0a9c104f72cd"/>
    <ds:schemaRef ds:uri="280d8efa-eff2-4910-88d2-79ca146720c4"/>
    <ds:schemaRef ds:uri="http://purl.org/dc/elements/1.1/"/>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7120</TotalTime>
  <Words>1809</Words>
  <Application>Microsoft Office PowerPoint</Application>
  <PresentationFormat>宽屏</PresentationFormat>
  <Paragraphs>177</Paragraphs>
  <Slides>6</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vt:i4>
      </vt:variant>
    </vt:vector>
  </HeadingPairs>
  <TitlesOfParts>
    <vt:vector size="15" baseType="lpstr">
      <vt:lpstr>Aptos</vt:lpstr>
      <vt:lpstr>Arial </vt:lpstr>
      <vt:lpstr>等线</vt:lpstr>
      <vt:lpstr>宋体</vt:lpstr>
      <vt:lpstr>Arial</vt:lpstr>
      <vt:lpstr>Calibri</vt:lpstr>
      <vt:lpstr>Calibri Light</vt:lpstr>
      <vt:lpstr>Times New Roman</vt:lpstr>
      <vt:lpstr>Office Theme</vt:lpstr>
      <vt:lpstr>Discussion on AMF re-allocation with a single logical WAB-gNB</vt:lpstr>
      <vt:lpstr>Outline</vt:lpstr>
      <vt:lpstr>Analysis of Solution 1</vt:lpstr>
      <vt:lpstr>Analysis of Solution 2</vt:lpstr>
      <vt:lpstr>Comparison of Solutions </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802</cp:revision>
  <dcterms:created xsi:type="dcterms:W3CDTF">2010-02-05T13:52:04Z</dcterms:created>
  <dcterms:modified xsi:type="dcterms:W3CDTF">2025-01-14T08:54:47Z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