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6"/>
  </p:sldMasterIdLst>
  <p:notesMasterIdLst>
    <p:notesMasterId r:id="rId18"/>
  </p:notesMasterIdLst>
  <p:handoutMasterIdLst>
    <p:handoutMasterId r:id="rId19"/>
  </p:handoutMasterIdLst>
  <p:sldIdLst>
    <p:sldId id="392" r:id="rId7"/>
    <p:sldId id="433" r:id="rId8"/>
    <p:sldId id="435" r:id="rId9"/>
    <p:sldId id="438" r:id="rId10"/>
    <p:sldId id="442" r:id="rId11"/>
    <p:sldId id="436" r:id="rId12"/>
    <p:sldId id="439" r:id="rId13"/>
    <p:sldId id="443" r:id="rId14"/>
    <p:sldId id="440" r:id="rId15"/>
    <p:sldId id="444" r:id="rId16"/>
    <p:sldId id="432"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EDE6BF-D103-E5C0-D9B5-57E5D5928FEF}" name="1246r3" initials="EU" userId="1246r3"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00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9" autoAdjust="0"/>
    <p:restoredTop sz="93758" autoAdjust="0"/>
  </p:normalViewPr>
  <p:slideViewPr>
    <p:cSldViewPr snapToGrid="0">
      <p:cViewPr varScale="1">
        <p:scale>
          <a:sx n="107" d="100"/>
          <a:sy n="107" d="100"/>
        </p:scale>
        <p:origin x="858"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Belling (Nokia)" userId="38e53bf5-7a59-41ec-8bf1-bf611b810166" providerId="ADAL" clId="{C3C1A6CD-E667-479C-BA78-1D63A9573B0C}"/>
    <pc:docChg chg="delSld modSld">
      <pc:chgData name="Thomas Belling (Nokia)" userId="38e53bf5-7a59-41ec-8bf1-bf611b810166" providerId="ADAL" clId="{C3C1A6CD-E667-479C-BA78-1D63A9573B0C}" dt="2025-01-08T16:51:25.530" v="84" actId="2696"/>
      <pc:docMkLst>
        <pc:docMk/>
      </pc:docMkLst>
      <pc:sldChg chg="modSp mod">
        <pc:chgData name="Thomas Belling (Nokia)" userId="38e53bf5-7a59-41ec-8bf1-bf611b810166" providerId="ADAL" clId="{C3C1A6CD-E667-479C-BA78-1D63A9573B0C}" dt="2025-01-08T16:37:00.635" v="83" actId="404"/>
        <pc:sldMkLst>
          <pc:docMk/>
          <pc:sldMk cId="2110934247" sldId="392"/>
        </pc:sldMkLst>
        <pc:spChg chg="mod">
          <ac:chgData name="Thomas Belling (Nokia)" userId="38e53bf5-7a59-41ec-8bf1-bf611b810166" providerId="ADAL" clId="{C3C1A6CD-E667-479C-BA78-1D63A9573B0C}" dt="2025-01-08T16:37:00.635" v="83" actId="404"/>
          <ac:spMkLst>
            <pc:docMk/>
            <pc:sldMk cId="2110934247" sldId="392"/>
            <ac:spMk id="5122" creationId="{6BFCA172-672F-4297-B767-9F7EDE373FA1}"/>
          </ac:spMkLst>
        </pc:spChg>
      </pc:sldChg>
      <pc:sldChg chg="del">
        <pc:chgData name="Thomas Belling (Nokia)" userId="38e53bf5-7a59-41ec-8bf1-bf611b810166" providerId="ADAL" clId="{C3C1A6CD-E667-479C-BA78-1D63A9573B0C}" dt="2025-01-08T16:51:25.530" v="84" actId="2696"/>
        <pc:sldMkLst>
          <pc:docMk/>
          <pc:sldMk cId="454221927" sldId="441"/>
        </pc:sldMkLst>
      </pc:sldChg>
    </pc:docChg>
  </pc:docChgLst>
  <pc:docChgLst>
    <pc:chgData name="Thomas Belling (Nokia)" userId="38e53bf5-7a59-41ec-8bf1-bf611b810166" providerId="ADAL" clId="{32AF9F37-5C91-4B50-8C2A-BD5E41977BF5}"/>
    <pc:docChg chg="undo redo custSel addSld delSld modSld sldOrd">
      <pc:chgData name="Thomas Belling (Nokia)" userId="38e53bf5-7a59-41ec-8bf1-bf611b810166" providerId="ADAL" clId="{32AF9F37-5C91-4B50-8C2A-BD5E41977BF5}" dt="2025-01-10T23:39:20.996" v="2096" actId="20577"/>
      <pc:docMkLst>
        <pc:docMk/>
      </pc:docMkLst>
      <pc:sldChg chg="modSp">
        <pc:chgData name="Thomas Belling (Nokia)" userId="38e53bf5-7a59-41ec-8bf1-bf611b810166" providerId="ADAL" clId="{32AF9F37-5C91-4B50-8C2A-BD5E41977BF5}" dt="2025-01-10T23:06:30.798" v="1" actId="1076"/>
        <pc:sldMkLst>
          <pc:docMk/>
          <pc:sldMk cId="69669431" sldId="433"/>
        </pc:sldMkLst>
        <pc:spChg chg="mod">
          <ac:chgData name="Thomas Belling (Nokia)" userId="38e53bf5-7a59-41ec-8bf1-bf611b810166" providerId="ADAL" clId="{32AF9F37-5C91-4B50-8C2A-BD5E41977BF5}" dt="2025-01-10T23:06:30.798" v="1" actId="1076"/>
          <ac:spMkLst>
            <pc:docMk/>
            <pc:sldMk cId="69669431" sldId="433"/>
            <ac:spMk id="3" creationId="{3C6036C4-518F-ED6B-9CA7-2C24FCAFD95D}"/>
          </ac:spMkLst>
        </pc:spChg>
      </pc:sldChg>
      <pc:sldChg chg="addSp delSp mod">
        <pc:chgData name="Thomas Belling (Nokia)" userId="38e53bf5-7a59-41ec-8bf1-bf611b810166" providerId="ADAL" clId="{32AF9F37-5C91-4B50-8C2A-BD5E41977BF5}" dt="2025-01-10T23:31:11.873" v="1451" actId="22"/>
        <pc:sldMkLst>
          <pc:docMk/>
          <pc:sldMk cId="1993725506" sldId="440"/>
        </pc:sldMkLst>
        <pc:spChg chg="add del">
          <ac:chgData name="Thomas Belling (Nokia)" userId="38e53bf5-7a59-41ec-8bf1-bf611b810166" providerId="ADAL" clId="{32AF9F37-5C91-4B50-8C2A-BD5E41977BF5}" dt="2025-01-10T23:31:11.873" v="1451" actId="22"/>
          <ac:spMkLst>
            <pc:docMk/>
            <pc:sldMk cId="1993725506" sldId="440"/>
            <ac:spMk id="7" creationId="{8B032064-8517-04FD-A1DE-ACD927C81FAB}"/>
          </ac:spMkLst>
        </pc:spChg>
      </pc:sldChg>
      <pc:sldChg chg="modSp new del mod">
        <pc:chgData name="Thomas Belling (Nokia)" userId="38e53bf5-7a59-41ec-8bf1-bf611b810166" providerId="ADAL" clId="{32AF9F37-5C91-4B50-8C2A-BD5E41977BF5}" dt="2025-01-10T23:07:22.054" v="4" actId="47"/>
        <pc:sldMkLst>
          <pc:docMk/>
          <pc:sldMk cId="2662968996" sldId="441"/>
        </pc:sldMkLst>
        <pc:spChg chg="mod">
          <ac:chgData name="Thomas Belling (Nokia)" userId="38e53bf5-7a59-41ec-8bf1-bf611b810166" providerId="ADAL" clId="{32AF9F37-5C91-4B50-8C2A-BD5E41977BF5}" dt="2025-01-10T23:06:55.204" v="2"/>
          <ac:spMkLst>
            <pc:docMk/>
            <pc:sldMk cId="2662968996" sldId="441"/>
            <ac:spMk id="2" creationId="{BDCDF673-51DB-3EC1-82AE-66D985C37A70}"/>
          </ac:spMkLst>
        </pc:spChg>
      </pc:sldChg>
      <pc:sldChg chg="modSp add mod">
        <pc:chgData name="Thomas Belling (Nokia)" userId="38e53bf5-7a59-41ec-8bf1-bf611b810166" providerId="ADAL" clId="{32AF9F37-5C91-4B50-8C2A-BD5E41977BF5}" dt="2025-01-10T23:22:35.232" v="948" actId="403"/>
        <pc:sldMkLst>
          <pc:docMk/>
          <pc:sldMk cId="4128943798" sldId="442"/>
        </pc:sldMkLst>
        <pc:spChg chg="mod">
          <ac:chgData name="Thomas Belling (Nokia)" userId="38e53bf5-7a59-41ec-8bf1-bf611b810166" providerId="ADAL" clId="{32AF9F37-5C91-4B50-8C2A-BD5E41977BF5}" dt="2025-01-10T23:20:36.474" v="942" actId="20577"/>
          <ac:spMkLst>
            <pc:docMk/>
            <pc:sldMk cId="4128943798" sldId="442"/>
            <ac:spMk id="2" creationId="{437BD101-0E0B-7E7D-C5F4-A00BE8E771CD}"/>
          </ac:spMkLst>
        </pc:spChg>
        <pc:spChg chg="mod">
          <ac:chgData name="Thomas Belling (Nokia)" userId="38e53bf5-7a59-41ec-8bf1-bf611b810166" providerId="ADAL" clId="{32AF9F37-5C91-4B50-8C2A-BD5E41977BF5}" dt="2025-01-10T23:22:35.232" v="948" actId="403"/>
          <ac:spMkLst>
            <pc:docMk/>
            <pc:sldMk cId="4128943798" sldId="442"/>
            <ac:spMk id="3" creationId="{28D36D8D-6F0B-0497-DD86-B956AFFB3034}"/>
          </ac:spMkLst>
        </pc:spChg>
      </pc:sldChg>
      <pc:sldChg chg="modSp add mod">
        <pc:chgData name="Thomas Belling (Nokia)" userId="38e53bf5-7a59-41ec-8bf1-bf611b810166" providerId="ADAL" clId="{32AF9F37-5C91-4B50-8C2A-BD5E41977BF5}" dt="2025-01-10T23:30:14.992" v="1449" actId="20577"/>
        <pc:sldMkLst>
          <pc:docMk/>
          <pc:sldMk cId="1332484901" sldId="443"/>
        </pc:sldMkLst>
        <pc:spChg chg="mod">
          <ac:chgData name="Thomas Belling (Nokia)" userId="38e53bf5-7a59-41ec-8bf1-bf611b810166" providerId="ADAL" clId="{32AF9F37-5C91-4B50-8C2A-BD5E41977BF5}" dt="2025-01-10T23:30:14.992" v="1449" actId="20577"/>
          <ac:spMkLst>
            <pc:docMk/>
            <pc:sldMk cId="1332484901" sldId="443"/>
            <ac:spMk id="2" creationId="{EBB10239-7F48-A248-FC19-C1CA05FF7B5D}"/>
          </ac:spMkLst>
        </pc:spChg>
        <pc:spChg chg="mod">
          <ac:chgData name="Thomas Belling (Nokia)" userId="38e53bf5-7a59-41ec-8bf1-bf611b810166" providerId="ADAL" clId="{32AF9F37-5C91-4B50-8C2A-BD5E41977BF5}" dt="2025-01-10T23:22:54.448" v="952"/>
          <ac:spMkLst>
            <pc:docMk/>
            <pc:sldMk cId="1332484901" sldId="443"/>
            <ac:spMk id="3" creationId="{4159EB60-8DBE-4A13-65F1-A6BC1C3A6B06}"/>
          </ac:spMkLst>
        </pc:spChg>
      </pc:sldChg>
      <pc:sldChg chg="new del">
        <pc:chgData name="Thomas Belling (Nokia)" userId="38e53bf5-7a59-41ec-8bf1-bf611b810166" providerId="ADAL" clId="{32AF9F37-5C91-4B50-8C2A-BD5E41977BF5}" dt="2025-01-10T23:31:39.336" v="1453" actId="680"/>
        <pc:sldMkLst>
          <pc:docMk/>
          <pc:sldMk cId="1469896805" sldId="444"/>
        </pc:sldMkLst>
      </pc:sldChg>
      <pc:sldChg chg="modSp add mod ord">
        <pc:chgData name="Thomas Belling (Nokia)" userId="38e53bf5-7a59-41ec-8bf1-bf611b810166" providerId="ADAL" clId="{32AF9F37-5C91-4B50-8C2A-BD5E41977BF5}" dt="2025-01-10T23:39:20.996" v="2096" actId="20577"/>
        <pc:sldMkLst>
          <pc:docMk/>
          <pc:sldMk cId="4195978139" sldId="444"/>
        </pc:sldMkLst>
        <pc:spChg chg="mod">
          <ac:chgData name="Thomas Belling (Nokia)" userId="38e53bf5-7a59-41ec-8bf1-bf611b810166" providerId="ADAL" clId="{32AF9F37-5C91-4B50-8C2A-BD5E41977BF5}" dt="2025-01-10T23:39:20.996" v="2096" actId="20577"/>
          <ac:spMkLst>
            <pc:docMk/>
            <pc:sldMk cId="4195978139" sldId="444"/>
            <ac:spMk id="2" creationId="{F8EEFAEC-98F3-E559-CD36-287CD635D53B}"/>
          </ac:spMkLst>
        </pc:spChg>
        <pc:spChg chg="mod">
          <ac:chgData name="Thomas Belling (Nokia)" userId="38e53bf5-7a59-41ec-8bf1-bf611b810166" providerId="ADAL" clId="{32AF9F37-5C91-4B50-8C2A-BD5E41977BF5}" dt="2025-01-10T23:32:10.866" v="1471" actId="20577"/>
          <ac:spMkLst>
            <pc:docMk/>
            <pc:sldMk cId="4195978139" sldId="444"/>
            <ac:spMk id="3" creationId="{009B4148-2878-56FD-D795-75C2E6F177F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1384300"/>
            <a:ext cx="12251266" cy="2185377"/>
          </a:xfrm>
        </p:spPr>
        <p:txBody>
          <a:bodyPr/>
          <a:lstStyle/>
          <a:p>
            <a:pPr algn="ctr" eaLnBrk="1" hangingPunct="1">
              <a:lnSpc>
                <a:spcPct val="100000"/>
              </a:lnSpc>
            </a:pPr>
            <a:r>
              <a:rPr lang="en-US" altLang="zh-CN" sz="4800" dirty="0"/>
              <a:t>KI#2: New Services for VFL</a:t>
            </a:r>
            <a:br>
              <a:rPr lang="en-US" altLang="zh-CN" sz="4800" dirty="0"/>
            </a:br>
            <a:r>
              <a:rPr lang="en-US" altLang="zh-CN" sz="4000" dirty="0"/>
              <a:t>(Reminder about agreements from SA2#166 drafting session and additional new points)</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309077"/>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3200" dirty="0"/>
              <a:t>SA2#166AHE</a:t>
            </a:r>
          </a:p>
          <a:p>
            <a:pPr algn="ctr" eaLnBrk="1" hangingPunct="1"/>
            <a:r>
              <a:rPr lang="en-GB" altLang="en-US" sz="3200" dirty="0"/>
              <a:t>Nokia</a:t>
            </a:r>
          </a:p>
        </p:txBody>
      </p:sp>
      <p:sp>
        <p:nvSpPr>
          <p:cNvPr id="2" name="矩形 1">
            <a:extLst>
              <a:ext uri="{FF2B5EF4-FFF2-40B4-BE49-F238E27FC236}">
                <a16:creationId xmlns:a16="http://schemas.microsoft.com/office/drawing/2014/main" id="{9F481AF0-F722-4BA3-A737-CAA97F39FD0F}"/>
              </a:ext>
            </a:extLst>
          </p:cNvPr>
          <p:cNvSpPr/>
          <p:nvPr/>
        </p:nvSpPr>
        <p:spPr>
          <a:xfrm>
            <a:off x="6553257" y="230243"/>
            <a:ext cx="3749809" cy="369332"/>
          </a:xfrm>
          <a:prstGeom prst="rect">
            <a:avLst/>
          </a:prstGeom>
        </p:spPr>
        <p:txBody>
          <a:bodyPr wrap="none">
            <a:spAutoFit/>
          </a:bodyPr>
          <a:lstStyle/>
          <a:p>
            <a:r>
              <a:rPr lang="en-GB" sz="1800" b="1" dirty="0">
                <a:effectLst/>
                <a:latin typeface="Arial" panose="020B0604020202020204" pitchFamily="34" charset="0"/>
                <a:ea typeface="Times New Roman" panose="02020603050405020304" pitchFamily="18" charset="0"/>
              </a:rPr>
              <a:t>S2-2500143 (was S2-2411373r01)</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483DAB-1C8E-10E0-8B05-A0007555EA1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9B4148-2878-56FD-D795-75C2E6F177F7}"/>
              </a:ext>
            </a:extLst>
          </p:cNvPr>
          <p:cNvSpPr>
            <a:spLocks noGrp="1"/>
          </p:cNvSpPr>
          <p:nvPr>
            <p:ph type="title"/>
          </p:nvPr>
        </p:nvSpPr>
        <p:spPr>
          <a:xfrm>
            <a:off x="136566"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3: NEF services: </a:t>
            </a:r>
            <a:r>
              <a:rPr lang="en-GB" sz="4400" dirty="0">
                <a:solidFill>
                  <a:srgbClr val="FF0000"/>
                </a:solidFill>
                <a:effectLst/>
                <a:latin typeface="Times New Roman" panose="02020603050405020304" pitchFamily="18" charset="0"/>
                <a:ea typeface="DengXian" panose="02010600030101010101" pitchFamily="2" charset="-122"/>
              </a:rPr>
              <a:t>Topics for additional discussion</a:t>
            </a:r>
            <a:endParaRPr lang="en-US" dirty="0"/>
          </a:p>
        </p:txBody>
      </p:sp>
      <p:sp>
        <p:nvSpPr>
          <p:cNvPr id="2" name="TextBox 1">
            <a:extLst>
              <a:ext uri="{FF2B5EF4-FFF2-40B4-BE49-F238E27FC236}">
                <a16:creationId xmlns:a16="http://schemas.microsoft.com/office/drawing/2014/main" id="{F8EEFAEC-98F3-E559-CD36-287CD635D53B}"/>
              </a:ext>
            </a:extLst>
          </p:cNvPr>
          <p:cNvSpPr txBox="1"/>
          <p:nvPr/>
        </p:nvSpPr>
        <p:spPr>
          <a:xfrm>
            <a:off x="136566" y="1450530"/>
            <a:ext cx="11167708" cy="4685898"/>
          </a:xfrm>
          <a:prstGeom prst="rect">
            <a:avLst/>
          </a:prstGeom>
          <a:noFill/>
        </p:spPr>
        <p:txBody>
          <a:bodyPr wrap="square" rtlCol="0">
            <a:spAutoFit/>
          </a:bodyPr>
          <a:lstStyle/>
          <a:p>
            <a:pPr algn="justLow">
              <a:spcAft>
                <a:spcPts val="900"/>
              </a:spcAft>
            </a:pPr>
            <a:r>
              <a:rPr lang="en-US" b="1" dirty="0"/>
              <a:t>A. Use the same NEF service for training requests/subscriptions when </a:t>
            </a:r>
          </a:p>
          <a:p>
            <a:pPr marL="342900" indent="-342900" algn="justLow">
              <a:spcAft>
                <a:spcPts val="900"/>
              </a:spcAft>
              <a:buAutoNum type="arabicParenBoth"/>
            </a:pPr>
            <a:r>
              <a:rPr lang="en-US" b="1" dirty="0"/>
              <a:t>NWDAF is VFL server and AF is VFL client; and (2) AF is VFL server and NWDAF is VFL client?</a:t>
            </a:r>
          </a:p>
          <a:p>
            <a:pPr algn="justLow">
              <a:spcAft>
                <a:spcPts val="900"/>
              </a:spcAft>
            </a:pPr>
            <a:r>
              <a:rPr lang="en-US" b="1" dirty="0"/>
              <a:t>B Use the same NEF service for inference requests/subscriptions when </a:t>
            </a:r>
          </a:p>
          <a:p>
            <a:pPr marL="342900" indent="-342900" algn="justLow">
              <a:spcAft>
                <a:spcPts val="900"/>
              </a:spcAft>
              <a:buAutoNum type="arabicParenBoth"/>
            </a:pPr>
            <a:r>
              <a:rPr lang="en-US" b="1" dirty="0"/>
              <a:t>NWDAF is VFL server and AF is VFL client; and (2) AF is VFL server and NWDAF is VFL client?</a:t>
            </a:r>
          </a:p>
          <a:p>
            <a:pPr marL="342900" indent="-342900" algn="justLow">
              <a:spcAft>
                <a:spcPts val="900"/>
              </a:spcAft>
              <a:buAutoNum type="arabicParenBoth"/>
            </a:pPr>
            <a:endParaRPr lang="en-US" b="1" dirty="0"/>
          </a:p>
          <a:p>
            <a:pPr algn="justLow">
              <a:spcAft>
                <a:spcPts val="900"/>
              </a:spcAft>
            </a:pPr>
            <a:r>
              <a:rPr lang="en-US" b="1" dirty="0"/>
              <a:t>Observation: NEF procedures differ depending on scenario:</a:t>
            </a:r>
          </a:p>
          <a:p>
            <a:pPr algn="justLow">
              <a:spcAft>
                <a:spcPts val="900"/>
              </a:spcAft>
            </a:pPr>
            <a:r>
              <a:rPr lang="en-US" dirty="0"/>
              <a:t>NWDAF external ID only applicable for scenario 2</a:t>
            </a:r>
          </a:p>
          <a:p>
            <a:pPr algn="justLow">
              <a:spcAft>
                <a:spcPts val="900"/>
              </a:spcAft>
            </a:pPr>
            <a:r>
              <a:rPr lang="en-US" dirty="0"/>
              <a:t>Different mapping between external and internal IDs</a:t>
            </a:r>
          </a:p>
          <a:p>
            <a:pPr algn="justLow">
              <a:spcAft>
                <a:spcPts val="900"/>
              </a:spcAft>
            </a:pPr>
            <a:r>
              <a:rPr lang="en-US" dirty="0"/>
              <a:t>Need to authenticate requests from external AF applicable only for scenario 2</a:t>
            </a:r>
          </a:p>
          <a:p>
            <a:pPr algn="justLow">
              <a:spcAft>
                <a:spcPts val="900"/>
              </a:spcAft>
            </a:pPr>
            <a:r>
              <a:rPr lang="en-US" b="1" dirty="0"/>
              <a:t>Possible desire to support only one scenario in a deployment</a:t>
            </a:r>
          </a:p>
          <a:p>
            <a:pPr algn="justLow">
              <a:spcAft>
                <a:spcPts val="900"/>
              </a:spcAft>
            </a:pPr>
            <a:endParaRPr lang="en-US" b="1" dirty="0"/>
          </a:p>
          <a:p>
            <a:pPr algn="justLow">
              <a:spcAft>
                <a:spcPts val="900"/>
              </a:spcAft>
            </a:pPr>
            <a:r>
              <a:rPr lang="en-US" b="1" dirty="0"/>
              <a:t>Proposal: Define </a:t>
            </a:r>
            <a:r>
              <a:rPr lang="en-US" b="1"/>
              <a:t>separate NEF services </a:t>
            </a:r>
            <a:r>
              <a:rPr lang="en-US" b="1" dirty="0"/>
              <a:t>for </a:t>
            </a:r>
            <a:r>
              <a:rPr lang="en-US" b="1"/>
              <a:t>scenarios (1) and (2)</a:t>
            </a:r>
            <a:endParaRPr lang="en-US" b="1" dirty="0"/>
          </a:p>
        </p:txBody>
      </p:sp>
    </p:spTree>
    <p:extLst>
      <p:ext uri="{BB962C8B-B14F-4D97-AF65-F5344CB8AC3E}">
        <p14:creationId xmlns:p14="http://schemas.microsoft.com/office/powerpoint/2010/main" val="419597813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47BE8-8D08-4137-819D-8DC7FA0C3427}"/>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943995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6036C4-518F-ED6B-9CA7-2C24FCAFD95D}"/>
              </a:ext>
            </a:extLst>
          </p:cNvPr>
          <p:cNvSpPr>
            <a:spLocks noGrp="1"/>
          </p:cNvSpPr>
          <p:nvPr>
            <p:ph type="title"/>
          </p:nvPr>
        </p:nvSpPr>
        <p:spPr>
          <a:xfrm>
            <a:off x="208283"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1: Services between NWDAF VFL server and NWDAF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training and sample/feature alignment</a:t>
            </a:r>
            <a:endParaRPr lang="en-US" dirty="0"/>
          </a:p>
        </p:txBody>
      </p:sp>
      <p:graphicFrame>
        <p:nvGraphicFramePr>
          <p:cNvPr id="5" name="Table 4">
            <a:extLst>
              <a:ext uri="{FF2B5EF4-FFF2-40B4-BE49-F238E27FC236}">
                <a16:creationId xmlns:a16="http://schemas.microsoft.com/office/drawing/2014/main" id="{DCC13049-1411-092A-7CC4-43B48A133691}"/>
              </a:ext>
            </a:extLst>
          </p:cNvPr>
          <p:cNvGraphicFramePr>
            <a:graphicFrameLocks noGrp="1"/>
          </p:cNvGraphicFramePr>
          <p:nvPr>
            <p:extLst>
              <p:ext uri="{D42A27DB-BD31-4B8C-83A1-F6EECF244321}">
                <p14:modId xmlns:p14="http://schemas.microsoft.com/office/powerpoint/2010/main" val="3149300304"/>
              </p:ext>
            </p:extLst>
          </p:nvPr>
        </p:nvGraphicFramePr>
        <p:xfrm>
          <a:off x="136566" y="1095310"/>
          <a:ext cx="11115303" cy="4667380"/>
        </p:xfrm>
        <a:graphic>
          <a:graphicData uri="http://schemas.openxmlformats.org/drawingml/2006/table">
            <a:tbl>
              <a:tblPr firstRow="1" bandRow="1">
                <a:tableStyleId>{5C22544A-7EE6-4342-B048-85BDC9FD1C3A}</a:tableStyleId>
              </a:tblPr>
              <a:tblGrid>
                <a:gridCol w="1425039">
                  <a:extLst>
                    <a:ext uri="{9D8B030D-6E8A-4147-A177-3AD203B41FA5}">
                      <a16:colId xmlns:a16="http://schemas.microsoft.com/office/drawing/2014/main" val="425931081"/>
                    </a:ext>
                  </a:extLst>
                </a:gridCol>
                <a:gridCol w="5415148">
                  <a:extLst>
                    <a:ext uri="{9D8B030D-6E8A-4147-A177-3AD203B41FA5}">
                      <a16:colId xmlns:a16="http://schemas.microsoft.com/office/drawing/2014/main" val="746477844"/>
                    </a:ext>
                  </a:extLst>
                </a:gridCol>
                <a:gridCol w="4275116">
                  <a:extLst>
                    <a:ext uri="{9D8B030D-6E8A-4147-A177-3AD203B41FA5}">
                      <a16:colId xmlns:a16="http://schemas.microsoft.com/office/drawing/2014/main" val="3043362958"/>
                    </a:ext>
                  </a:extLst>
                </a:gridCol>
              </a:tblGrid>
              <a:tr h="0">
                <a:tc>
                  <a:txBody>
                    <a:bodyPr/>
                    <a:lstStyle/>
                    <a:p>
                      <a:r>
                        <a:rPr lang="en-US" dirty="0"/>
                        <a:t>Company</a:t>
                      </a:r>
                    </a:p>
                  </a:txBody>
                  <a:tcPr/>
                </a:tc>
                <a:tc>
                  <a:txBody>
                    <a:bodyPr/>
                    <a:lstStyle/>
                    <a:p>
                      <a:r>
                        <a:rPr lang="en-US" dirty="0"/>
                        <a:t>Option 1: Reuse </a:t>
                      </a:r>
                      <a:r>
                        <a:rPr lang="en-US" dirty="0" err="1"/>
                        <a:t>Nnwdaf_MLModelTraining_Subscribe</a:t>
                      </a:r>
                      <a:r>
                        <a:rPr lang="en-US" dirty="0"/>
                        <a:t> and/or </a:t>
                      </a:r>
                      <a:r>
                        <a:rPr lang="en-US" dirty="0" err="1"/>
                        <a:t>Nnwdaf_MLModelTrainingInfo_Request</a:t>
                      </a:r>
                      <a:r>
                        <a:rPr lang="en-US" dirty="0"/>
                        <a:t> </a:t>
                      </a:r>
                    </a:p>
                  </a:txBody>
                  <a:tcPr/>
                </a:tc>
                <a:tc>
                  <a:txBody>
                    <a:bodyPr/>
                    <a:lstStyle/>
                    <a:p>
                      <a:r>
                        <a:rPr lang="en-US" dirty="0"/>
                        <a:t>Option 2: define new service (with similarities) </a:t>
                      </a:r>
                    </a:p>
                  </a:txBody>
                  <a:tcPr/>
                </a:tc>
                <a:extLst>
                  <a:ext uri="{0D108BD9-81ED-4DB2-BD59-A6C34878D82A}">
                    <a16:rowId xmlns:a16="http://schemas.microsoft.com/office/drawing/2014/main" val="3171388679"/>
                  </a:ext>
                </a:extLst>
              </a:tr>
              <a:tr h="606288">
                <a:tc>
                  <a:txBody>
                    <a:bodyPr/>
                    <a:lstStyle/>
                    <a:p>
                      <a:r>
                        <a:rPr lang="en-US" dirty="0"/>
                        <a:t>Ericson</a:t>
                      </a:r>
                    </a:p>
                  </a:txBody>
                  <a:tcPr/>
                </a:tc>
                <a:tc>
                  <a:txBody>
                    <a:bodyPr/>
                    <a:lstStyle/>
                    <a:p>
                      <a:r>
                        <a:rPr lang="en-US" dirty="0"/>
                        <a:t>Mandatory “</a:t>
                      </a:r>
                      <a:r>
                        <a:rPr lang="en-GB" sz="1800" kern="1200" dirty="0">
                          <a:solidFill>
                            <a:schemeClr val="dk1"/>
                          </a:solidFill>
                          <a:effectLst/>
                          <a:latin typeface="+mn-lt"/>
                          <a:ea typeface="+mn-ea"/>
                          <a:cs typeface="+mn-cs"/>
                        </a:rPr>
                        <a:t>ML Model Interoperability Information” input parameter (that is not needed)  may be a problem</a:t>
                      </a:r>
                      <a:endParaRPr lang="en-US" dirty="0"/>
                    </a:p>
                  </a:txBody>
                  <a:tcPr/>
                </a:tc>
                <a:tc>
                  <a:txBody>
                    <a:bodyPr/>
                    <a:lstStyle/>
                    <a:p>
                      <a:r>
                        <a:rPr lang="en-GB" sz="1800" kern="1200" dirty="0">
                          <a:solidFill>
                            <a:schemeClr val="dk1"/>
                          </a:solidFill>
                          <a:effectLst/>
                          <a:latin typeface="+mn-lt"/>
                          <a:ea typeface="+mn-ea"/>
                          <a:cs typeface="+mn-cs"/>
                        </a:rPr>
                        <a:t>Having a new service for VFL may be simpler</a:t>
                      </a:r>
                      <a:endParaRPr lang="en-US" dirty="0"/>
                    </a:p>
                  </a:txBody>
                  <a:tcPr/>
                </a:tc>
                <a:extLst>
                  <a:ext uri="{0D108BD9-81ED-4DB2-BD59-A6C34878D82A}">
                    <a16:rowId xmlns:a16="http://schemas.microsoft.com/office/drawing/2014/main" val="2996569703"/>
                  </a:ext>
                </a:extLst>
              </a:tr>
              <a:tr h="369700">
                <a:tc>
                  <a:txBody>
                    <a:bodyPr/>
                    <a:lstStyle/>
                    <a:p>
                      <a:r>
                        <a:rPr lang="en-US" dirty="0"/>
                        <a:t>Apple</a:t>
                      </a:r>
                    </a:p>
                  </a:txBody>
                  <a:tcPr/>
                </a:tc>
                <a:tc>
                  <a:txBody>
                    <a:bodyPr/>
                    <a:lstStyle/>
                    <a:p>
                      <a:r>
                        <a:rPr lang="en-US" dirty="0"/>
                        <a:t>For training</a:t>
                      </a:r>
                    </a:p>
                  </a:txBody>
                  <a:tcPr/>
                </a:tc>
                <a:tc>
                  <a:txBody>
                    <a:bodyPr/>
                    <a:lstStyle/>
                    <a:p>
                      <a:r>
                        <a:rPr lang="en-US" dirty="0"/>
                        <a:t>For preparation</a:t>
                      </a:r>
                    </a:p>
                  </a:txBody>
                  <a:tcPr/>
                </a:tc>
                <a:extLst>
                  <a:ext uri="{0D108BD9-81ED-4DB2-BD59-A6C34878D82A}">
                    <a16:rowId xmlns:a16="http://schemas.microsoft.com/office/drawing/2014/main" val="3117084351"/>
                  </a:ext>
                </a:extLst>
              </a:tr>
              <a:tr h="346450">
                <a:tc>
                  <a:txBody>
                    <a:bodyPr/>
                    <a:lstStyle/>
                    <a:p>
                      <a:r>
                        <a:rPr lang="en-GB" sz="1800" kern="1200" dirty="0" err="1">
                          <a:solidFill>
                            <a:schemeClr val="dk1"/>
                          </a:solidFill>
                          <a:effectLst/>
                          <a:latin typeface="+mn-lt"/>
                          <a:ea typeface="+mn-ea"/>
                          <a:cs typeface="+mn-cs"/>
                        </a:rPr>
                        <a:t>InterDigital</a:t>
                      </a:r>
                      <a:endParaRPr lang="en-US" dirty="0"/>
                    </a:p>
                  </a:txBody>
                  <a:tcPr/>
                </a:tc>
                <a:tc>
                  <a:txBody>
                    <a:bodyPr/>
                    <a:lstStyle/>
                    <a:p>
                      <a:endParaRPr lang="en-US" dirty="0"/>
                    </a:p>
                  </a:txBody>
                  <a:tcPr/>
                </a:tc>
                <a:tc>
                  <a:txBody>
                    <a:bodyPr/>
                    <a:lstStyle/>
                    <a:p>
                      <a:r>
                        <a:rPr lang="en-US" dirty="0"/>
                        <a:t>Preferred</a:t>
                      </a:r>
                    </a:p>
                  </a:txBody>
                  <a:tcPr/>
                </a:tc>
                <a:extLst>
                  <a:ext uri="{0D108BD9-81ED-4DB2-BD59-A6C34878D82A}">
                    <a16:rowId xmlns:a16="http://schemas.microsoft.com/office/drawing/2014/main" val="1702635977"/>
                  </a:ext>
                </a:extLst>
              </a:tr>
              <a:tr h="606288">
                <a:tc>
                  <a:txBody>
                    <a:bodyPr/>
                    <a:lstStyle/>
                    <a:p>
                      <a:r>
                        <a:rPr lang="en-GB" sz="1800" kern="1200" dirty="0">
                          <a:solidFill>
                            <a:schemeClr val="dk1"/>
                          </a:solidFill>
                          <a:effectLst/>
                          <a:latin typeface="+mn-lt"/>
                          <a:ea typeface="+mn-ea"/>
                          <a:cs typeface="+mn-cs"/>
                        </a:rPr>
                        <a:t>OPPO</a:t>
                      </a:r>
                      <a:endParaRPr lang="en-US" dirty="0"/>
                    </a:p>
                  </a:txBody>
                  <a:tcPr/>
                </a:tc>
                <a:tc>
                  <a:txBody>
                    <a:bodyPr/>
                    <a:lstStyle/>
                    <a:p>
                      <a:endParaRPr lang="en-US" dirty="0"/>
                    </a:p>
                  </a:txBody>
                  <a:tcPr/>
                </a:tc>
                <a:tc>
                  <a:txBody>
                    <a:bodyPr/>
                    <a:lstStyle/>
                    <a:p>
                      <a:r>
                        <a:rPr lang="en-GB" sz="1800" kern="1200" dirty="0">
                          <a:solidFill>
                            <a:schemeClr val="dk1"/>
                          </a:solidFill>
                          <a:effectLst/>
                          <a:latin typeface="+mn-lt"/>
                          <a:ea typeface="+mn-ea"/>
                          <a:cs typeface="+mn-cs"/>
                        </a:rPr>
                        <a:t>Using a new service for VFL is simpler to be maintenance and will make the logic clear</a:t>
                      </a:r>
                      <a:endParaRPr lang="en-US" dirty="0"/>
                    </a:p>
                  </a:txBody>
                  <a:tcPr/>
                </a:tc>
                <a:extLst>
                  <a:ext uri="{0D108BD9-81ED-4DB2-BD59-A6C34878D82A}">
                    <a16:rowId xmlns:a16="http://schemas.microsoft.com/office/drawing/2014/main" val="1275131066"/>
                  </a:ext>
                </a:extLst>
              </a:tr>
              <a:tr h="606288">
                <a:tc>
                  <a:txBody>
                    <a:bodyPr/>
                    <a:lstStyle/>
                    <a:p>
                      <a:r>
                        <a:rPr lang="en-GB" sz="1800" kern="1200" dirty="0">
                          <a:solidFill>
                            <a:schemeClr val="dk1"/>
                          </a:solidFill>
                          <a:effectLst/>
                          <a:latin typeface="+mn-lt"/>
                          <a:ea typeface="+mn-ea"/>
                          <a:cs typeface="+mn-cs"/>
                        </a:rPr>
                        <a:t>NTT DOCOMO</a:t>
                      </a:r>
                      <a:endParaRPr lang="en-US" dirty="0"/>
                    </a:p>
                  </a:txBody>
                  <a:tcPr/>
                </a:tc>
                <a:tc>
                  <a:txBody>
                    <a:bodyPr/>
                    <a:lstStyle/>
                    <a:p>
                      <a:r>
                        <a:rPr lang="en-GB" sz="1800" kern="1200" dirty="0">
                          <a:solidFill>
                            <a:schemeClr val="dk1"/>
                          </a:solidFill>
                          <a:effectLst/>
                          <a:latin typeface="+mn-lt"/>
                          <a:ea typeface="+mn-ea"/>
                          <a:cs typeface="+mn-cs"/>
                        </a:rPr>
                        <a:t>use of existing services is okay</a:t>
                      </a:r>
                      <a:endParaRPr lang="en-US" dirty="0"/>
                    </a:p>
                  </a:txBody>
                  <a:tcPr/>
                </a:tc>
                <a:tc>
                  <a:txBody>
                    <a:bodyPr/>
                    <a:lstStyle/>
                    <a:p>
                      <a:r>
                        <a:rPr lang="en-GB" sz="1800" kern="1200" dirty="0">
                          <a:solidFill>
                            <a:schemeClr val="dk1"/>
                          </a:solidFill>
                          <a:effectLst/>
                          <a:latin typeface="+mn-lt"/>
                          <a:ea typeface="+mn-ea"/>
                          <a:cs typeface="+mn-cs"/>
                        </a:rPr>
                        <a:t>If there are many VFL specific parameters, new services are preferred.</a:t>
                      </a:r>
                      <a:endParaRPr lang="en-US" dirty="0"/>
                    </a:p>
                  </a:txBody>
                  <a:tcPr/>
                </a:tc>
                <a:extLst>
                  <a:ext uri="{0D108BD9-81ED-4DB2-BD59-A6C34878D82A}">
                    <a16:rowId xmlns:a16="http://schemas.microsoft.com/office/drawing/2014/main" val="1693171607"/>
                  </a:ext>
                </a:extLst>
              </a:tr>
              <a:tr h="606288">
                <a:tc>
                  <a:txBody>
                    <a:bodyPr/>
                    <a:lstStyle/>
                    <a:p>
                      <a:r>
                        <a:rPr lang="en-US" dirty="0"/>
                        <a:t>Huawei</a:t>
                      </a:r>
                    </a:p>
                  </a:txBody>
                  <a:tcPr/>
                </a:tc>
                <a:tc>
                  <a:txBody>
                    <a:bodyPr/>
                    <a:lstStyle/>
                    <a:p>
                      <a:endParaRPr lang="en-US" dirty="0"/>
                    </a:p>
                  </a:txBody>
                  <a:tcPr/>
                </a:tc>
                <a:tc>
                  <a:txBody>
                    <a:bodyPr/>
                    <a:lstStyle/>
                    <a:p>
                      <a:r>
                        <a:rPr lang="en-US" dirty="0"/>
                        <a:t>Preferred. </a:t>
                      </a:r>
                      <a:r>
                        <a:rPr lang="en-GB" sz="1800" kern="1200" dirty="0">
                          <a:solidFill>
                            <a:schemeClr val="dk1"/>
                          </a:solidFill>
                          <a:effectLst/>
                          <a:latin typeface="+mn-lt"/>
                          <a:ea typeface="+mn-ea"/>
                          <a:cs typeface="+mn-cs"/>
                        </a:rPr>
                        <a:t>similar style as </a:t>
                      </a:r>
                      <a:r>
                        <a:rPr lang="en-GB" sz="1800" kern="1200" dirty="0" err="1">
                          <a:solidFill>
                            <a:schemeClr val="dk1"/>
                          </a:solidFill>
                          <a:effectLst/>
                          <a:latin typeface="+mn-lt"/>
                          <a:ea typeface="+mn-ea"/>
                          <a:cs typeface="+mn-cs"/>
                        </a:rPr>
                        <a:t>Nnwdaf_MLModelTraining_Subscribe</a:t>
                      </a:r>
                      <a:endParaRPr lang="en-US" dirty="0"/>
                    </a:p>
                  </a:txBody>
                  <a:tcPr/>
                </a:tc>
                <a:extLst>
                  <a:ext uri="{0D108BD9-81ED-4DB2-BD59-A6C34878D82A}">
                    <a16:rowId xmlns:a16="http://schemas.microsoft.com/office/drawing/2014/main" val="757736907"/>
                  </a:ext>
                </a:extLst>
              </a:tr>
              <a:tr h="346450">
                <a:tc>
                  <a:txBody>
                    <a:bodyPr/>
                    <a:lstStyle/>
                    <a:p>
                      <a:r>
                        <a:rPr lang="en-US" dirty="0"/>
                        <a:t>Vivo</a:t>
                      </a:r>
                    </a:p>
                  </a:txBody>
                  <a:tcPr/>
                </a:tc>
                <a:tc>
                  <a:txBody>
                    <a:bodyPr/>
                    <a:lstStyle/>
                    <a:p>
                      <a:endParaRPr lang="en-US" dirty="0"/>
                    </a:p>
                  </a:txBody>
                  <a:tcPr/>
                </a:tc>
                <a:tc>
                  <a:txBody>
                    <a:bodyPr/>
                    <a:lstStyle/>
                    <a:p>
                      <a:r>
                        <a:rPr lang="en-GB" sz="1800" kern="1200" dirty="0">
                          <a:solidFill>
                            <a:schemeClr val="dk1"/>
                          </a:solidFill>
                          <a:effectLst/>
                          <a:latin typeface="+mn-lt"/>
                          <a:ea typeface="+mn-ea"/>
                          <a:cs typeface="+mn-cs"/>
                        </a:rPr>
                        <a:t>Preferred to make the service logic clear </a:t>
                      </a:r>
                      <a:endParaRPr lang="en-US" dirty="0"/>
                    </a:p>
                  </a:txBody>
                  <a:tcPr/>
                </a:tc>
                <a:extLst>
                  <a:ext uri="{0D108BD9-81ED-4DB2-BD59-A6C34878D82A}">
                    <a16:rowId xmlns:a16="http://schemas.microsoft.com/office/drawing/2014/main" val="3237337780"/>
                  </a:ext>
                </a:extLst>
              </a:tr>
              <a:tr h="346450">
                <a:tc>
                  <a:txBody>
                    <a:bodyPr/>
                    <a:lstStyle/>
                    <a:p>
                      <a:r>
                        <a:rPr lang="en-US" dirty="0"/>
                        <a:t>Nokia</a:t>
                      </a:r>
                    </a:p>
                  </a:txBody>
                  <a:tcPr/>
                </a:tc>
                <a:tc>
                  <a:txBody>
                    <a:bodyPr/>
                    <a:lstStyle/>
                    <a:p>
                      <a:r>
                        <a:rPr lang="en-US" dirty="0"/>
                        <a:t>acceptable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Preferred to make the service logic clear </a:t>
                      </a:r>
                      <a:endParaRPr lang="en-US" dirty="0"/>
                    </a:p>
                  </a:txBody>
                  <a:tcPr/>
                </a:tc>
                <a:extLst>
                  <a:ext uri="{0D108BD9-81ED-4DB2-BD59-A6C34878D82A}">
                    <a16:rowId xmlns:a16="http://schemas.microsoft.com/office/drawing/2014/main" val="2596575530"/>
                  </a:ext>
                </a:extLst>
              </a:tr>
            </a:tbl>
          </a:graphicData>
        </a:graphic>
      </p:graphicFrame>
      <p:sp>
        <p:nvSpPr>
          <p:cNvPr id="7" name="TextBox 6">
            <a:extLst>
              <a:ext uri="{FF2B5EF4-FFF2-40B4-BE49-F238E27FC236}">
                <a16:creationId xmlns:a16="http://schemas.microsoft.com/office/drawing/2014/main" id="{9A7678B6-E76B-1914-35EE-EC6CCE81B78F}"/>
              </a:ext>
            </a:extLst>
          </p:cNvPr>
          <p:cNvSpPr txBox="1"/>
          <p:nvPr/>
        </p:nvSpPr>
        <p:spPr>
          <a:xfrm>
            <a:off x="136566" y="5985760"/>
            <a:ext cx="10430741" cy="369332"/>
          </a:xfrm>
          <a:prstGeom prst="rect">
            <a:avLst/>
          </a:prstGeom>
          <a:noFill/>
        </p:spPr>
        <p:txBody>
          <a:bodyPr wrap="none" rtlCol="0">
            <a:spAutoFit/>
          </a:bodyPr>
          <a:lstStyle/>
          <a:p>
            <a:r>
              <a:rPr lang="en-US" b="1" dirty="0"/>
              <a:t>Proposal: Option 2: Define new service, but with similarities to </a:t>
            </a:r>
            <a:r>
              <a:rPr lang="en-GB" sz="1800" b="1" kern="1200" dirty="0" err="1">
                <a:solidFill>
                  <a:schemeClr val="dk1"/>
                </a:solidFill>
                <a:effectLst/>
                <a:latin typeface="+mn-lt"/>
                <a:ea typeface="+mn-ea"/>
                <a:cs typeface="+mn-cs"/>
              </a:rPr>
              <a:t>Nnwdaf_MLModelTraining</a:t>
            </a:r>
            <a:r>
              <a:rPr lang="en-GB" b="1" dirty="0">
                <a:solidFill>
                  <a:schemeClr val="dk1"/>
                </a:solidFill>
                <a:latin typeface="+mn-lt"/>
                <a:cs typeface="+mn-cs"/>
              </a:rPr>
              <a:t> service</a:t>
            </a:r>
            <a:r>
              <a:rPr lang="en-US" b="1" dirty="0"/>
              <a:t> </a:t>
            </a:r>
          </a:p>
        </p:txBody>
      </p:sp>
    </p:spTree>
    <p:extLst>
      <p:ext uri="{BB962C8B-B14F-4D97-AF65-F5344CB8AC3E}">
        <p14:creationId xmlns:p14="http://schemas.microsoft.com/office/powerpoint/2010/main" val="6966943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6036C4-518F-ED6B-9CA7-2C24FCAFD95D}"/>
              </a:ext>
            </a:extLst>
          </p:cNvPr>
          <p:cNvSpPr>
            <a:spLocks noGrp="1"/>
          </p:cNvSpPr>
          <p:nvPr>
            <p:ph type="title"/>
          </p:nvPr>
        </p:nvSpPr>
        <p:spPr>
          <a:xfrm>
            <a:off x="136566"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1: Services between NWDAF VFL server and NWDAF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preparation/training </a:t>
            </a:r>
            <a:endParaRPr lang="en-US" dirty="0"/>
          </a:p>
        </p:txBody>
      </p:sp>
      <p:graphicFrame>
        <p:nvGraphicFramePr>
          <p:cNvPr id="5" name="Table 4">
            <a:extLst>
              <a:ext uri="{FF2B5EF4-FFF2-40B4-BE49-F238E27FC236}">
                <a16:creationId xmlns:a16="http://schemas.microsoft.com/office/drawing/2014/main" id="{DCC13049-1411-092A-7CC4-43B48A133691}"/>
              </a:ext>
            </a:extLst>
          </p:cNvPr>
          <p:cNvGraphicFramePr>
            <a:graphicFrameLocks noGrp="1"/>
          </p:cNvGraphicFramePr>
          <p:nvPr>
            <p:extLst>
              <p:ext uri="{D42A27DB-BD31-4B8C-83A1-F6EECF244321}">
                <p14:modId xmlns:p14="http://schemas.microsoft.com/office/powerpoint/2010/main" val="71571669"/>
              </p:ext>
            </p:extLst>
          </p:nvPr>
        </p:nvGraphicFramePr>
        <p:xfrm>
          <a:off x="136566" y="2003624"/>
          <a:ext cx="11115303" cy="1741300"/>
        </p:xfrm>
        <a:graphic>
          <a:graphicData uri="http://schemas.openxmlformats.org/drawingml/2006/table">
            <a:tbl>
              <a:tblPr firstRow="1" bandRow="1">
                <a:tableStyleId>{5C22544A-7EE6-4342-B048-85BDC9FD1C3A}</a:tableStyleId>
              </a:tblPr>
              <a:tblGrid>
                <a:gridCol w="1169720">
                  <a:extLst>
                    <a:ext uri="{9D8B030D-6E8A-4147-A177-3AD203B41FA5}">
                      <a16:colId xmlns:a16="http://schemas.microsoft.com/office/drawing/2014/main" val="425931081"/>
                    </a:ext>
                  </a:extLst>
                </a:gridCol>
                <a:gridCol w="2648197">
                  <a:extLst>
                    <a:ext uri="{9D8B030D-6E8A-4147-A177-3AD203B41FA5}">
                      <a16:colId xmlns:a16="http://schemas.microsoft.com/office/drawing/2014/main" val="746477844"/>
                    </a:ext>
                  </a:extLst>
                </a:gridCol>
                <a:gridCol w="3859481">
                  <a:extLst>
                    <a:ext uri="{9D8B030D-6E8A-4147-A177-3AD203B41FA5}">
                      <a16:colId xmlns:a16="http://schemas.microsoft.com/office/drawing/2014/main" val="3043362958"/>
                    </a:ext>
                  </a:extLst>
                </a:gridCol>
                <a:gridCol w="3437905">
                  <a:extLst>
                    <a:ext uri="{9D8B030D-6E8A-4147-A177-3AD203B41FA5}">
                      <a16:colId xmlns:a16="http://schemas.microsoft.com/office/drawing/2014/main" val="228899054"/>
                    </a:ext>
                  </a:extLst>
                </a:gridCol>
              </a:tblGrid>
              <a:tr h="0">
                <a:tc>
                  <a:txBody>
                    <a:bodyPr/>
                    <a:lstStyle/>
                    <a:p>
                      <a:r>
                        <a:rPr lang="en-US" dirty="0"/>
                        <a:t>Company</a:t>
                      </a:r>
                    </a:p>
                  </a:txBody>
                  <a:tcPr/>
                </a:tc>
                <a:tc>
                  <a:txBody>
                    <a:bodyPr/>
                    <a:lstStyle/>
                    <a:p>
                      <a:r>
                        <a:rPr lang="en-US" dirty="0"/>
                        <a:t>Request-response</a:t>
                      </a:r>
                    </a:p>
                  </a:txBody>
                  <a:tcPr/>
                </a:tc>
                <a:tc>
                  <a:txBody>
                    <a:bodyPr/>
                    <a:lstStyle/>
                    <a:p>
                      <a:r>
                        <a:rPr lang="en-US" dirty="0"/>
                        <a:t>Subscribe-Notify style</a:t>
                      </a:r>
                    </a:p>
                  </a:txBody>
                  <a:tcPr/>
                </a:tc>
                <a:tc>
                  <a:txBody>
                    <a:bodyPr/>
                    <a:lstStyle/>
                    <a:p>
                      <a:r>
                        <a:rPr lang="en-US" dirty="0"/>
                        <a:t>both</a:t>
                      </a:r>
                    </a:p>
                  </a:txBody>
                  <a:tcPr/>
                </a:tc>
                <a:extLst>
                  <a:ext uri="{0D108BD9-81ED-4DB2-BD59-A6C34878D82A}">
                    <a16:rowId xmlns:a16="http://schemas.microsoft.com/office/drawing/2014/main" val="3171388679"/>
                  </a:ext>
                </a:extLst>
              </a:tr>
              <a:tr h="606288">
                <a:tc>
                  <a:txBody>
                    <a:bodyPr/>
                    <a:lstStyle/>
                    <a:p>
                      <a:r>
                        <a:rPr lang="en-US" dirty="0"/>
                        <a:t>Nokia</a:t>
                      </a:r>
                    </a:p>
                  </a:txBody>
                  <a:tcPr/>
                </a:tc>
                <a:tc>
                  <a:txBody>
                    <a:bodyPr/>
                    <a:lstStyle/>
                    <a:p>
                      <a:r>
                        <a:rPr lang="en-US" dirty="0"/>
                        <a:t>Requires duplicated information</a:t>
                      </a:r>
                    </a:p>
                  </a:txBody>
                  <a:tcPr/>
                </a:tc>
                <a:tc>
                  <a:txBody>
                    <a:bodyPr/>
                    <a:lstStyle/>
                    <a:p>
                      <a:r>
                        <a:rPr lang="en-US" dirty="0"/>
                        <a:t>Preferred to avoid sending all information in each training operation</a:t>
                      </a:r>
                    </a:p>
                  </a:txBody>
                  <a:tcPr/>
                </a:tc>
                <a:tc>
                  <a:txBody>
                    <a:bodyPr/>
                    <a:lstStyle/>
                    <a:p>
                      <a:r>
                        <a:rPr lang="en-US" dirty="0"/>
                        <a:t>Redundant </a:t>
                      </a:r>
                      <a:r>
                        <a:rPr lang="en-US" dirty="0" err="1"/>
                        <a:t>ption</a:t>
                      </a:r>
                      <a:r>
                        <a:rPr lang="en-US" dirty="0"/>
                        <a:t> should be avoided</a:t>
                      </a:r>
                    </a:p>
                  </a:txBody>
                  <a:tcPr/>
                </a:tc>
                <a:extLst>
                  <a:ext uri="{0D108BD9-81ED-4DB2-BD59-A6C34878D82A}">
                    <a16:rowId xmlns:a16="http://schemas.microsoft.com/office/drawing/2014/main" val="2996569703"/>
                  </a:ext>
                </a:extLst>
              </a:tr>
              <a:tr h="369700">
                <a:tc>
                  <a:txBody>
                    <a:bodyPr/>
                    <a:lstStyle/>
                    <a:p>
                      <a:r>
                        <a:rPr lang="en-US" dirty="0"/>
                        <a:t>Apple</a:t>
                      </a:r>
                    </a:p>
                  </a:txBody>
                  <a:tcPr/>
                </a:tc>
                <a:tc>
                  <a:txBody>
                    <a:bodyPr/>
                    <a:lstStyle/>
                    <a:p>
                      <a:endParaRPr lang="en-US" dirty="0"/>
                    </a:p>
                  </a:txBody>
                  <a:tcPr/>
                </a:tc>
                <a:tc>
                  <a:txBody>
                    <a:bodyPr/>
                    <a:lstStyle/>
                    <a:p>
                      <a:endParaRPr lang="en-US" dirty="0"/>
                    </a:p>
                  </a:txBody>
                  <a:tcPr/>
                </a:tc>
                <a:tc>
                  <a:txBody>
                    <a:bodyPr/>
                    <a:lstStyle/>
                    <a:p>
                      <a:r>
                        <a:rPr lang="en-US" dirty="0"/>
                        <a:t>preferred</a:t>
                      </a:r>
                    </a:p>
                  </a:txBody>
                  <a:tcPr/>
                </a:tc>
                <a:extLst>
                  <a:ext uri="{0D108BD9-81ED-4DB2-BD59-A6C34878D82A}">
                    <a16:rowId xmlns:a16="http://schemas.microsoft.com/office/drawing/2014/main" val="3117084351"/>
                  </a:ext>
                </a:extLst>
              </a:tr>
              <a:tr h="346450">
                <a:tc>
                  <a:txBody>
                    <a:bodyPr/>
                    <a:lstStyle/>
                    <a:p>
                      <a:r>
                        <a:rPr lang="en-US" dirty="0"/>
                        <a:t>Huawei</a:t>
                      </a:r>
                    </a:p>
                  </a:txBody>
                  <a:tcPr/>
                </a:tc>
                <a:tc>
                  <a:txBody>
                    <a:bodyPr/>
                    <a:lstStyle/>
                    <a:p>
                      <a:endParaRPr lang="en-US" dirty="0"/>
                    </a:p>
                  </a:txBody>
                  <a:tcPr/>
                </a:tc>
                <a:tc>
                  <a:txBody>
                    <a:bodyPr/>
                    <a:lstStyle/>
                    <a:p>
                      <a:r>
                        <a:rPr lang="en-US" dirty="0"/>
                        <a:t>Preferred</a:t>
                      </a:r>
                    </a:p>
                  </a:txBody>
                  <a:tcPr/>
                </a:tc>
                <a:tc>
                  <a:txBody>
                    <a:bodyPr/>
                    <a:lstStyle/>
                    <a:p>
                      <a:endParaRPr lang="en-US" dirty="0"/>
                    </a:p>
                  </a:txBody>
                  <a:tcPr/>
                </a:tc>
                <a:extLst>
                  <a:ext uri="{0D108BD9-81ED-4DB2-BD59-A6C34878D82A}">
                    <a16:rowId xmlns:a16="http://schemas.microsoft.com/office/drawing/2014/main" val="1702635977"/>
                  </a:ext>
                </a:extLst>
              </a:tr>
            </a:tbl>
          </a:graphicData>
        </a:graphic>
      </p:graphicFrame>
      <p:sp>
        <p:nvSpPr>
          <p:cNvPr id="7" name="TextBox 6">
            <a:extLst>
              <a:ext uri="{FF2B5EF4-FFF2-40B4-BE49-F238E27FC236}">
                <a16:creationId xmlns:a16="http://schemas.microsoft.com/office/drawing/2014/main" id="{9A7678B6-E76B-1914-35EE-EC6CCE81B78F}"/>
              </a:ext>
            </a:extLst>
          </p:cNvPr>
          <p:cNvSpPr txBox="1"/>
          <p:nvPr/>
        </p:nvSpPr>
        <p:spPr>
          <a:xfrm>
            <a:off x="136566" y="4094940"/>
            <a:ext cx="10777309" cy="1754326"/>
          </a:xfrm>
          <a:prstGeom prst="rect">
            <a:avLst/>
          </a:prstGeom>
          <a:noFill/>
        </p:spPr>
        <p:txBody>
          <a:bodyPr wrap="none" rtlCol="0">
            <a:spAutoFit/>
          </a:bodyPr>
          <a:lstStyle/>
          <a:p>
            <a:r>
              <a:rPr lang="en-US" b="1" dirty="0"/>
              <a:t>Proposal: </a:t>
            </a:r>
          </a:p>
          <a:p>
            <a:r>
              <a:rPr lang="en-US" b="1" dirty="0">
                <a:highlight>
                  <a:srgbClr val="00FF00"/>
                </a:highlight>
              </a:rPr>
              <a:t>a) one service name with different service operation i.e. </a:t>
            </a:r>
            <a:r>
              <a:rPr lang="de-DE" b="1" dirty="0">
                <a:highlight>
                  <a:srgbClr val="00FF00"/>
                </a:highlight>
              </a:rPr>
              <a:t>Subscribe Notify style for trainig </a:t>
            </a:r>
          </a:p>
          <a:p>
            <a:r>
              <a:rPr lang="de-DE" b="1" dirty="0">
                <a:highlight>
                  <a:srgbClr val="00FF00"/>
                </a:highlight>
              </a:rPr>
              <a:t>and request/reponse style for prepartion </a:t>
            </a:r>
          </a:p>
          <a:p>
            <a:r>
              <a:rPr lang="de-DE" b="1" dirty="0"/>
              <a:t>b) </a:t>
            </a:r>
            <a:r>
              <a:rPr lang="en-US" b="1" dirty="0"/>
              <a:t>one service name with same service operation i.e. </a:t>
            </a:r>
            <a:r>
              <a:rPr lang="de-DE" b="1" dirty="0"/>
              <a:t>Subscribe Notify style for trainig/prepartion</a:t>
            </a:r>
          </a:p>
          <a:p>
            <a:r>
              <a:rPr lang="en-US" b="1" strike="sngStrike" dirty="0"/>
              <a:t>c) one service name with same service operation i.e. </a:t>
            </a:r>
            <a:r>
              <a:rPr lang="de-DE" b="1" strike="sngStrike" dirty="0"/>
              <a:t>request/reponse style for trainig/prepartion </a:t>
            </a:r>
          </a:p>
          <a:p>
            <a:endParaRPr lang="en-US" b="1" dirty="0"/>
          </a:p>
        </p:txBody>
      </p:sp>
      <p:sp>
        <p:nvSpPr>
          <p:cNvPr id="2" name="TextBox 1">
            <a:extLst>
              <a:ext uri="{FF2B5EF4-FFF2-40B4-BE49-F238E27FC236}">
                <a16:creationId xmlns:a16="http://schemas.microsoft.com/office/drawing/2014/main" id="{340CABF5-E051-C59F-48F3-028793CDB02D}"/>
              </a:ext>
            </a:extLst>
          </p:cNvPr>
          <p:cNvSpPr txBox="1"/>
          <p:nvPr/>
        </p:nvSpPr>
        <p:spPr>
          <a:xfrm>
            <a:off x="136566" y="1284276"/>
            <a:ext cx="10465173" cy="923330"/>
          </a:xfrm>
          <a:prstGeom prst="rect">
            <a:avLst/>
          </a:prstGeom>
          <a:noFill/>
        </p:spPr>
        <p:txBody>
          <a:bodyPr wrap="none" rtlCol="0">
            <a:spAutoFit/>
          </a:bodyPr>
          <a:lstStyle/>
          <a:p>
            <a:r>
              <a:rPr lang="de-DE" dirty="0" err="1"/>
              <a:t>For</a:t>
            </a:r>
            <a:r>
              <a:rPr lang="de-DE" dirty="0"/>
              <a:t> normal </a:t>
            </a:r>
            <a:r>
              <a:rPr lang="de-DE" dirty="0" err="1"/>
              <a:t>model</a:t>
            </a:r>
            <a:r>
              <a:rPr lang="de-DE" dirty="0"/>
              <a:t> </a:t>
            </a:r>
            <a:r>
              <a:rPr lang="de-DE" dirty="0" err="1"/>
              <a:t>training</a:t>
            </a:r>
            <a:r>
              <a:rPr lang="de-DE" dirty="0"/>
              <a:t> </a:t>
            </a:r>
            <a:r>
              <a:rPr lang="de-DE" dirty="0" err="1"/>
              <a:t>and</a:t>
            </a:r>
            <a:r>
              <a:rPr lang="de-DE" dirty="0"/>
              <a:t> HFL, </a:t>
            </a:r>
            <a:r>
              <a:rPr lang="de-DE" dirty="0" err="1"/>
              <a:t>we</a:t>
            </a:r>
            <a:r>
              <a:rPr lang="de-DE" dirty="0"/>
              <a:t> </a:t>
            </a:r>
            <a:r>
              <a:rPr lang="de-DE" dirty="0" err="1"/>
              <a:t>provide</a:t>
            </a:r>
            <a:r>
              <a:rPr lang="de-DE" dirty="0"/>
              <a:t> </a:t>
            </a:r>
            <a:r>
              <a:rPr lang="de-DE" dirty="0" err="1"/>
              <a:t>two</a:t>
            </a:r>
            <a:r>
              <a:rPr lang="de-DE" dirty="0"/>
              <a:t> alternative </a:t>
            </a:r>
            <a:r>
              <a:rPr lang="de-DE" dirty="0" err="1"/>
              <a:t>services</a:t>
            </a:r>
            <a:r>
              <a:rPr lang="de-DE" dirty="0"/>
              <a:t>:</a:t>
            </a:r>
          </a:p>
          <a:p>
            <a:r>
              <a:rPr lang="de-DE" dirty="0" err="1"/>
              <a:t>Nnwdaf_MLModelTrainingInfo</a:t>
            </a:r>
            <a:r>
              <a:rPr lang="de-DE" dirty="0"/>
              <a:t> (Request-response) </a:t>
            </a:r>
            <a:r>
              <a:rPr lang="de-DE" dirty="0" err="1"/>
              <a:t>and</a:t>
            </a:r>
            <a:r>
              <a:rPr lang="de-DE" dirty="0"/>
              <a:t> </a:t>
            </a:r>
            <a:r>
              <a:rPr lang="de-DE" dirty="0" err="1"/>
              <a:t>Nnwdaf_MLModelTraining</a:t>
            </a:r>
            <a:r>
              <a:rPr lang="de-DE" dirty="0"/>
              <a:t> (</a:t>
            </a:r>
            <a:r>
              <a:rPr lang="de-DE" dirty="0" err="1"/>
              <a:t>Subscribe-Notify</a:t>
            </a:r>
            <a:r>
              <a:rPr lang="de-DE" dirty="0"/>
              <a:t>)</a:t>
            </a:r>
          </a:p>
          <a:p>
            <a:endParaRPr lang="en-US" b="1" dirty="0"/>
          </a:p>
        </p:txBody>
      </p:sp>
    </p:spTree>
    <p:extLst>
      <p:ext uri="{BB962C8B-B14F-4D97-AF65-F5344CB8AC3E}">
        <p14:creationId xmlns:p14="http://schemas.microsoft.com/office/powerpoint/2010/main" val="229353289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6036C4-518F-ED6B-9CA7-2C24FCAFD95D}"/>
              </a:ext>
            </a:extLst>
          </p:cNvPr>
          <p:cNvSpPr>
            <a:spLocks noGrp="1"/>
          </p:cNvSpPr>
          <p:nvPr>
            <p:ph type="title"/>
          </p:nvPr>
        </p:nvSpPr>
        <p:spPr>
          <a:xfrm>
            <a:off x="136566"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1: Services between NWDAF VFL server and </a:t>
            </a:r>
            <a:r>
              <a:rPr lang="en-GB" sz="1800" b="1" dirty="0">
                <a:solidFill>
                  <a:srgbClr val="FF0000"/>
                </a:solidFill>
                <a:effectLst/>
                <a:latin typeface="Times New Roman" panose="02020603050405020304" pitchFamily="18" charset="0"/>
                <a:ea typeface="DengXian" panose="02010600030101010101" pitchFamily="2" charset="-122"/>
              </a:rPr>
              <a:t>AF</a:t>
            </a:r>
            <a:r>
              <a:rPr lang="en-GB" sz="1800" b="1" dirty="0">
                <a:effectLst/>
                <a:latin typeface="Times New Roman" panose="02020603050405020304" pitchFamily="18" charset="0"/>
                <a:ea typeface="DengXian" panose="02010600030101010101" pitchFamily="2" charset="-122"/>
              </a:rPr>
              <a:t>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training and sample/feature alignment</a:t>
            </a:r>
            <a:endParaRPr lang="en-US" dirty="0"/>
          </a:p>
        </p:txBody>
      </p:sp>
      <p:sp>
        <p:nvSpPr>
          <p:cNvPr id="2" name="TextBox 1">
            <a:extLst>
              <a:ext uri="{FF2B5EF4-FFF2-40B4-BE49-F238E27FC236}">
                <a16:creationId xmlns:a16="http://schemas.microsoft.com/office/drawing/2014/main" id="{340CABF5-E051-C59F-48F3-028793CDB02D}"/>
              </a:ext>
            </a:extLst>
          </p:cNvPr>
          <p:cNvSpPr txBox="1"/>
          <p:nvPr/>
        </p:nvSpPr>
        <p:spPr>
          <a:xfrm>
            <a:off x="136566" y="1450530"/>
            <a:ext cx="11167708" cy="646331"/>
          </a:xfrm>
          <a:prstGeom prst="rect">
            <a:avLst/>
          </a:prstGeom>
          <a:noFill/>
        </p:spPr>
        <p:txBody>
          <a:bodyPr wrap="square" rtlCol="0">
            <a:spAutoFit/>
          </a:bodyPr>
          <a:lstStyle/>
          <a:p>
            <a:pPr algn="justLow">
              <a:spcAft>
                <a:spcPts val="900"/>
              </a:spcAft>
            </a:pPr>
            <a:r>
              <a:rPr lang="en-GB" sz="1800" b="1" dirty="0">
                <a:effectLst/>
                <a:highlight>
                  <a:srgbClr val="00FF00"/>
                </a:highlight>
                <a:latin typeface="Times New Roman" panose="02020603050405020304" pitchFamily="18" charset="0"/>
                <a:ea typeface="DengXian" panose="02010600030101010101" pitchFamily="2" charset="-122"/>
              </a:rPr>
              <a:t>Proposal: Define new AF and NEF services for the VFL </a:t>
            </a:r>
            <a:r>
              <a:rPr lang="en-GB" sz="1800" b="1" u="sng" dirty="0" err="1">
                <a:effectLst/>
                <a:highlight>
                  <a:srgbClr val="00FF00"/>
                </a:highlight>
                <a:latin typeface="Times New Roman" panose="02020603050405020304" pitchFamily="18" charset="0"/>
                <a:ea typeface="DengXian" panose="02010600030101010101" pitchFamily="2" charset="-122"/>
              </a:rPr>
              <a:t>preparation</a:t>
            </a:r>
            <a:r>
              <a:rPr lang="en-GB" sz="1800" b="1" dirty="0" err="1">
                <a:effectLst/>
                <a:highlight>
                  <a:srgbClr val="00FF00"/>
                </a:highlight>
                <a:latin typeface="Times New Roman" panose="02020603050405020304" pitchFamily="18" charset="0"/>
                <a:ea typeface="DengXian" panose="02010600030101010101" pitchFamily="2" charset="-122"/>
              </a:rPr>
              <a:t>training</a:t>
            </a:r>
            <a:r>
              <a:rPr lang="en-GB" sz="1800" b="1" dirty="0">
                <a:effectLst/>
                <a:highlight>
                  <a:srgbClr val="00FF00"/>
                </a:highlight>
                <a:latin typeface="Times New Roman" panose="02020603050405020304" pitchFamily="18" charset="0"/>
                <a:ea typeface="DengXian" panose="02010600030101010101" pitchFamily="2" charset="-122"/>
              </a:rPr>
              <a:t> </a:t>
            </a:r>
            <a:r>
              <a:rPr lang="en-GB" sz="1800" b="1" strike="sngStrike" dirty="0">
                <a:effectLst/>
                <a:highlight>
                  <a:srgbClr val="00FF00"/>
                </a:highlight>
                <a:latin typeface="Times New Roman" panose="02020603050405020304" pitchFamily="18" charset="0"/>
                <a:ea typeface="DengXian" panose="02010600030101010101" pitchFamily="2" charset="-122"/>
              </a:rPr>
              <a:t>and VFL feature/sample alignment </a:t>
            </a:r>
            <a:r>
              <a:rPr lang="en-GB" sz="1800" b="1" dirty="0">
                <a:effectLst/>
                <a:highlight>
                  <a:srgbClr val="00FF00"/>
                </a:highlight>
                <a:latin typeface="Times New Roman" panose="02020603050405020304" pitchFamily="18" charset="0"/>
                <a:ea typeface="DengXian" panose="02010600030101010101" pitchFamily="2" charset="-122"/>
              </a:rPr>
              <a:t>with AF as VFL client. They should be designed with similarity to the </a:t>
            </a:r>
            <a:r>
              <a:rPr lang="en-GB" sz="1800" b="1" dirty="0" err="1">
                <a:effectLst/>
                <a:highlight>
                  <a:srgbClr val="00FF00"/>
                </a:highlight>
                <a:latin typeface="Times New Roman" panose="02020603050405020304" pitchFamily="18" charset="0"/>
                <a:ea typeface="DengXian" panose="02010600030101010101" pitchFamily="2" charset="-122"/>
              </a:rPr>
              <a:t>Nnwdaf_MLModelTraining</a:t>
            </a:r>
            <a:r>
              <a:rPr lang="en-GB" sz="1800" b="1" dirty="0">
                <a:effectLst/>
                <a:highlight>
                  <a:srgbClr val="00FF00"/>
                </a:highlight>
                <a:latin typeface="Times New Roman" panose="02020603050405020304" pitchFamily="18" charset="0"/>
                <a:ea typeface="DengXian" panose="02010600030101010101" pitchFamily="2" charset="-122"/>
              </a:rPr>
              <a:t> service.</a:t>
            </a:r>
            <a:endParaRPr lang="en-US" b="1" dirty="0">
              <a:highlight>
                <a:srgbClr val="00FF00"/>
              </a:highlight>
            </a:endParaRPr>
          </a:p>
        </p:txBody>
      </p:sp>
    </p:spTree>
    <p:extLst>
      <p:ext uri="{BB962C8B-B14F-4D97-AF65-F5344CB8AC3E}">
        <p14:creationId xmlns:p14="http://schemas.microsoft.com/office/powerpoint/2010/main" val="348075280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411B5-542C-D9BD-0C7F-65A6A07BCD3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8D36D8D-6F0B-0497-DD86-B956AFFB3034}"/>
              </a:ext>
            </a:extLst>
          </p:cNvPr>
          <p:cNvSpPr>
            <a:spLocks noGrp="1"/>
          </p:cNvSpPr>
          <p:nvPr>
            <p:ph type="title"/>
          </p:nvPr>
        </p:nvSpPr>
        <p:spPr>
          <a:xfrm>
            <a:off x="136566"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1: Services between NWDAF VFL server and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training and sample/feature alignment: </a:t>
            </a:r>
            <a:r>
              <a:rPr lang="en-GB" sz="2400" dirty="0">
                <a:solidFill>
                  <a:srgbClr val="FF0000"/>
                </a:solidFill>
                <a:effectLst/>
                <a:latin typeface="Times New Roman" panose="02020603050405020304" pitchFamily="18" charset="0"/>
                <a:ea typeface="DengXian" panose="02010600030101010101" pitchFamily="2" charset="-122"/>
              </a:rPr>
              <a:t>Topics for additional discussion</a:t>
            </a:r>
            <a:r>
              <a:rPr lang="en-GB" sz="1800" b="1" dirty="0">
                <a:effectLst/>
                <a:latin typeface="Times New Roman" panose="02020603050405020304" pitchFamily="18" charset="0"/>
                <a:ea typeface="DengXian" panose="02010600030101010101" pitchFamily="2" charset="-122"/>
              </a:rPr>
              <a:t>:</a:t>
            </a:r>
            <a:endParaRPr lang="en-US" dirty="0"/>
          </a:p>
        </p:txBody>
      </p:sp>
      <p:sp>
        <p:nvSpPr>
          <p:cNvPr id="2" name="TextBox 1">
            <a:extLst>
              <a:ext uri="{FF2B5EF4-FFF2-40B4-BE49-F238E27FC236}">
                <a16:creationId xmlns:a16="http://schemas.microsoft.com/office/drawing/2014/main" id="{437BD101-0E0B-7E7D-C5F4-A00BE8E771CD}"/>
              </a:ext>
            </a:extLst>
          </p:cNvPr>
          <p:cNvSpPr txBox="1"/>
          <p:nvPr/>
        </p:nvSpPr>
        <p:spPr>
          <a:xfrm>
            <a:off x="226213" y="1316060"/>
            <a:ext cx="11167708" cy="5286062"/>
          </a:xfrm>
          <a:prstGeom prst="rect">
            <a:avLst/>
          </a:prstGeom>
          <a:noFill/>
        </p:spPr>
        <p:txBody>
          <a:bodyPr wrap="square" rtlCol="0">
            <a:spAutoFit/>
          </a:bodyPr>
          <a:lstStyle/>
          <a:p>
            <a:pPr algn="justLow">
              <a:spcAft>
                <a:spcPts val="900"/>
              </a:spcAft>
            </a:pPr>
            <a:r>
              <a:rPr lang="en-US" b="1" dirty="0"/>
              <a:t>Inclusion of Feature ID:</a:t>
            </a:r>
          </a:p>
          <a:p>
            <a:pPr algn="justLow">
              <a:spcAft>
                <a:spcPts val="900"/>
              </a:spcAft>
            </a:pPr>
            <a:r>
              <a:rPr lang="en-US" dirty="0"/>
              <a:t>Clause </a:t>
            </a:r>
            <a:r>
              <a:rPr lang="en-GB" sz="1800" dirty="0">
                <a:effectLst/>
                <a:latin typeface="Times New Roman" panose="02020603050405020304" pitchFamily="18" charset="0"/>
                <a:ea typeface="Times New Roman" panose="02020603050405020304" pitchFamily="18" charset="0"/>
              </a:rPr>
              <a:t>6.2H.2.2.1 already states that Clients may provide list of Feature IDs to the server during preparation phase and server may provide selected Feature IDs to the  clients at end of preparation phase</a:t>
            </a:r>
            <a:endParaRPr lang="en-US" sz="1800" b="1" dirty="0">
              <a:effectLst/>
              <a:latin typeface="Times New Roman" panose="02020603050405020304" pitchFamily="18" charset="0"/>
              <a:ea typeface="Times New Roman" panose="02020603050405020304" pitchFamily="18" charset="0"/>
            </a:endParaRPr>
          </a:p>
          <a:p>
            <a:pPr algn="justLow">
              <a:spcAft>
                <a:spcPts val="900"/>
              </a:spcAft>
            </a:pPr>
            <a:r>
              <a:rPr lang="en-US" dirty="0">
                <a:latin typeface="Times New Roman" panose="02020603050405020304" pitchFamily="18" charset="0"/>
                <a:ea typeface="Times New Roman" panose="02020603050405020304" pitchFamily="18" charset="0"/>
              </a:rPr>
              <a:t>However, Inclusion of those parameters was nor accepted into the service operations at SA2#166 and Ens were requested.</a:t>
            </a:r>
          </a:p>
          <a:p>
            <a:pPr algn="justLow">
              <a:spcAft>
                <a:spcPts val="900"/>
              </a:spcAft>
            </a:pPr>
            <a:r>
              <a:rPr lang="en-US" sz="1800" b="1" dirty="0">
                <a:effectLst/>
                <a:latin typeface="Times New Roman" panose="02020603050405020304" pitchFamily="18" charset="0"/>
                <a:ea typeface="Times New Roman" panose="02020603050405020304" pitchFamily="18" charset="0"/>
              </a:rPr>
              <a:t>Proposal</a:t>
            </a:r>
            <a:r>
              <a:rPr lang="en-US" dirty="0">
                <a:latin typeface="Times New Roman" panose="02020603050405020304" pitchFamily="18" charset="0"/>
                <a:ea typeface="Times New Roman" panose="02020603050405020304" pitchFamily="18" charset="0"/>
              </a:rPr>
              <a:t>: align with agreed procedures by adding Feature IDs as optional output parameter in training responses (used during the preparation phase) and optional input parameters in training subscription (used after the preparation phase)</a:t>
            </a:r>
          </a:p>
          <a:p>
            <a:pPr algn="justLow">
              <a:spcAft>
                <a:spcPts val="900"/>
              </a:spcAft>
            </a:pPr>
            <a:endParaRPr lang="en-US" sz="1800" dirty="0">
              <a:effectLst/>
              <a:latin typeface="Times New Roman" panose="02020603050405020304" pitchFamily="18" charset="0"/>
              <a:ea typeface="Times New Roman" panose="02020603050405020304" pitchFamily="18" charset="0"/>
            </a:endParaRPr>
          </a:p>
          <a:p>
            <a:pPr algn="justLow">
              <a:spcAft>
                <a:spcPts val="900"/>
              </a:spcAft>
            </a:pPr>
            <a:r>
              <a:rPr lang="en-US" b="1" dirty="0">
                <a:latin typeface="Times New Roman" panose="02020603050405020304" pitchFamily="18" charset="0"/>
                <a:ea typeface="Times New Roman" panose="02020603050405020304" pitchFamily="18" charset="0"/>
              </a:rPr>
              <a:t>Reuse of HFL concepts for training</a:t>
            </a:r>
            <a:r>
              <a:rPr lang="en-US" dirty="0">
                <a:latin typeface="Times New Roman" panose="02020603050405020304" pitchFamily="18" charset="0"/>
                <a:ea typeface="Times New Roman" panose="02020603050405020304" pitchFamily="18" charset="0"/>
              </a:rPr>
              <a:t>:</a:t>
            </a:r>
          </a:p>
          <a:p>
            <a:pPr algn="justLow">
              <a:spcAft>
                <a:spcPts val="900"/>
              </a:spcAft>
            </a:pPr>
            <a:r>
              <a:rPr lang="en-US" sz="1800" dirty="0">
                <a:effectLst/>
                <a:latin typeface="Times New Roman" panose="02020603050405020304" pitchFamily="18" charset="0"/>
                <a:ea typeface="Times New Roman" panose="02020603050405020304" pitchFamily="18" charset="0"/>
              </a:rPr>
              <a:t>For instance HFL </a:t>
            </a:r>
            <a:r>
              <a:rPr lang="en-US" dirty="0">
                <a:latin typeface="Times New Roman" panose="02020603050405020304" pitchFamily="18" charset="0"/>
                <a:ea typeface="Times New Roman" panose="02020603050405020304" pitchFamily="18" charset="0"/>
              </a:rPr>
              <a:t>used an iteration round ID during the training.</a:t>
            </a:r>
          </a:p>
          <a:p>
            <a:pPr algn="justLow">
              <a:spcAft>
                <a:spcPts val="900"/>
              </a:spcAft>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The same messages are used for multiple training rounds. This can lead to issues if messages are lost or repeated. For HFL, those issues were resolved via a training round ID.</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Low">
              <a:spcAft>
                <a:spcPts val="900"/>
              </a:spcAft>
            </a:pPr>
            <a:r>
              <a:rPr lang="en-US" sz="1800" b="1" dirty="0">
                <a:effectLst/>
                <a:latin typeface="Times New Roman" panose="02020603050405020304" pitchFamily="18" charset="0"/>
                <a:ea typeface="Times New Roman" panose="02020603050405020304" pitchFamily="18" charset="0"/>
              </a:rPr>
              <a:t>Proposal</a:t>
            </a:r>
            <a:r>
              <a:rPr lang="en-US" dirty="0">
                <a:latin typeface="Times New Roman" panose="02020603050405020304" pitchFamily="18" charset="0"/>
                <a:ea typeface="Times New Roman" panose="02020603050405020304" pitchFamily="18" charset="0"/>
              </a:rPr>
              <a:t>: </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Add a VFL training iteration number in subscription request for training and in notifications. Discuss if more parameters from VFL model training might be </a:t>
            </a:r>
            <a:r>
              <a:rPr lang="en-GB" sz="1800" dirty="0" err="1">
                <a:effectLst/>
                <a:latin typeface="Arial" panose="020B0604020202020204" pitchFamily="34" charset="0"/>
                <a:ea typeface="Times New Roman" panose="02020603050405020304" pitchFamily="18" charset="0"/>
                <a:cs typeface="Times New Roman" panose="02020603050405020304" pitchFamily="18" charset="0"/>
              </a:rPr>
              <a:t>usefull</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Low">
              <a:spcAft>
                <a:spcPts val="900"/>
              </a:spcAft>
            </a:pPr>
            <a:endParaRPr lang="en-GB"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2894379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6036C4-518F-ED6B-9CA7-2C24FCAFD95D}"/>
              </a:ext>
            </a:extLst>
          </p:cNvPr>
          <p:cNvSpPr>
            <a:spLocks noGrp="1"/>
          </p:cNvSpPr>
          <p:nvPr>
            <p:ph type="title"/>
          </p:nvPr>
        </p:nvSpPr>
        <p:spPr>
          <a:xfrm>
            <a:off x="0"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2: Services between NWDAF VFL server and NWDAF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inference</a:t>
            </a:r>
            <a:endParaRPr lang="en-US" dirty="0"/>
          </a:p>
        </p:txBody>
      </p:sp>
      <p:graphicFrame>
        <p:nvGraphicFramePr>
          <p:cNvPr id="5" name="Table 4">
            <a:extLst>
              <a:ext uri="{FF2B5EF4-FFF2-40B4-BE49-F238E27FC236}">
                <a16:creationId xmlns:a16="http://schemas.microsoft.com/office/drawing/2014/main" id="{DCC13049-1411-092A-7CC4-43B48A133691}"/>
              </a:ext>
            </a:extLst>
          </p:cNvPr>
          <p:cNvGraphicFramePr>
            <a:graphicFrameLocks noGrp="1"/>
          </p:cNvGraphicFramePr>
          <p:nvPr>
            <p:extLst>
              <p:ext uri="{D42A27DB-BD31-4B8C-83A1-F6EECF244321}">
                <p14:modId xmlns:p14="http://schemas.microsoft.com/office/powerpoint/2010/main" val="3333275199"/>
              </p:ext>
            </p:extLst>
          </p:nvPr>
        </p:nvGraphicFramePr>
        <p:xfrm>
          <a:off x="136566" y="964835"/>
          <a:ext cx="11346873" cy="5020925"/>
        </p:xfrm>
        <a:graphic>
          <a:graphicData uri="http://schemas.openxmlformats.org/drawingml/2006/table">
            <a:tbl>
              <a:tblPr firstRow="1" bandRow="1">
                <a:tableStyleId>{5C22544A-7EE6-4342-B048-85BDC9FD1C3A}</a:tableStyleId>
              </a:tblPr>
              <a:tblGrid>
                <a:gridCol w="1193470">
                  <a:extLst>
                    <a:ext uri="{9D8B030D-6E8A-4147-A177-3AD203B41FA5}">
                      <a16:colId xmlns:a16="http://schemas.microsoft.com/office/drawing/2014/main" val="425931081"/>
                    </a:ext>
                  </a:extLst>
                </a:gridCol>
                <a:gridCol w="3301341">
                  <a:extLst>
                    <a:ext uri="{9D8B030D-6E8A-4147-A177-3AD203B41FA5}">
                      <a16:colId xmlns:a16="http://schemas.microsoft.com/office/drawing/2014/main" val="746477844"/>
                    </a:ext>
                  </a:extLst>
                </a:gridCol>
                <a:gridCol w="2992581">
                  <a:extLst>
                    <a:ext uri="{9D8B030D-6E8A-4147-A177-3AD203B41FA5}">
                      <a16:colId xmlns:a16="http://schemas.microsoft.com/office/drawing/2014/main" val="3043362958"/>
                    </a:ext>
                  </a:extLst>
                </a:gridCol>
                <a:gridCol w="3859481">
                  <a:extLst>
                    <a:ext uri="{9D8B030D-6E8A-4147-A177-3AD203B41FA5}">
                      <a16:colId xmlns:a16="http://schemas.microsoft.com/office/drawing/2014/main" val="3286926519"/>
                    </a:ext>
                  </a:extLst>
                </a:gridCol>
              </a:tblGrid>
              <a:tr h="0">
                <a:tc>
                  <a:txBody>
                    <a:bodyPr/>
                    <a:lstStyle/>
                    <a:p>
                      <a:r>
                        <a:rPr lang="en-US" dirty="0"/>
                        <a:t>Company</a:t>
                      </a:r>
                    </a:p>
                  </a:txBody>
                  <a:tcPr/>
                </a:tc>
                <a:tc>
                  <a:txBody>
                    <a:bodyPr/>
                    <a:lstStyle/>
                    <a:p>
                      <a:r>
                        <a:rPr lang="en-US" sz="1400" dirty="0"/>
                        <a:t>Option 1: </a:t>
                      </a:r>
                      <a:r>
                        <a:rPr lang="en-GB" sz="1400" b="1" kern="1200" dirty="0">
                          <a:solidFill>
                            <a:schemeClr val="lt1"/>
                          </a:solidFill>
                          <a:effectLst/>
                          <a:latin typeface="+mn-lt"/>
                          <a:ea typeface="+mn-ea"/>
                          <a:cs typeface="+mn-cs"/>
                        </a:rPr>
                        <a:t>Reuse </a:t>
                      </a:r>
                      <a:r>
                        <a:rPr lang="en-GB" sz="1400" b="1" kern="1200" dirty="0" err="1">
                          <a:solidFill>
                            <a:schemeClr val="lt1"/>
                          </a:solidFill>
                          <a:effectLst/>
                          <a:latin typeface="+mn-lt"/>
                          <a:ea typeface="+mn-ea"/>
                          <a:cs typeface="+mn-cs"/>
                        </a:rPr>
                        <a:t>Nnwdaf_MLModelTraining</a:t>
                      </a:r>
                      <a:r>
                        <a:rPr lang="en-GB" sz="1400" b="1" kern="1200" dirty="0">
                          <a:solidFill>
                            <a:schemeClr val="lt1"/>
                          </a:solidFill>
                          <a:effectLst/>
                          <a:latin typeface="+mn-lt"/>
                          <a:ea typeface="+mn-ea"/>
                          <a:cs typeface="+mn-cs"/>
                        </a:rPr>
                        <a:t> service and the </a:t>
                      </a:r>
                      <a:r>
                        <a:rPr lang="en-GB" sz="1400" b="1" kern="1200" dirty="0" err="1">
                          <a:solidFill>
                            <a:schemeClr val="lt1"/>
                          </a:solidFill>
                          <a:effectLst/>
                          <a:latin typeface="+mn-lt"/>
                          <a:ea typeface="+mn-ea"/>
                          <a:cs typeface="+mn-cs"/>
                        </a:rPr>
                        <a:t>Nnwdaf_MLModelTrainingInfo</a:t>
                      </a:r>
                      <a:r>
                        <a:rPr lang="en-GB" sz="1400" b="1" kern="1200" dirty="0">
                          <a:solidFill>
                            <a:schemeClr val="lt1"/>
                          </a:solidFill>
                          <a:effectLst/>
                          <a:latin typeface="+mn-lt"/>
                          <a:ea typeface="+mn-ea"/>
                          <a:cs typeface="+mn-cs"/>
                        </a:rPr>
                        <a:t> service</a:t>
                      </a:r>
                      <a:endParaRPr lang="en-US" sz="1400" dirty="0"/>
                    </a:p>
                  </a:txBody>
                  <a:tcPr/>
                </a:tc>
                <a:tc>
                  <a:txBody>
                    <a:bodyPr/>
                    <a:lstStyle/>
                    <a:p>
                      <a:r>
                        <a:rPr lang="en-US" sz="1400" dirty="0"/>
                        <a:t>Option 2: </a:t>
                      </a:r>
                      <a:r>
                        <a:rPr lang="en-GB" sz="1400" b="1" kern="1200" dirty="0">
                          <a:solidFill>
                            <a:schemeClr val="lt1"/>
                          </a:solidFill>
                          <a:effectLst/>
                          <a:latin typeface="+mn-lt"/>
                          <a:ea typeface="+mn-ea"/>
                          <a:cs typeface="+mn-cs"/>
                        </a:rPr>
                        <a:t>Reuse </a:t>
                      </a:r>
                      <a:r>
                        <a:rPr lang="en-GB" sz="1400" b="1" kern="1200" dirty="0" err="1">
                          <a:solidFill>
                            <a:schemeClr val="lt1"/>
                          </a:solidFill>
                          <a:effectLst/>
                          <a:latin typeface="+mn-lt"/>
                          <a:ea typeface="+mn-ea"/>
                          <a:cs typeface="+mn-cs"/>
                        </a:rPr>
                        <a:t>Nnwdaf_AnalyticsInfo</a:t>
                      </a:r>
                      <a:r>
                        <a:rPr lang="en-GB" sz="1400" b="1" kern="1200" dirty="0">
                          <a:solidFill>
                            <a:schemeClr val="lt1"/>
                          </a:solidFill>
                          <a:effectLst/>
                          <a:latin typeface="+mn-lt"/>
                          <a:ea typeface="+mn-ea"/>
                          <a:cs typeface="+mn-cs"/>
                        </a:rPr>
                        <a:t> service and the </a:t>
                      </a:r>
                      <a:r>
                        <a:rPr lang="en-GB" sz="1400" b="1" kern="1200" dirty="0" err="1">
                          <a:solidFill>
                            <a:schemeClr val="lt1"/>
                          </a:solidFill>
                          <a:effectLst/>
                          <a:latin typeface="+mn-lt"/>
                          <a:ea typeface="+mn-ea"/>
                          <a:cs typeface="+mn-cs"/>
                        </a:rPr>
                        <a:t>Nnwdaf_AnalyticsSubscription</a:t>
                      </a:r>
                      <a:r>
                        <a:rPr lang="en-GB" sz="1400" b="1" kern="1200" dirty="0">
                          <a:solidFill>
                            <a:schemeClr val="lt1"/>
                          </a:solidFill>
                          <a:effectLst/>
                          <a:latin typeface="+mn-lt"/>
                          <a:ea typeface="+mn-ea"/>
                          <a:cs typeface="+mn-cs"/>
                        </a:rPr>
                        <a:t> service</a:t>
                      </a:r>
                      <a:endParaRPr lang="en-US" sz="1400" dirty="0"/>
                    </a:p>
                  </a:txBody>
                  <a:tcPr/>
                </a:tc>
                <a:tc>
                  <a:txBody>
                    <a:bodyPr/>
                    <a:lstStyle/>
                    <a:p>
                      <a:r>
                        <a:rPr lang="en-US" sz="1400" dirty="0"/>
                        <a:t>Option 3:</a:t>
                      </a:r>
                    </a:p>
                    <a:p>
                      <a:r>
                        <a:rPr lang="en-US" sz="1400" dirty="0"/>
                        <a:t>New service</a:t>
                      </a:r>
                    </a:p>
                  </a:txBody>
                  <a:tcPr/>
                </a:tc>
                <a:extLst>
                  <a:ext uri="{0D108BD9-81ED-4DB2-BD59-A6C34878D82A}">
                    <a16:rowId xmlns:a16="http://schemas.microsoft.com/office/drawing/2014/main" val="3171388679"/>
                  </a:ext>
                </a:extLst>
              </a:tr>
              <a:tr h="386731">
                <a:tc>
                  <a:txBody>
                    <a:bodyPr/>
                    <a:lstStyle/>
                    <a:p>
                      <a:r>
                        <a:rPr lang="en-US" sz="1600" dirty="0"/>
                        <a:t>Ericson</a:t>
                      </a:r>
                    </a:p>
                  </a:txBody>
                  <a:tcPr/>
                </a:tc>
                <a:tc gridSpan="3">
                  <a:txBody>
                    <a:bodyPr/>
                    <a:lstStyle/>
                    <a:p>
                      <a:pPr algn="ctr"/>
                      <a:r>
                        <a:rPr lang="en-GB" sz="1600" kern="1200" dirty="0">
                          <a:solidFill>
                            <a:schemeClr val="dk1"/>
                          </a:solidFill>
                          <a:effectLst/>
                          <a:latin typeface="+mn-lt"/>
                          <a:ea typeface="+mn-ea"/>
                          <a:cs typeface="+mn-cs"/>
                        </a:rPr>
                        <a:t>Reuse Training service</a:t>
                      </a:r>
                      <a:endParaRPr lang="en-US" sz="1600"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996569703"/>
                  </a:ext>
                </a:extLst>
              </a:tr>
              <a:tr h="369700">
                <a:tc>
                  <a:txBody>
                    <a:bodyPr/>
                    <a:lstStyle/>
                    <a:p>
                      <a:r>
                        <a:rPr lang="en-US" sz="1600" dirty="0"/>
                        <a:t>Apple</a:t>
                      </a:r>
                    </a:p>
                  </a:txBody>
                  <a:tcPr/>
                </a:tc>
                <a:tc gridSpan="3">
                  <a:txBody>
                    <a:bodyPr/>
                    <a:lstStyle/>
                    <a:p>
                      <a:r>
                        <a:rPr lang="en-US" sz="1600" dirty="0"/>
                        <a:t>It’s tricky: while we see the merits or re-using the existing service for inference to minimize impact, it does not make sense in our view to have a training inference to perform inference</a:t>
                      </a:r>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117084351"/>
                  </a:ext>
                </a:extLst>
              </a:tr>
              <a:tr h="346450">
                <a:tc>
                  <a:txBody>
                    <a:bodyPr/>
                    <a:lstStyle/>
                    <a:p>
                      <a:r>
                        <a:rPr lang="en-GB" sz="1600" kern="1200" dirty="0" err="1">
                          <a:solidFill>
                            <a:schemeClr val="dk1"/>
                          </a:solidFill>
                          <a:effectLst/>
                          <a:latin typeface="+mn-lt"/>
                          <a:ea typeface="+mn-ea"/>
                          <a:cs typeface="+mn-cs"/>
                        </a:rPr>
                        <a:t>InterDigital</a:t>
                      </a:r>
                      <a:endParaRPr lang="en-US" sz="1600" dirty="0"/>
                    </a:p>
                  </a:txBody>
                  <a:tcPr/>
                </a:tc>
                <a:tc gridSpan="3">
                  <a:txBody>
                    <a:bodyPr/>
                    <a:lstStyle/>
                    <a:p>
                      <a:r>
                        <a:rPr lang="en-GB" sz="1600" kern="1200" dirty="0">
                          <a:solidFill>
                            <a:schemeClr val="dk1"/>
                          </a:solidFill>
                          <a:effectLst/>
                          <a:latin typeface="+mn-lt"/>
                          <a:ea typeface="+mn-ea"/>
                          <a:cs typeface="+mn-cs"/>
                        </a:rPr>
                        <a:t>Here we agree with Ericsson that we should maintain consistency (including both subscribe and request/response) for both training and inference</a:t>
                      </a:r>
                      <a:endParaRPr lang="en-US" sz="1600"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1702635977"/>
                  </a:ext>
                </a:extLst>
              </a:tr>
              <a:tr h="606288">
                <a:tc>
                  <a:txBody>
                    <a:bodyPr/>
                    <a:lstStyle/>
                    <a:p>
                      <a:r>
                        <a:rPr lang="en-GB" sz="1600" kern="1200" dirty="0">
                          <a:solidFill>
                            <a:schemeClr val="dk1"/>
                          </a:solidFill>
                          <a:effectLst/>
                          <a:latin typeface="+mn-lt"/>
                          <a:ea typeface="+mn-ea"/>
                          <a:cs typeface="+mn-cs"/>
                        </a:rPr>
                        <a:t>OPPO</a:t>
                      </a:r>
                      <a:endParaRPr lang="en-US" sz="1600" dirty="0"/>
                    </a:p>
                  </a:txBody>
                  <a:tcPr/>
                </a:tc>
                <a:tc>
                  <a:txBody>
                    <a:bodyPr/>
                    <a:lstStyle/>
                    <a:p>
                      <a:endParaRPr lang="en-US" sz="1600" dirty="0"/>
                    </a:p>
                  </a:txBody>
                  <a:tcPr/>
                </a:tc>
                <a:tc>
                  <a:txBody>
                    <a:bodyPr/>
                    <a:lstStyle/>
                    <a:p>
                      <a:endParaRPr lang="en-US" sz="1600" dirty="0"/>
                    </a:p>
                  </a:txBody>
                  <a:tcPr/>
                </a:tc>
                <a:tc>
                  <a:txBody>
                    <a:bodyPr/>
                    <a:lstStyle/>
                    <a:p>
                      <a:r>
                        <a:rPr lang="en-GB" sz="1600" kern="1200" dirty="0">
                          <a:solidFill>
                            <a:schemeClr val="dk1"/>
                          </a:solidFill>
                          <a:effectLst/>
                          <a:latin typeface="+mn-lt"/>
                          <a:ea typeface="+mn-ea"/>
                          <a:cs typeface="+mn-cs"/>
                        </a:rPr>
                        <a:t>preferred</a:t>
                      </a:r>
                      <a:endParaRPr lang="en-US" sz="1600" dirty="0"/>
                    </a:p>
                  </a:txBody>
                  <a:tcPr/>
                </a:tc>
                <a:extLst>
                  <a:ext uri="{0D108BD9-81ED-4DB2-BD59-A6C34878D82A}">
                    <a16:rowId xmlns:a16="http://schemas.microsoft.com/office/drawing/2014/main" val="1275131066"/>
                  </a:ext>
                </a:extLst>
              </a:tr>
              <a:tr h="606288">
                <a:tc>
                  <a:txBody>
                    <a:bodyPr/>
                    <a:lstStyle/>
                    <a:p>
                      <a:r>
                        <a:rPr lang="en-GB" sz="1600" kern="1200" dirty="0">
                          <a:solidFill>
                            <a:schemeClr val="dk1"/>
                          </a:solidFill>
                          <a:effectLst/>
                          <a:latin typeface="+mn-lt"/>
                          <a:ea typeface="+mn-ea"/>
                          <a:cs typeface="+mn-cs"/>
                        </a:rPr>
                        <a:t>NTT DOCOMO</a:t>
                      </a:r>
                      <a:endParaRPr lang="en-US" sz="1600" dirty="0"/>
                    </a:p>
                  </a:txBody>
                  <a:tcPr/>
                </a:tc>
                <a:tc>
                  <a:txBody>
                    <a:bodyPr/>
                    <a:lstStyle/>
                    <a:p>
                      <a:endParaRPr lang="en-US" sz="1600" dirty="0"/>
                    </a:p>
                  </a:txBody>
                  <a:tcPr/>
                </a:tc>
                <a:tc>
                  <a:txBody>
                    <a:bodyPr/>
                    <a:lstStyle/>
                    <a:p>
                      <a:endParaRPr lang="en-US" sz="1600" dirty="0"/>
                    </a:p>
                  </a:txBody>
                  <a:tcPr/>
                </a:tc>
                <a:tc>
                  <a:txBody>
                    <a:bodyPr/>
                    <a:lstStyle/>
                    <a:p>
                      <a:r>
                        <a:rPr lang="en-US" sz="1600" dirty="0"/>
                        <a:t>preferred</a:t>
                      </a:r>
                    </a:p>
                  </a:txBody>
                  <a:tcPr/>
                </a:tc>
                <a:extLst>
                  <a:ext uri="{0D108BD9-81ED-4DB2-BD59-A6C34878D82A}">
                    <a16:rowId xmlns:a16="http://schemas.microsoft.com/office/drawing/2014/main" val="1693171607"/>
                  </a:ext>
                </a:extLst>
              </a:tr>
              <a:tr h="606288">
                <a:tc>
                  <a:txBody>
                    <a:bodyPr/>
                    <a:lstStyle/>
                    <a:p>
                      <a:r>
                        <a:rPr lang="en-US" sz="1600" dirty="0"/>
                        <a:t>Huawei</a:t>
                      </a:r>
                    </a:p>
                  </a:txBody>
                  <a:tcPr/>
                </a:tc>
                <a:tc>
                  <a:txBody>
                    <a:bodyPr/>
                    <a:lstStyle/>
                    <a:p>
                      <a:endParaRPr lang="en-US" sz="1600" dirty="0"/>
                    </a:p>
                  </a:txBody>
                  <a:tcPr/>
                </a:tc>
                <a:tc>
                  <a:txBody>
                    <a:bodyPr/>
                    <a:lstStyle/>
                    <a:p>
                      <a:endParaRPr lang="en-US" sz="1600" dirty="0"/>
                    </a:p>
                  </a:txBody>
                  <a:tcPr/>
                </a:tc>
                <a:tc>
                  <a:txBody>
                    <a:bodyPr/>
                    <a:lstStyle/>
                    <a:p>
                      <a:r>
                        <a:rPr lang="en-GB" sz="1600" kern="1200" dirty="0">
                          <a:solidFill>
                            <a:schemeClr val="dk1"/>
                          </a:solidFill>
                          <a:effectLst/>
                          <a:latin typeface="+mn-lt"/>
                          <a:ea typeface="+mn-ea"/>
                          <a:cs typeface="+mn-cs"/>
                        </a:rPr>
                        <a:t>The service for training and the service for inference should be separate</a:t>
                      </a:r>
                      <a:endParaRPr lang="en-US" sz="1600" dirty="0"/>
                    </a:p>
                  </a:txBody>
                  <a:tcPr/>
                </a:tc>
                <a:extLst>
                  <a:ext uri="{0D108BD9-81ED-4DB2-BD59-A6C34878D82A}">
                    <a16:rowId xmlns:a16="http://schemas.microsoft.com/office/drawing/2014/main" val="757736907"/>
                  </a:ext>
                </a:extLst>
              </a:tr>
              <a:tr h="346450">
                <a:tc>
                  <a:txBody>
                    <a:bodyPr/>
                    <a:lstStyle/>
                    <a:p>
                      <a:r>
                        <a:rPr lang="en-US" sz="1600" dirty="0"/>
                        <a:t>Vivo</a:t>
                      </a:r>
                    </a:p>
                  </a:txBody>
                  <a:tcPr/>
                </a:tc>
                <a:tc>
                  <a:txBody>
                    <a:bodyPr/>
                    <a:lstStyle/>
                    <a:p>
                      <a:endParaRPr lang="en-US" sz="1600" dirty="0"/>
                    </a:p>
                  </a:txBody>
                  <a:tcPr/>
                </a:tc>
                <a:tc>
                  <a:txBody>
                    <a:bodyPr/>
                    <a:lstStyle/>
                    <a:p>
                      <a:endParaRPr lang="en-US" sz="1600" dirty="0"/>
                    </a:p>
                  </a:txBody>
                  <a:tcPr/>
                </a:tc>
                <a:tc>
                  <a:txBody>
                    <a:bodyPr/>
                    <a:lstStyle/>
                    <a:p>
                      <a:r>
                        <a:rPr lang="en-US" sz="1600" dirty="0"/>
                        <a:t>preferred</a:t>
                      </a:r>
                    </a:p>
                  </a:txBody>
                  <a:tcPr/>
                </a:tc>
                <a:extLst>
                  <a:ext uri="{0D108BD9-81ED-4DB2-BD59-A6C34878D82A}">
                    <a16:rowId xmlns:a16="http://schemas.microsoft.com/office/drawing/2014/main" val="3237337780"/>
                  </a:ext>
                </a:extLst>
              </a:tr>
              <a:tr h="346450">
                <a:tc>
                  <a:txBody>
                    <a:bodyPr/>
                    <a:lstStyle/>
                    <a:p>
                      <a:r>
                        <a:rPr lang="en-US" dirty="0"/>
                        <a:t>Nokia</a:t>
                      </a:r>
                    </a:p>
                  </a:txBody>
                  <a:tcPr/>
                </a:tc>
                <a:tc>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preferred</a:t>
                      </a:r>
                    </a:p>
                  </a:txBody>
                  <a:tcPr/>
                </a:tc>
                <a:extLst>
                  <a:ext uri="{0D108BD9-81ED-4DB2-BD59-A6C34878D82A}">
                    <a16:rowId xmlns:a16="http://schemas.microsoft.com/office/drawing/2014/main" val="2596575530"/>
                  </a:ext>
                </a:extLst>
              </a:tr>
            </a:tbl>
          </a:graphicData>
        </a:graphic>
      </p:graphicFrame>
      <p:sp>
        <p:nvSpPr>
          <p:cNvPr id="7" name="TextBox 6">
            <a:extLst>
              <a:ext uri="{FF2B5EF4-FFF2-40B4-BE49-F238E27FC236}">
                <a16:creationId xmlns:a16="http://schemas.microsoft.com/office/drawing/2014/main" id="{9A7678B6-E76B-1914-35EE-EC6CCE81B78F}"/>
              </a:ext>
            </a:extLst>
          </p:cNvPr>
          <p:cNvSpPr txBox="1"/>
          <p:nvPr/>
        </p:nvSpPr>
        <p:spPr>
          <a:xfrm>
            <a:off x="136566" y="5985760"/>
            <a:ext cx="8686993" cy="369332"/>
          </a:xfrm>
          <a:prstGeom prst="rect">
            <a:avLst/>
          </a:prstGeom>
          <a:noFill/>
        </p:spPr>
        <p:txBody>
          <a:bodyPr wrap="none" rtlCol="0">
            <a:spAutoFit/>
          </a:bodyPr>
          <a:lstStyle/>
          <a:p>
            <a:r>
              <a:rPr lang="en-US" b="1" dirty="0">
                <a:highlight>
                  <a:srgbClr val="00FF00"/>
                </a:highlight>
              </a:rPr>
              <a:t>Proposal: Option 3: Define new inference service with both service operation </a:t>
            </a:r>
          </a:p>
        </p:txBody>
      </p:sp>
    </p:spTree>
    <p:extLst>
      <p:ext uri="{BB962C8B-B14F-4D97-AF65-F5344CB8AC3E}">
        <p14:creationId xmlns:p14="http://schemas.microsoft.com/office/powerpoint/2010/main" val="341980948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6036C4-518F-ED6B-9CA7-2C24FCAFD95D}"/>
              </a:ext>
            </a:extLst>
          </p:cNvPr>
          <p:cNvSpPr>
            <a:spLocks noGrp="1"/>
          </p:cNvSpPr>
          <p:nvPr>
            <p:ph type="title"/>
          </p:nvPr>
        </p:nvSpPr>
        <p:spPr>
          <a:xfrm>
            <a:off x="136566"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2: Services between NWDAF VFL server and </a:t>
            </a:r>
            <a:r>
              <a:rPr lang="en-GB" sz="1800" b="1" dirty="0">
                <a:solidFill>
                  <a:srgbClr val="FF0000"/>
                </a:solidFill>
                <a:effectLst/>
                <a:latin typeface="Times New Roman" panose="02020603050405020304" pitchFamily="18" charset="0"/>
                <a:ea typeface="DengXian" panose="02010600030101010101" pitchFamily="2" charset="-122"/>
              </a:rPr>
              <a:t>AF</a:t>
            </a:r>
            <a:r>
              <a:rPr lang="en-GB" sz="1800" b="1" dirty="0">
                <a:effectLst/>
                <a:latin typeface="Times New Roman" panose="02020603050405020304" pitchFamily="18" charset="0"/>
                <a:ea typeface="DengXian" panose="02010600030101010101" pitchFamily="2" charset="-122"/>
              </a:rPr>
              <a:t>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inference</a:t>
            </a:r>
            <a:endParaRPr lang="en-US" dirty="0"/>
          </a:p>
        </p:txBody>
      </p:sp>
      <p:sp>
        <p:nvSpPr>
          <p:cNvPr id="2" name="TextBox 1">
            <a:extLst>
              <a:ext uri="{FF2B5EF4-FFF2-40B4-BE49-F238E27FC236}">
                <a16:creationId xmlns:a16="http://schemas.microsoft.com/office/drawing/2014/main" id="{340CABF5-E051-C59F-48F3-028793CDB02D}"/>
              </a:ext>
            </a:extLst>
          </p:cNvPr>
          <p:cNvSpPr txBox="1"/>
          <p:nvPr/>
        </p:nvSpPr>
        <p:spPr>
          <a:xfrm>
            <a:off x="136566" y="1450530"/>
            <a:ext cx="11167708" cy="646331"/>
          </a:xfrm>
          <a:prstGeom prst="rect">
            <a:avLst/>
          </a:prstGeom>
          <a:noFill/>
        </p:spPr>
        <p:txBody>
          <a:bodyPr wrap="square" rtlCol="0">
            <a:spAutoFit/>
          </a:bodyPr>
          <a:lstStyle/>
          <a:p>
            <a:pPr algn="justLow">
              <a:spcAft>
                <a:spcPts val="900"/>
              </a:spcAft>
            </a:pPr>
            <a:r>
              <a:rPr lang="en-GB" sz="1800" b="1" dirty="0">
                <a:effectLst/>
                <a:highlight>
                  <a:srgbClr val="00FF00"/>
                </a:highlight>
                <a:latin typeface="Times New Roman" panose="02020603050405020304" pitchFamily="18" charset="0"/>
                <a:ea typeface="DengXian" panose="02010600030101010101" pitchFamily="2" charset="-122"/>
              </a:rPr>
              <a:t>Proposal: Define new AF and NEF services for the VFL </a:t>
            </a:r>
            <a:r>
              <a:rPr lang="en-GB" sz="1800" b="1" dirty="0" err="1">
                <a:effectLst/>
                <a:highlight>
                  <a:srgbClr val="00FF00"/>
                </a:highlight>
                <a:latin typeface="Times New Roman" panose="02020603050405020304" pitchFamily="18" charset="0"/>
                <a:ea typeface="DengXian" panose="02010600030101010101" pitchFamily="2" charset="-122"/>
              </a:rPr>
              <a:t>Inferencewith</a:t>
            </a:r>
            <a:r>
              <a:rPr lang="en-GB" sz="1800" b="1" dirty="0">
                <a:effectLst/>
                <a:highlight>
                  <a:srgbClr val="00FF00"/>
                </a:highlight>
                <a:latin typeface="Times New Roman" panose="02020603050405020304" pitchFamily="18" charset="0"/>
                <a:ea typeface="DengXian" panose="02010600030101010101" pitchFamily="2" charset="-122"/>
              </a:rPr>
              <a:t> AF as VFL client. They should be designed with similarity to the </a:t>
            </a:r>
            <a:r>
              <a:rPr lang="en-GB" sz="1800" b="1" dirty="0" err="1">
                <a:effectLst/>
                <a:highlight>
                  <a:srgbClr val="00FF00"/>
                </a:highlight>
                <a:latin typeface="Times New Roman" panose="02020603050405020304" pitchFamily="18" charset="0"/>
                <a:ea typeface="DengXian" panose="02010600030101010101" pitchFamily="2" charset="-122"/>
              </a:rPr>
              <a:t>Nnwdaf</a:t>
            </a:r>
            <a:r>
              <a:rPr lang="en-GB" sz="1800" b="1" dirty="0">
                <a:effectLst/>
                <a:highlight>
                  <a:srgbClr val="00FF00"/>
                </a:highlight>
                <a:latin typeface="Times New Roman" panose="02020603050405020304" pitchFamily="18" charset="0"/>
                <a:ea typeface="DengXian" panose="02010600030101010101" pitchFamily="2" charset="-122"/>
              </a:rPr>
              <a:t>_ service.</a:t>
            </a:r>
            <a:endParaRPr lang="en-US" b="1" dirty="0">
              <a:highlight>
                <a:srgbClr val="00FF00"/>
              </a:highlight>
            </a:endParaRPr>
          </a:p>
        </p:txBody>
      </p:sp>
    </p:spTree>
    <p:extLst>
      <p:ext uri="{BB962C8B-B14F-4D97-AF65-F5344CB8AC3E}">
        <p14:creationId xmlns:p14="http://schemas.microsoft.com/office/powerpoint/2010/main" val="240013724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BC03D-2ECD-2638-73D4-9CC37A1B7E0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159EB60-8DBE-4A13-65F1-A6BC1C3A6B06}"/>
              </a:ext>
            </a:extLst>
          </p:cNvPr>
          <p:cNvSpPr>
            <a:spLocks noGrp="1"/>
          </p:cNvSpPr>
          <p:nvPr>
            <p:ph type="title"/>
          </p:nvPr>
        </p:nvSpPr>
        <p:spPr>
          <a:xfrm>
            <a:off x="136566" y="186996"/>
            <a:ext cx="11918868" cy="315912"/>
          </a:xfrm>
        </p:spPr>
        <p:txBody>
          <a:bodyPr/>
          <a:lstStyle/>
          <a:p>
            <a:r>
              <a:rPr lang="en-GB" sz="1800" b="1" dirty="0">
                <a:effectLst/>
                <a:latin typeface="Times New Roman" panose="02020603050405020304" pitchFamily="18" charset="0"/>
                <a:ea typeface="DengXian" panose="02010600030101010101" pitchFamily="2" charset="-122"/>
              </a:rPr>
              <a:t>Issue 2: Services between NWDAF VFL server and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inference: </a:t>
            </a:r>
            <a:r>
              <a:rPr lang="en-GB" sz="4400" dirty="0">
                <a:solidFill>
                  <a:srgbClr val="FF0000"/>
                </a:solidFill>
                <a:effectLst/>
                <a:latin typeface="Times New Roman" panose="02020603050405020304" pitchFamily="18" charset="0"/>
                <a:ea typeface="DengXian" panose="02010600030101010101" pitchFamily="2" charset="-122"/>
              </a:rPr>
              <a:t>Topics for additional discussion</a:t>
            </a:r>
            <a:endParaRPr lang="en-US" dirty="0"/>
          </a:p>
        </p:txBody>
      </p:sp>
      <p:sp>
        <p:nvSpPr>
          <p:cNvPr id="2" name="TextBox 1">
            <a:extLst>
              <a:ext uri="{FF2B5EF4-FFF2-40B4-BE49-F238E27FC236}">
                <a16:creationId xmlns:a16="http://schemas.microsoft.com/office/drawing/2014/main" id="{EBB10239-7F48-A248-FC19-C1CA05FF7B5D}"/>
              </a:ext>
            </a:extLst>
          </p:cNvPr>
          <p:cNvSpPr txBox="1"/>
          <p:nvPr/>
        </p:nvSpPr>
        <p:spPr>
          <a:xfrm>
            <a:off x="136566" y="1450530"/>
            <a:ext cx="11167708" cy="5101397"/>
          </a:xfrm>
          <a:prstGeom prst="rect">
            <a:avLst/>
          </a:prstGeom>
          <a:noFill/>
        </p:spPr>
        <p:txBody>
          <a:bodyPr wrap="square" rtlCol="0">
            <a:spAutoFit/>
          </a:bodyPr>
          <a:lstStyle/>
          <a:p>
            <a:pPr algn="justLow">
              <a:spcAft>
                <a:spcPts val="900"/>
              </a:spcAft>
            </a:pPr>
            <a:r>
              <a:rPr lang="en-US" b="1" dirty="0"/>
              <a:t>In clause 6.1.3 many parameters that a VFL server can receive in requests/subscriptions for </a:t>
            </a:r>
            <a:r>
              <a:rPr lang="en-US" b="1" dirty="0" err="1"/>
              <a:t>analtics</a:t>
            </a:r>
            <a:r>
              <a:rPr lang="en-US" b="1" dirty="0"/>
              <a:t> and that the server can then provide to analytics consumers in responses/notifications are defined:</a:t>
            </a:r>
          </a:p>
          <a:p>
            <a:pPr algn="justLow">
              <a:spcAft>
                <a:spcPts val="900"/>
              </a:spcAft>
            </a:pPr>
            <a:r>
              <a:rPr lang="en-US" b="1" dirty="0"/>
              <a:t>In Requests/ subscriptions:</a:t>
            </a:r>
          </a:p>
          <a:p>
            <a:pPr marL="285750" indent="-285750">
              <a:spcAft>
                <a:spcPts val="600"/>
              </a:spcAft>
              <a:buFontTx/>
              <a:buChar char="-"/>
            </a:pPr>
            <a:r>
              <a:rPr lang="en-GB" dirty="0">
                <a:cs typeface="Times New Roman" panose="02020603050405020304" pitchFamily="18" charset="0"/>
              </a:rPr>
              <a:t>Preferred level of accuracy;</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Reporting Thresholds;</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Maximum number of objects requested (max);</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Maximum number of SUPIs requested (</a:t>
            </a:r>
            <a:r>
              <a:rPr lang="en-GB" dirty="0" err="1">
                <a:effectLst/>
                <a:latin typeface="Arial" panose="020B0604020202020204" pitchFamily="34" charset="0"/>
                <a:ea typeface="Times New Roman" panose="02020603050405020304" pitchFamily="18" charset="0"/>
                <a:cs typeface="Times New Roman" panose="02020603050405020304" pitchFamily="18" charset="0"/>
              </a:rPr>
              <a:t>SUPImax</a:t>
            </a:r>
            <a:r>
              <a:rPr lang="en-GB" dirty="0">
                <a:effectLst/>
                <a:latin typeface="Arial" panose="020B0604020202020204" pitchFamily="34" charset="0"/>
                <a:ea typeface="Times New Roman" panose="02020603050405020304" pitchFamily="18" charset="0"/>
                <a:cs typeface="Times New Roman" panose="02020603050405020304" pitchFamily="18" charset="0"/>
              </a:rPr>
              <a:t>);</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Time when information is needed;</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Analytics Metadata Request;</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Data time window;</a:t>
            </a:r>
            <a:br>
              <a:rPr lang="en-GB" dirty="0">
                <a:effectLst/>
                <a:latin typeface="Arial" panose="020B0604020202020204" pitchFamily="34" charset="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	Consumer NF's serving area or NF ID;</a:t>
            </a:r>
          </a:p>
          <a:p>
            <a:pPr lvl="0">
              <a:spcAft>
                <a:spcPts val="600"/>
              </a:spcAft>
            </a:pPr>
            <a:r>
              <a:rPr lang="en-GB" dirty="0">
                <a:ea typeface="Times New Roman" panose="02020603050405020304" pitchFamily="18" charset="0"/>
                <a:cs typeface="Times New Roman" panose="02020603050405020304" pitchFamily="18" charset="0"/>
              </a:rPr>
              <a:t>In responses/notifications</a:t>
            </a:r>
          </a:p>
          <a:p>
            <a:pPr lvl="0">
              <a:spcAft>
                <a:spcPts val="600"/>
              </a:spcAft>
            </a:pPr>
            <a:r>
              <a:rPr lang="en-GB" sz="1800" dirty="0">
                <a:effectLst/>
                <a:latin typeface="Times New Roman" panose="02020603050405020304" pitchFamily="18" charset="0"/>
                <a:ea typeface="Times New Roman" panose="02020603050405020304" pitchFamily="18" charset="0"/>
              </a:rPr>
              <a:t>Analytics Metadata, Timestamp of intermediate result generation and optionally Validity period, and Confidence</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Low">
              <a:spcAft>
                <a:spcPts val="900"/>
              </a:spcAft>
            </a:pPr>
            <a:endParaRPr lang="en-US" b="1" dirty="0"/>
          </a:p>
          <a:p>
            <a:pPr algn="justLow">
              <a:spcAft>
                <a:spcPts val="900"/>
              </a:spcAft>
            </a:pPr>
            <a:r>
              <a:rPr lang="en-US" b="1" dirty="0"/>
              <a:t>Proposal: Discuss whether VFL client involvement is required to handle those parameters and if so add them to VFL inference requests/subscriptions.</a:t>
            </a:r>
          </a:p>
        </p:txBody>
      </p:sp>
    </p:spTree>
    <p:extLst>
      <p:ext uri="{BB962C8B-B14F-4D97-AF65-F5344CB8AC3E}">
        <p14:creationId xmlns:p14="http://schemas.microsoft.com/office/powerpoint/2010/main" val="133248490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C6036C4-518F-ED6B-9CA7-2C24FCAFD95D}"/>
              </a:ext>
            </a:extLst>
          </p:cNvPr>
          <p:cNvSpPr>
            <a:spLocks noGrp="1"/>
          </p:cNvSpPr>
          <p:nvPr>
            <p:ph type="title"/>
          </p:nvPr>
        </p:nvSpPr>
        <p:spPr>
          <a:xfrm>
            <a:off x="136566" y="222621"/>
            <a:ext cx="11918868" cy="516241"/>
          </a:xfrm>
        </p:spPr>
        <p:txBody>
          <a:bodyPr/>
          <a:lstStyle/>
          <a:p>
            <a:r>
              <a:rPr lang="en-GB" sz="1800" b="1" dirty="0">
                <a:effectLst/>
                <a:latin typeface="Times New Roman" panose="02020603050405020304" pitchFamily="18" charset="0"/>
                <a:ea typeface="DengXian" panose="02010600030101010101" pitchFamily="2" charset="-122"/>
              </a:rPr>
              <a:t>Issue 3: Services between AF VFL server and </a:t>
            </a:r>
            <a:r>
              <a:rPr lang="en-GB" sz="1800" dirty="0">
                <a:solidFill>
                  <a:srgbClr val="FF0000"/>
                </a:solidFill>
                <a:latin typeface="Times New Roman" panose="02020603050405020304" pitchFamily="18" charset="0"/>
                <a:ea typeface="DengXian" panose="02010600030101010101" pitchFamily="2" charset="-122"/>
              </a:rPr>
              <a:t>NWDAF</a:t>
            </a:r>
            <a:r>
              <a:rPr lang="en-GB" sz="1800" b="1" dirty="0">
                <a:effectLst/>
                <a:latin typeface="Times New Roman" panose="02020603050405020304" pitchFamily="18" charset="0"/>
                <a:ea typeface="DengXian" panose="02010600030101010101" pitchFamily="2" charset="-122"/>
              </a:rPr>
              <a:t> VFL client</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 for VFL inference</a:t>
            </a:r>
            <a:endParaRPr lang="en-US" dirty="0"/>
          </a:p>
        </p:txBody>
      </p:sp>
      <p:sp>
        <p:nvSpPr>
          <p:cNvPr id="2" name="TextBox 1">
            <a:extLst>
              <a:ext uri="{FF2B5EF4-FFF2-40B4-BE49-F238E27FC236}">
                <a16:creationId xmlns:a16="http://schemas.microsoft.com/office/drawing/2014/main" id="{340CABF5-E051-C59F-48F3-028793CDB02D}"/>
              </a:ext>
            </a:extLst>
          </p:cNvPr>
          <p:cNvSpPr txBox="1"/>
          <p:nvPr/>
        </p:nvSpPr>
        <p:spPr>
          <a:xfrm>
            <a:off x="136566" y="1486156"/>
            <a:ext cx="11167708" cy="2031325"/>
          </a:xfrm>
          <a:prstGeom prst="rect">
            <a:avLst/>
          </a:prstGeom>
          <a:noFill/>
        </p:spPr>
        <p:txBody>
          <a:bodyPr wrap="square" rtlCol="0">
            <a:spAutoFit/>
          </a:bodyPr>
          <a:lstStyle/>
          <a:p>
            <a:pPr algn="justLow">
              <a:spcAft>
                <a:spcPts val="900"/>
              </a:spcAft>
            </a:pPr>
            <a:r>
              <a:rPr lang="en-GB" sz="1800" b="1" dirty="0">
                <a:effectLst/>
                <a:latin typeface="Times New Roman" panose="02020603050405020304" pitchFamily="18" charset="0"/>
                <a:ea typeface="DengXian" panose="02010600030101010101" pitchFamily="2" charset="-122"/>
              </a:rPr>
              <a:t>Proposal: Define a new NEF service for an untrusted AF as consumer that offers NWDAF detection assistance, VFL preparation and training communication with NWDAF clients, and VFL inference communication with NWDAF clients.</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Service operations for VFL preparation and training communication should be designed with similarity to the </a:t>
            </a:r>
            <a:r>
              <a:rPr lang="en-GB" sz="1800" b="1" dirty="0" err="1">
                <a:effectLst/>
                <a:latin typeface="Times New Roman" panose="02020603050405020304" pitchFamily="18" charset="0"/>
                <a:ea typeface="DengXian" panose="02010600030101010101" pitchFamily="2" charset="-122"/>
              </a:rPr>
              <a:t>Nnwdaf_MLModelTraining</a:t>
            </a:r>
            <a:r>
              <a:rPr lang="en-GB" sz="1800" b="1" dirty="0">
                <a:effectLst/>
                <a:latin typeface="Times New Roman" panose="02020603050405020304" pitchFamily="18" charset="0"/>
                <a:ea typeface="DengXian" panose="02010600030101010101" pitchFamily="2" charset="-122"/>
              </a:rPr>
              <a:t> service (see Proposal 1).</a:t>
            </a:r>
            <a:br>
              <a:rPr lang="en-GB" sz="1800" b="1" dirty="0">
                <a:effectLst/>
                <a:latin typeface="Times New Roman" panose="02020603050405020304" pitchFamily="18" charset="0"/>
                <a:ea typeface="DengXian" panose="02010600030101010101" pitchFamily="2" charset="-122"/>
              </a:rPr>
            </a:br>
            <a:r>
              <a:rPr lang="en-GB" sz="1800" b="1" dirty="0">
                <a:effectLst/>
                <a:latin typeface="Times New Roman" panose="02020603050405020304" pitchFamily="18" charset="0"/>
                <a:ea typeface="DengXian" panose="02010600030101010101" pitchFamily="2" charset="-122"/>
              </a:rPr>
              <a:t>Service operations for VFL inference communication should be designed with similarity to the service for the VFL inference (see Proposal 3)</a:t>
            </a:r>
            <a:endParaRPr lang="en-US" b="1" dirty="0"/>
          </a:p>
        </p:txBody>
      </p:sp>
      <p:graphicFrame>
        <p:nvGraphicFramePr>
          <p:cNvPr id="4" name="Table 3">
            <a:extLst>
              <a:ext uri="{FF2B5EF4-FFF2-40B4-BE49-F238E27FC236}">
                <a16:creationId xmlns:a16="http://schemas.microsoft.com/office/drawing/2014/main" id="{19CD2C88-7CEA-3240-5AF4-3664519FA55B}"/>
              </a:ext>
            </a:extLst>
          </p:cNvPr>
          <p:cNvGraphicFramePr>
            <a:graphicFrameLocks noGrp="1"/>
          </p:cNvGraphicFramePr>
          <p:nvPr>
            <p:extLst>
              <p:ext uri="{D42A27DB-BD31-4B8C-83A1-F6EECF244321}">
                <p14:modId xmlns:p14="http://schemas.microsoft.com/office/powerpoint/2010/main" val="1220388775"/>
              </p:ext>
            </p:extLst>
          </p:nvPr>
        </p:nvGraphicFramePr>
        <p:xfrm>
          <a:off x="3736038" y="3650257"/>
          <a:ext cx="6207760" cy="2468880"/>
        </p:xfrm>
        <a:graphic>
          <a:graphicData uri="http://schemas.openxmlformats.org/drawingml/2006/table">
            <a:tbl>
              <a:tblPr firstRow="1" firstCol="1" bandRow="1">
                <a:tableStyleId>{5C22544A-7EE6-4342-B048-85BDC9FD1C3A}</a:tableStyleId>
              </a:tblPr>
              <a:tblGrid>
                <a:gridCol w="1797050">
                  <a:extLst>
                    <a:ext uri="{9D8B030D-6E8A-4147-A177-3AD203B41FA5}">
                      <a16:colId xmlns:a16="http://schemas.microsoft.com/office/drawing/2014/main" val="3897979467"/>
                    </a:ext>
                  </a:extLst>
                </a:gridCol>
                <a:gridCol w="1409065">
                  <a:extLst>
                    <a:ext uri="{9D8B030D-6E8A-4147-A177-3AD203B41FA5}">
                      <a16:colId xmlns:a16="http://schemas.microsoft.com/office/drawing/2014/main" val="1159420195"/>
                    </a:ext>
                  </a:extLst>
                </a:gridCol>
                <a:gridCol w="1381760">
                  <a:extLst>
                    <a:ext uri="{9D8B030D-6E8A-4147-A177-3AD203B41FA5}">
                      <a16:colId xmlns:a16="http://schemas.microsoft.com/office/drawing/2014/main" val="1715095550"/>
                    </a:ext>
                  </a:extLst>
                </a:gridCol>
                <a:gridCol w="1619885">
                  <a:extLst>
                    <a:ext uri="{9D8B030D-6E8A-4147-A177-3AD203B41FA5}">
                      <a16:colId xmlns:a16="http://schemas.microsoft.com/office/drawing/2014/main" val="3690228625"/>
                    </a:ext>
                  </a:extLst>
                </a:gridCol>
              </a:tblGrid>
              <a:tr h="0">
                <a:tc>
                  <a:txBody>
                    <a:bodyPr/>
                    <a:lstStyle/>
                    <a:p>
                      <a:pPr algn="ctr"/>
                      <a:r>
                        <a:rPr lang="en-GB" sz="900" u="sng">
                          <a:effectLst/>
                        </a:rPr>
                        <a:t>Service Name</a:t>
                      </a:r>
                      <a:endParaRPr lang="en-US" sz="900" b="1">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algn="ctr"/>
                      <a:r>
                        <a:rPr lang="en-GB" sz="900" u="sng">
                          <a:effectLst/>
                        </a:rPr>
                        <a:t>Service Operations</a:t>
                      </a:r>
                      <a:endParaRPr lang="en-US" sz="900" b="1">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algn="ctr"/>
                      <a:r>
                        <a:rPr lang="en-GB" sz="900" u="sng">
                          <a:effectLst/>
                        </a:rPr>
                        <a:t>Operation</a:t>
                      </a:r>
                      <a:endParaRPr lang="en-US" sz="900">
                        <a:effectLst/>
                      </a:endParaRPr>
                    </a:p>
                    <a:p>
                      <a:pPr algn="ctr"/>
                      <a:r>
                        <a:rPr lang="en-GB" sz="900" u="sng">
                          <a:effectLst/>
                        </a:rPr>
                        <a:t>Semantics</a:t>
                      </a:r>
                      <a:endParaRPr lang="en-US" sz="900" b="1">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pPr algn="ctr"/>
                      <a:r>
                        <a:rPr lang="en-GB" sz="900" u="sng">
                          <a:effectLst/>
                        </a:rPr>
                        <a:t>Example Consumer(s)</a:t>
                      </a:r>
                      <a:endParaRPr lang="en-US" sz="900" b="1">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005367035"/>
                  </a:ext>
                </a:extLst>
              </a:tr>
              <a:tr h="0">
                <a:tc>
                  <a:txBody>
                    <a:bodyPr/>
                    <a:lstStyle/>
                    <a:p>
                      <a:r>
                        <a:rPr lang="en-GB" sz="900" u="sng">
                          <a:effectLst/>
                        </a:rPr>
                        <a:t>Nnef_VflTrainingAfClient</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Subscribe / 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9363447"/>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Unsubscribe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93166379"/>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99030191"/>
                  </a:ext>
                </a:extLst>
              </a:tr>
              <a:tr h="0">
                <a:tc>
                  <a:txBody>
                    <a:bodyPr/>
                    <a:lstStyle/>
                    <a:p>
                      <a:r>
                        <a:rPr lang="en-GB" sz="900" u="sng">
                          <a:effectLst/>
                        </a:rPr>
                        <a:t>Nnef_VflInferenceAfClient</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Subscribe / 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47477784"/>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Unsubscribe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95419642"/>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58537438"/>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Request</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Request / Response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88188841"/>
                  </a:ext>
                </a:extLst>
              </a:tr>
              <a:tr h="0">
                <a:tc>
                  <a:txBody>
                    <a:bodyPr/>
                    <a:lstStyle/>
                    <a:p>
                      <a:r>
                        <a:rPr lang="en-GB" sz="900" u="sng">
                          <a:effectLst/>
                        </a:rPr>
                        <a:t>Nnef_VflNwdafClient</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NwdafDiscovery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Request / Response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25956476"/>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NwdafRelease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Request / Response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893145462"/>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TrainingSubscribe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Subscribe / 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31735478"/>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TrainingUnsubscribe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3622988"/>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TrainingNotify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2939136"/>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InferenceSubscribe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Subscribe / 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48359854"/>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InferenceUnsubscribe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252535136"/>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InferenceNotify</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AF</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779402487"/>
                  </a:ext>
                </a:extLst>
              </a:tr>
              <a:tr h="0">
                <a:tc>
                  <a:txBody>
                    <a:bodyPr/>
                    <a:lstStyle/>
                    <a:p>
                      <a:r>
                        <a:rPr lang="en-GB" sz="900" u="sng">
                          <a:effectLst/>
                        </a:rPr>
                        <a:t> </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InferenceRequest</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a:effectLst/>
                        </a:rPr>
                        <a:t>Request / Response</a:t>
                      </a:r>
                      <a:endParaRPr lang="en-US" sz="90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tc>
                  <a:txBody>
                    <a:bodyPr/>
                    <a:lstStyle/>
                    <a:p>
                      <a:r>
                        <a:rPr lang="en-GB" sz="900" u="sng" dirty="0">
                          <a:effectLst/>
                        </a:rPr>
                        <a:t>AF</a:t>
                      </a:r>
                      <a:endParaRPr lang="en-US" sz="900" dirty="0">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54579621"/>
                  </a:ext>
                </a:extLst>
              </a:tr>
            </a:tbl>
          </a:graphicData>
        </a:graphic>
      </p:graphicFrame>
      <p:sp>
        <p:nvSpPr>
          <p:cNvPr id="5" name="Rectangle 1">
            <a:extLst>
              <a:ext uri="{FF2B5EF4-FFF2-40B4-BE49-F238E27FC236}">
                <a16:creationId xmlns:a16="http://schemas.microsoft.com/office/drawing/2014/main" id="{C16FB447-4B5D-929D-0362-1191CC5F9C1D}"/>
              </a:ext>
            </a:extLst>
          </p:cNvPr>
          <p:cNvSpPr>
            <a:spLocks noChangeArrowheads="1"/>
          </p:cNvSpPr>
          <p:nvPr/>
        </p:nvSpPr>
        <p:spPr bwMode="auto">
          <a:xfrm>
            <a:off x="3736356" y="365041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9372550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RBI5PAMIO524-1616901215-36862</_dlc_DocId>
    <_dlc_DocIdUrl xmlns="71c5aaf6-e6ce-465b-b873-5148d2a4c105">
      <Url>https://nokia.sharepoint.com/sites/gxp/_layouts/15/DocIdRedir.aspx?ID=RBI5PAMIO524-1616901215-36862</Url>
      <Description>RBI5PAMIO524-1616901215-36862</Description>
    </_dlc_DocIdUrl>
  </documentManagement>
</p:properties>
</file>

<file path=customXml/item5.xml><?xml version="1.0" encoding="utf-8"?>
<?mso-contentType ?>
<SharedContentType xmlns="Microsoft.SharePoint.Taxonomy.ContentTypeSync" SourceId="34c87397-5fc1-491e-85e7-d6110dbe9cbd" ContentTypeId="0x0101" PreviousValue="false" LastSyncTimeStamp="2018-03-09T14:36:50.893Z"/>
</file>

<file path=customXml/itemProps1.xml><?xml version="1.0" encoding="utf-8"?>
<ds:datastoreItem xmlns:ds="http://schemas.openxmlformats.org/officeDocument/2006/customXml" ds:itemID="{AFADD0CF-4D7D-4A03-96C0-E3AE3288F9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C06EBB5-F858-4D12-AEA5-68E668637B39}">
  <ds:schemaRefs>
    <ds:schemaRef ds:uri="http://schemas.microsoft.com/sharepoint/events"/>
  </ds:schemaRefs>
</ds:datastoreItem>
</file>

<file path=customXml/itemProps4.xml><?xml version="1.0" encoding="utf-8"?>
<ds:datastoreItem xmlns:ds="http://schemas.openxmlformats.org/officeDocument/2006/customXml" ds:itemID="{35CA3727-A4EB-4398-9783-D0148B061093}">
  <ds:schemaRefs>
    <ds:schemaRef ds:uri="http://www.w3.org/XML/1998/namespace"/>
    <ds:schemaRef ds:uri="http://schemas.microsoft.com/office/2006/documentManagement/types"/>
    <ds:schemaRef ds:uri="http://purl.org/dc/terms/"/>
    <ds:schemaRef ds:uri="7275bb01-7583-478d-bc14-e839a2dd5989"/>
    <ds:schemaRef ds:uri="http://schemas.microsoft.com/office/2006/metadata/properties"/>
    <ds:schemaRef ds:uri="http://schemas.openxmlformats.org/package/2006/metadata/core-properties"/>
    <ds:schemaRef ds:uri="http://schemas.microsoft.com/office/infopath/2007/PartnerControls"/>
    <ds:schemaRef ds:uri="http://purl.org/dc/dcmitype/"/>
    <ds:schemaRef ds:uri="3f2ce089-3858-4176-9a21-a30f9204848e"/>
    <ds:schemaRef ds:uri="71c5aaf6-e6ce-465b-b873-5148d2a4c105"/>
    <ds:schemaRef ds:uri="http://purl.org/dc/elements/1.1/"/>
  </ds:schemaRefs>
</ds:datastoreItem>
</file>

<file path=customXml/itemProps5.xml><?xml version="1.0" encoding="utf-8"?>
<ds:datastoreItem xmlns:ds="http://schemas.openxmlformats.org/officeDocument/2006/customXml" ds:itemID="{65833FA8-C35C-4691-A1EA-EAEDBB90CAE9}">
  <ds:schemaRefs>
    <ds:schemaRef ds:uri="Microsoft.SharePoint.Taxonomy.ContentTypeSync"/>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
  <TotalTime>21236</TotalTime>
  <Words>1322</Words>
  <Application>Microsoft Office PowerPoint</Application>
  <PresentationFormat>Widescreen</PresentationFormat>
  <Paragraphs>180</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KI#2: New Services for VFL (Reminder about agreements from SA2#166 drafting session and additional new points)</vt:lpstr>
      <vt:lpstr>Issue 1: Services between NWDAF VFL server and NWDAF VFL client  for VFL training and sample/feature alignment</vt:lpstr>
      <vt:lpstr>Issue 1: Services between NWDAF VFL server and NWDAF VFL client  for VFL preparation/training </vt:lpstr>
      <vt:lpstr>Issue 1: Services between NWDAF VFL server and AF VFL client  for VFL training and sample/feature alignment</vt:lpstr>
      <vt:lpstr>Issue 1: Services between NWDAF VFL server and VFL client  for VFL training and sample/feature alignment: Topics for additional discussion:</vt:lpstr>
      <vt:lpstr>Issue 2: Services between NWDAF VFL server and NWDAF VFL client  for VFL inference</vt:lpstr>
      <vt:lpstr>Issue 2: Services between NWDAF VFL server and AF VFL client  for VFL inference</vt:lpstr>
      <vt:lpstr>Issue 2: Services between NWDAF VFL server and VFL client  for VFL inference: Topics for additional discussion</vt:lpstr>
      <vt:lpstr>Issue 3: Services between AF VFL server and NWDAF VFL client  for VFL inference</vt:lpstr>
      <vt:lpstr>Issue 3: NEF services: Topics for additional discussion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clarissa.marquezan@huawei.com</dc:creator>
  <dc:description>© 3GPP 2018</dc:description>
  <cp:lastModifiedBy>Thomas Belling (Nokia)</cp:lastModifiedBy>
  <cp:revision>1182</cp:revision>
  <dcterms:created xsi:type="dcterms:W3CDTF">2010-02-05T13:52:04Z</dcterms:created>
  <dcterms:modified xsi:type="dcterms:W3CDTF">2025-01-10T23:39:24Z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2015_ms_pID_725343">
    <vt:lpwstr>(2)XqwSj3V/SvfLvL66I7i+n38nwZfeAN9/RMl+9EKjUjshOxoHC/mTv4/zvJj2LiRzYU5Y7m9J
/vqgbRWZwhcmV1GCX/Kuj9R67HLBi9Aw0GoeOlcYIQ3QxITFehJ5m2xDibPQfqsh7oV7t0+s
GSWnMrtMRfU9XMuRS2AYa+SKfXppCdzi0OIWO8LfNTvFKR4GhDv+7RarJbqAP92mF27j3CNK
ugPOR1f37Z1NQdpuzg</vt:lpwstr>
  </property>
  <property fmtid="{D5CDD505-2E9C-101B-9397-08002B2CF9AE}" pid="4" name="_2015_ms_pID_7253431">
    <vt:lpwstr>DkagcrptKqy8gK5SzovEiqZDxiTDBPF68DwdKoyDMvQM4Gcj2i4I73
xhBSylG0WstTQtu7cI0OemYBZ9jjeMH5+l8rkNR1l1GuN7NumtHb7y2lEWppLmjjY2WnwfDM
6KsRFGgfumbYTtD0APGcO4tgf+IfWCCFv3a9kvoS+P2yoyIaJDJZp3+p2dVDJJ8K+SBF93Wt
OePsQsu16flbahzu</vt:lpwstr>
  </property>
  <property fmtid="{D5CDD505-2E9C-101B-9397-08002B2CF9AE}" pid="5" name="_dlc_DocIdItemGuid">
    <vt:lpwstr>234d4823-9899-475b-b0aa-9228c7fba923</vt:lpwstr>
  </property>
  <property fmtid="{D5CDD505-2E9C-101B-9397-08002B2CF9AE}" pid="6" name="MediaServiceImageTags">
    <vt:lpwstr/>
  </property>
</Properties>
</file>