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0" r:id="rId4"/>
    <p:sldId id="1106" r:id="rId5"/>
    <p:sldId id="1114" r:id="rId6"/>
    <p:sldId id="1135" r:id="rId7"/>
    <p:sldId id="1127" r:id="rId8"/>
    <p:sldId id="1125" r:id="rId9"/>
    <p:sldId id="1137" r:id="rId10"/>
    <p:sldId id="1136" r:id="rId11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82" d="100"/>
          <a:sy n="82" d="100"/>
        </p:scale>
        <p:origin x="9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S2-2501074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#166AHE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January 20 – January 24,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Rel-19 timelines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and SA meeting dates for 2025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404477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7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20,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January 24,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17,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February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12,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14,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Incheon, Korea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07,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19,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23,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10,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25,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29, 202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16,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19,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13,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17,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17,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Rel-19 planning for SA2 - General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/>
              <a:t>Some checkpoints were identified related to RAN dependencies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FS_AIML_CN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There was a check in TSG#105 (September 2024) related to WT1.1, 1.2, 1.3 and the following conclusions reached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WT1.1, WT1.2 </a:t>
            </a:r>
            <a:r>
              <a:rPr lang="en-US" sz="1600" dirty="0"/>
              <a:t>and WT1.3 will not be worked </a:t>
            </a:r>
            <a:r>
              <a:rPr lang="en-US" sz="1600" dirty="0" smtClean="0"/>
              <a:t>on</a:t>
            </a:r>
            <a:endParaRPr lang="en-US" sz="16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FS_ISAC_ARC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This was discussed again in SA#106 (December 2024)</a:t>
            </a:r>
          </a:p>
          <a:p>
            <a:pPr lvl="3">
              <a:lnSpc>
                <a:spcPct val="110000"/>
              </a:lnSpc>
              <a:defRPr/>
            </a:pPr>
            <a:r>
              <a:rPr lang="en-GB" sz="1600" dirty="0"/>
              <a:t>There was no consensus in SA to approve or start the SID in Rel-19</a:t>
            </a:r>
          </a:p>
          <a:p>
            <a:pPr lvl="3">
              <a:lnSpc>
                <a:spcPct val="110000"/>
              </a:lnSpc>
              <a:defRPr/>
            </a:pPr>
            <a:r>
              <a:rPr lang="en-GB" sz="1600" dirty="0"/>
              <a:t>This is one of the Rel-20 5G Advanced Core topics selected by SA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err="1"/>
              <a:t>FS_AmbientIoT</a:t>
            </a:r>
            <a:endParaRPr lang="en-US" sz="1800" dirty="0"/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This was discussed in TSG#106 (December 2024) 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/>
              <a:t>A WID was endorsed and SA2 asked to submit an updated WID to SA#107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/>
              <a:t>SA2 was asked to complete the study in Q1 2025 </a:t>
            </a:r>
            <a:r>
              <a:rPr kumimoji="1" lang="en-US" altLang="zh-CN" sz="16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with the focus on device 1 and D1T1, and if TU’s allow proceed in 2025 Q1 with PCRs for a new TS and draft CRs on the already concluded aspects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Rel-19 planning for SA2 - General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/>
              <a:t>Normative work to complete in SA2#168 (February 2025) for the following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AIML_CN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XRM_Ph2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NG_RTC_Ph2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5GSAT_Ph3-ARC</a:t>
            </a:r>
          </a:p>
          <a:p>
            <a:pPr>
              <a:lnSpc>
                <a:spcPct val="110000"/>
              </a:lnSpc>
              <a:defRPr/>
            </a:pPr>
            <a:r>
              <a:rPr lang="en-US" sz="2232" dirty="0"/>
              <a:t>Exceptions were granted by SA for continuation of normative work on these items</a:t>
            </a:r>
          </a:p>
        </p:txBody>
      </p:sp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planning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First TSG-wide 6G workshop is expected to be in 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SA1 SID was approved in Sept 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 SID is expected to be approved in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 6G SI completion: Dec. 2026 or Mar 2027 (To be confirmed at a future TSG meeting)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18-month. Assuming no delay of Rel-19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Stage-2 freeze : Jun 2026 (&gt;=80%); Sep 2026 (100%)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5G-Advanced workshop planned for December 202</a:t>
            </a:r>
            <a:r>
              <a:rPr lang="en-US" sz="1800" dirty="0">
                <a:solidFill>
                  <a:srgbClr val="FF0000"/>
                </a:solidFill>
              </a:rPr>
              <a:t>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5G-Advance SID proposals in SA2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Discussion of SIDs will start in Q1 2025</a:t>
            </a:r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Meetings in Q1 2025</a:t>
            </a: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tx2"/>
                </a:solidFill>
              </a:rPr>
              <a:t>SA2 Ad Hoc (e-meeting) 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SA2#166 Ad Hoc will be an ad hoc e-meeting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</a:t>
            </a:r>
            <a:r>
              <a:rPr lang="en-US" sz="1400" dirty="0">
                <a:solidFill>
                  <a:srgbClr val="FF0000"/>
                </a:solidFill>
              </a:rPr>
              <a:t>2 per company per AI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work items (with exceptions)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31" dirty="0">
                <a:solidFill>
                  <a:schemeClr val="tx2"/>
                </a:solidFill>
              </a:rPr>
              <a:t>AI 19.X: Rel-19 maintenance (subset of items)</a:t>
            </a:r>
          </a:p>
          <a:p>
            <a:pPr marL="371695" lvl="1" indent="0">
              <a:lnSpc>
                <a:spcPct val="110000"/>
              </a:lnSpc>
              <a:buNone/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9225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Tuesday 14 January</a:t>
                      </a:r>
                      <a:r>
                        <a:rPr lang="en-US" sz="1200" b="1" u="none" strike="noStrike" baseline="0" dirty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Tuesday 14 January</a:t>
                      </a:r>
                      <a:r>
                        <a:rPr lang="en-US" sz="1200" b="1" u="none" strike="noStrike" baseline="0" dirty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Monday 13 January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0800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Monday 20 January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0000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Friday 24 January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1600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27 January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1700</a:t>
                      </a:r>
                    </a:p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7106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tx2"/>
                </a:solidFill>
              </a:rPr>
              <a:t>SA2#167 (Athens) 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SA2#167 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</a:t>
            </a:r>
            <a:r>
              <a:rPr lang="en-US" sz="1400" dirty="0">
                <a:solidFill>
                  <a:srgbClr val="FF0000"/>
                </a:solidFill>
              </a:rPr>
              <a:t>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work items (with exceptions)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maintenance (subset of items)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5G Advanced proposals for Rel-20 from Set A topics (excluding TEI20 and items from Set B topics)</a:t>
            </a:r>
            <a:endParaRPr lang="en-US" alt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00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00" dirty="0" err="1">
                <a:solidFill>
                  <a:schemeClr val="tx2"/>
                </a:solidFill>
              </a:rPr>
              <a:t>TDoc</a:t>
            </a:r>
            <a:r>
              <a:rPr lang="en-GB" sz="1600" dirty="0">
                <a:solidFill>
                  <a:schemeClr val="tx2"/>
                </a:solidFill>
              </a:rPr>
              <a:t> list, date/timings will be decided during the meeting.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62843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17 February</a:t>
                      </a:r>
                      <a:r>
                        <a:rPr lang="en-US" sz="1200" b="1" u="none" strike="noStrike" baseline="0" dirty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0700 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21 February</a:t>
                      </a:r>
                      <a:r>
                        <a:rPr lang="en-US" sz="1200" b="1" u="none" strike="noStrike" baseline="0" dirty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1430 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21 February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1230</a:t>
                      </a:r>
                    </a:p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864739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84084</TotalTime>
  <Words>951</Words>
  <Application>Microsoft Office PowerPoint</Application>
  <PresentationFormat>Widescreen</PresentationFormat>
  <Paragraphs>213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Microsoft YaHei</vt:lpstr>
      <vt:lpstr>ＭＳ Ｐゴシック</vt:lpstr>
      <vt:lpstr>ＭＳ Ｐゴシック</vt:lpstr>
      <vt:lpstr>SimSun</vt:lpstr>
      <vt:lpstr>Arial</vt:lpstr>
      <vt:lpstr>Calibri</vt:lpstr>
      <vt:lpstr>Montserrat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2025</vt:lpstr>
      <vt:lpstr>Rel-19 planning for SA2 - General</vt:lpstr>
      <vt:lpstr>Rel-19 planning for SA2 - General</vt:lpstr>
      <vt:lpstr>Rel-20 planning</vt:lpstr>
      <vt:lpstr>Meetings in Q1 2025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1021</cp:revision>
  <cp:lastPrinted>2025-01-15T11:10:15Z</cp:lastPrinted>
  <dcterms:created xsi:type="dcterms:W3CDTF">2018-05-24T11:49:12Z</dcterms:created>
  <dcterms:modified xsi:type="dcterms:W3CDTF">2025-01-23T08:54:59Z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