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3"/>
  </p:notesMasterIdLst>
  <p:handoutMasterIdLst>
    <p:handoutMasterId r:id="rId14"/>
  </p:handoutMasterIdLst>
  <p:sldIdLst>
    <p:sldId id="341" r:id="rId5"/>
    <p:sldId id="368" r:id="rId6"/>
    <p:sldId id="367" r:id="rId7"/>
    <p:sldId id="369" r:id="rId8"/>
    <p:sldId id="374" r:id="rId9"/>
    <p:sldId id="370" r:id="rId10"/>
    <p:sldId id="372" r:id="rId11"/>
    <p:sldId id="373" r:id="rId1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-Yuanping" initials="HW" lastIdx="7" clrIdx="0">
    <p:extLst>
      <p:ext uri="{19B8F6BF-5375-455C-9EA6-DF929625EA0E}">
        <p15:presenceInfo xmlns:p15="http://schemas.microsoft.com/office/powerpoint/2012/main" userId="Huawei-Yuanping" providerId="None"/>
      </p:ext>
    </p:extLst>
  </p:cmAuthor>
  <p:cmAuthor id="2" name="Huawei" initials="z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1A4669"/>
    <a:srgbClr val="FF6600"/>
    <a:srgbClr val="FFFFFF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6840" autoAdjust="0"/>
  </p:normalViewPr>
  <p:slideViewPr>
    <p:cSldViewPr snapToGrid="0">
      <p:cViewPr varScale="1">
        <p:scale>
          <a:sx n="148" d="100"/>
          <a:sy n="148" d="100"/>
        </p:scale>
        <p:origin x="50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551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558018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57189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110585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sz="1800" b="1" dirty="0">
                <a:effectLst/>
                <a:latin typeface="Arial" panose="020B0604020202020204" pitchFamily="34" charset="0"/>
                <a:ea typeface="Aptos" panose="020B0004020202020204" pitchFamily="34" charset="0"/>
              </a:rPr>
              <a:t>SA WG2 Meeting #166-Ad Hoc-e							</a:t>
            </a:r>
            <a:r>
              <a:rPr lang="en-GB" sz="1800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</a:rPr>
              <a:t>S2-2500581</a:t>
            </a:r>
          </a:p>
          <a:p>
            <a:pPr eaLnBrk="1" hangingPunct="1">
              <a:defRPr/>
            </a:pPr>
            <a:r>
              <a:rPr lang="en-US" sz="1800" b="1" dirty="0">
                <a:effectLst/>
                <a:latin typeface="Arial" panose="020B0604020202020204" pitchFamily="34" charset="0"/>
                <a:ea typeface="Aptos" panose="020B0004020202020204" pitchFamily="34" charset="0"/>
              </a:rPr>
              <a:t>20 – 24, January 2025, Online </a:t>
            </a:r>
            <a:endParaRPr lang="en-GB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783" y="1709738"/>
            <a:ext cx="11367505" cy="2852737"/>
          </a:xfrm>
        </p:spPr>
        <p:txBody>
          <a:bodyPr/>
          <a:lstStyle/>
          <a:p>
            <a:pPr eaLnBrk="1" hangingPunct="1"/>
            <a:r>
              <a:rPr lang="en-US" altLang="zh-CN" sz="4000" dirty="0"/>
              <a:t>Discussion on Additional ULI</a:t>
            </a:r>
            <a:endParaRPr lang="en-GB" altLang="en-US" sz="40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832203" y="4562475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endParaRPr lang="en-GB" altLang="en-US" sz="2400" dirty="0"/>
          </a:p>
          <a:p>
            <a:pPr marL="0" indent="0" eaLnBrk="1" hangingPunct="1">
              <a:buFontTx/>
              <a:buNone/>
            </a:pPr>
            <a:r>
              <a:rPr lang="en-US" altLang="zh-CN" sz="2400" dirty="0">
                <a:latin typeface="Arial" panose="020B0604020202020204" pitchFamily="34" charset="0"/>
              </a:rPr>
              <a:t>Huawei, </a:t>
            </a:r>
            <a:r>
              <a:rPr lang="en-US" altLang="zh-CN" sz="2400" dirty="0" err="1">
                <a:latin typeface="Arial" panose="020B0604020202020204" pitchFamily="34" charset="0"/>
              </a:rPr>
              <a:t>HiSilicon</a:t>
            </a:r>
            <a:endParaRPr lang="en-GB" altLang="en-US" sz="24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E88C5F4-F2EA-424D-808D-B349BB1C27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  <a:endParaRPr lang="zh-CN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8A868AB-D614-4FE0-AEC3-87F6BA4646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687" y="1825625"/>
            <a:ext cx="11522765" cy="4351338"/>
          </a:xfrm>
        </p:spPr>
        <p:txBody>
          <a:bodyPr/>
          <a:lstStyle/>
          <a:p>
            <a:r>
              <a:rPr lang="en-US" altLang="zh-CN" sz="2000" dirty="0"/>
              <a:t>There are 3 options as documented in the </a:t>
            </a:r>
            <a:r>
              <a:rPr lang="en-GB" altLang="zh-CN" sz="2000" dirty="0"/>
              <a:t>KI#5 </a:t>
            </a:r>
            <a:r>
              <a:rPr lang="en-US" altLang="zh-CN" sz="2000" dirty="0"/>
              <a:t>conclusion </a:t>
            </a:r>
            <a:r>
              <a:rPr lang="en-GB" altLang="zh-CN" sz="2000" dirty="0"/>
              <a:t>of </a:t>
            </a:r>
            <a:r>
              <a:rPr lang="en-US" altLang="zh-CN" sz="2000" dirty="0"/>
              <a:t>TR 23.700-06.</a:t>
            </a:r>
          </a:p>
          <a:p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r>
              <a:rPr lang="en-GB" altLang="zh-CN" sz="2000" dirty="0"/>
              <a:t>SA2 concluded that Additional ULI format will be determined by RAN WG and SA2 will align based on RAN feedback. In SA2#163 meeting, SA2 sent a LS on questions regarding FS_VMR_Ph2 (see S2-2407345) to RAN3 to ask for feedback</a:t>
            </a:r>
            <a:r>
              <a:rPr lang="en-US" altLang="zh-CN" sz="2000" dirty="0"/>
              <a:t>.</a:t>
            </a:r>
            <a:endParaRPr lang="zh-CN" altLang="en-US" sz="20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0A57D6-C5C4-4CAF-80B4-A805131FB61C}"/>
              </a:ext>
            </a:extLst>
          </p:cNvPr>
          <p:cNvSpPr txBox="1"/>
          <p:nvPr/>
        </p:nvSpPr>
        <p:spPr>
          <a:xfrm>
            <a:off x="291548" y="2232518"/>
            <a:ext cx="11595652" cy="196207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marL="360680" indent="-180340">
              <a:spcAft>
                <a:spcPts val="900"/>
              </a:spcAft>
            </a:pPr>
            <a:r>
              <a:rPr lang="en-GB" altLang="zh-CN" sz="1200" dirty="0">
                <a:ea typeface="等线" panose="02010600030101010101" pitchFamily="2" charset="-122"/>
              </a:rPr>
              <a:t>-	The MWAB-</a:t>
            </a:r>
            <a:r>
              <a:rPr lang="en-GB" altLang="zh-CN" sz="1200" dirty="0" err="1">
                <a:ea typeface="等线" panose="02010600030101010101" pitchFamily="2" charset="-122"/>
              </a:rPr>
              <a:t>gNB</a:t>
            </a:r>
            <a:r>
              <a:rPr lang="en-GB" altLang="zh-CN" sz="1200" dirty="0">
                <a:ea typeface="等线" panose="02010600030101010101" pitchFamily="2" charset="-122"/>
              </a:rPr>
              <a:t> provides to the AMF an Additional ULI. The Additional ULI is:</a:t>
            </a:r>
            <a:endParaRPr lang="zh-CN" altLang="zh-CN" sz="1200" dirty="0">
              <a:ea typeface="等线" panose="02010600030101010101" pitchFamily="2" charset="-122"/>
            </a:endParaRPr>
          </a:p>
          <a:p>
            <a:pPr marL="540385" indent="-180340">
              <a:spcAft>
                <a:spcPts val="900"/>
              </a:spcAft>
            </a:pPr>
            <a:r>
              <a:rPr lang="en-GB" altLang="zh-CN" sz="1200" dirty="0">
                <a:ea typeface="等线" panose="02010600030101010101" pitchFamily="2" charset="-122"/>
              </a:rPr>
              <a:t>-	TAC/Cell ID of the cell serving the MWAB-UE if the PLMN serving the MWAB-UE and the PLMN broadcasted by the MWAB-</a:t>
            </a:r>
            <a:r>
              <a:rPr lang="en-GB" altLang="zh-CN" sz="1200" dirty="0" err="1">
                <a:ea typeface="等线" panose="02010600030101010101" pitchFamily="2" charset="-122"/>
              </a:rPr>
              <a:t>gNB</a:t>
            </a:r>
            <a:r>
              <a:rPr lang="en-GB" altLang="zh-CN" sz="1200" dirty="0">
                <a:ea typeface="等线" panose="02010600030101010101" pitchFamily="2" charset="-122"/>
              </a:rPr>
              <a:t> are the same PLMN.</a:t>
            </a:r>
            <a:endParaRPr lang="zh-CN" altLang="zh-CN" sz="1200" dirty="0">
              <a:ea typeface="等线" panose="02010600030101010101" pitchFamily="2" charset="-122"/>
            </a:endParaRPr>
          </a:p>
          <a:p>
            <a:pPr marL="540385" indent="-180340">
              <a:spcAft>
                <a:spcPts val="900"/>
              </a:spcAft>
            </a:pPr>
            <a:r>
              <a:rPr lang="en-GB" altLang="zh-CN" sz="1200" dirty="0">
                <a:ea typeface="等线" panose="02010600030101010101" pitchFamily="2" charset="-122"/>
              </a:rPr>
              <a:t>-	If the PLMN serving the MWAB-UE and the PLMN broadcasted by the MWAB-</a:t>
            </a:r>
            <a:r>
              <a:rPr lang="en-GB" altLang="zh-CN" sz="1200" dirty="0" err="1">
                <a:ea typeface="等线" panose="02010600030101010101" pitchFamily="2" charset="-122"/>
              </a:rPr>
              <a:t>gNB</a:t>
            </a:r>
            <a:r>
              <a:rPr lang="en-GB" altLang="zh-CN" sz="1200" dirty="0">
                <a:ea typeface="等线" panose="02010600030101010101" pitchFamily="2" charset="-122"/>
              </a:rPr>
              <a:t> are not the same PLMN, which below option used for the Additional ULI will be determined in normative phase.</a:t>
            </a:r>
            <a:endParaRPr lang="zh-CN" altLang="zh-CN" sz="1200" dirty="0">
              <a:ea typeface="等线" panose="02010600030101010101" pitchFamily="2" charset="-122"/>
            </a:endParaRPr>
          </a:p>
          <a:p>
            <a:pPr marL="720725" indent="-180340">
              <a:spcAft>
                <a:spcPts val="900"/>
              </a:spcAft>
            </a:pPr>
            <a:r>
              <a:rPr lang="en-GB" altLang="zh-CN" sz="1200" dirty="0">
                <a:ea typeface="等线" panose="02010600030101010101" pitchFamily="2" charset="-122"/>
              </a:rPr>
              <a:t>-	option 1: mapped TAC/Cell ID based on geo-location of the MWAB based on input from OAM.</a:t>
            </a:r>
            <a:endParaRPr lang="zh-CN" altLang="zh-CN" sz="1200" dirty="0">
              <a:ea typeface="等线" panose="02010600030101010101" pitchFamily="2" charset="-122"/>
            </a:endParaRPr>
          </a:p>
          <a:p>
            <a:pPr marL="720725" indent="-180340">
              <a:spcAft>
                <a:spcPts val="900"/>
              </a:spcAft>
            </a:pPr>
            <a:r>
              <a:rPr lang="en-GB" altLang="zh-CN" sz="1200" dirty="0">
                <a:ea typeface="等线" panose="02010600030101010101" pitchFamily="2" charset="-122"/>
              </a:rPr>
              <a:t>-	option 2: geo-location of the MWAB.</a:t>
            </a:r>
            <a:endParaRPr lang="zh-CN" altLang="zh-CN" sz="1200" dirty="0">
              <a:ea typeface="等线" panose="02010600030101010101" pitchFamily="2" charset="-122"/>
            </a:endParaRPr>
          </a:p>
          <a:p>
            <a:pPr marL="720725" indent="-180340">
              <a:spcAft>
                <a:spcPts val="900"/>
              </a:spcAft>
            </a:pPr>
            <a:r>
              <a:rPr lang="en-GB" altLang="zh-CN" sz="1200" dirty="0">
                <a:ea typeface="等线" panose="02010600030101010101" pitchFamily="2" charset="-122"/>
              </a:rPr>
              <a:t>-	option 3: TAC/Cell ID of the cell serving the MWAB-UE in other PLMN.</a:t>
            </a:r>
            <a:endParaRPr lang="zh-CN" altLang="zh-CN" sz="1200" dirty="0"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1573496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02EB206-71AE-4C82-B66B-27B40D2A3A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  <a:endParaRPr lang="zh-CN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43CBF74-CC32-43A3-A91B-C3EACFBEE6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791" y="1825625"/>
            <a:ext cx="11337235" cy="4351338"/>
          </a:xfrm>
        </p:spPr>
        <p:txBody>
          <a:bodyPr/>
          <a:lstStyle/>
          <a:p>
            <a:r>
              <a:rPr lang="en-US" altLang="zh-CN" sz="2000" dirty="0"/>
              <a:t>According to the LS </a:t>
            </a:r>
            <a:r>
              <a:rPr lang="en-GB" altLang="zh-CN" sz="2000" dirty="0"/>
              <a:t>on FS_VMR_Ph2 solution impacts to RAN (Access Control and Additional ULI) </a:t>
            </a:r>
            <a:r>
              <a:rPr lang="en-US" altLang="zh-CN" sz="2000" dirty="0"/>
              <a:t>as</a:t>
            </a:r>
            <a:r>
              <a:rPr lang="zh-CN" altLang="en-US" sz="2000" dirty="0"/>
              <a:t> </a:t>
            </a:r>
            <a:r>
              <a:rPr lang="en-US" altLang="zh-CN" sz="2000" dirty="0"/>
              <a:t>documented in </a:t>
            </a:r>
            <a:r>
              <a:rPr lang="en-GB" altLang="zh-CN" sz="2000" dirty="0"/>
              <a:t>R3-247909, RAN3 discussed Additional ULI and the following WA was achieved:</a:t>
            </a:r>
            <a:endParaRPr lang="zh-CN" altLang="zh-CN" sz="2000" dirty="0"/>
          </a:p>
          <a:p>
            <a:pPr lvl="1"/>
            <a:r>
              <a:rPr lang="en-GB" altLang="zh-CN" sz="1800" dirty="0"/>
              <a:t>Additional ULI for WAB consists of TAI and NR CGI, which are determined by the WAB-node, reflecting the WAB-node’s physical location. </a:t>
            </a:r>
            <a:r>
              <a:rPr lang="en-GB" altLang="zh-CN" sz="1800" b="1" dirty="0"/>
              <a:t>This solution is compliant with Option 1 and Option 3. It is up to SA2 to support one of Option 1 and Option 3 or both</a:t>
            </a:r>
            <a:r>
              <a:rPr lang="en-GB" altLang="zh-CN" sz="1800" dirty="0"/>
              <a:t>.</a:t>
            </a:r>
            <a:endParaRPr lang="zh-CN" altLang="zh-CN" sz="1800" dirty="0"/>
          </a:p>
          <a:p>
            <a:pPr lvl="1"/>
            <a:r>
              <a:rPr lang="en-US" altLang="zh-CN" sz="1800" dirty="0"/>
              <a:t>RAN3 is still discussing whether there are issues with applying this solution to </a:t>
            </a:r>
            <a:r>
              <a:rPr lang="en-US" altLang="zh-CN" sz="1800" b="1" dirty="0"/>
              <a:t>WAB-MT access via NTN.</a:t>
            </a:r>
          </a:p>
          <a:p>
            <a:pPr marL="457200" lvl="1" indent="0">
              <a:buNone/>
            </a:pPr>
            <a:endParaRPr lang="en-US" altLang="zh-CN" sz="1800" dirty="0"/>
          </a:p>
          <a:p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Observation: </a:t>
            </a:r>
            <a:r>
              <a:rPr lang="en-US" altLang="zh-CN" sz="2000" dirty="0"/>
              <a:t>In case of </a:t>
            </a:r>
            <a:r>
              <a:rPr lang="en-GB" altLang="zh-CN" sz="2000" dirty="0">
                <a:ea typeface="等线" panose="02010600030101010101" pitchFamily="2" charset="-122"/>
              </a:rPr>
              <a:t>the PLMN serving the MWAB-UE and the PLMN broadcasted by the MWAB-</a:t>
            </a:r>
            <a:r>
              <a:rPr lang="en-GB" altLang="zh-CN" sz="2000" dirty="0" err="1">
                <a:ea typeface="等线" panose="02010600030101010101" pitchFamily="2" charset="-122"/>
              </a:rPr>
              <a:t>gNB</a:t>
            </a:r>
            <a:r>
              <a:rPr lang="en-GB" altLang="zh-CN" sz="2000" dirty="0">
                <a:ea typeface="等线" panose="02010600030101010101" pitchFamily="2" charset="-122"/>
              </a:rPr>
              <a:t> are </a:t>
            </a:r>
            <a:r>
              <a:rPr lang="en-GB" altLang="zh-CN" sz="2000" b="1" dirty="0">
                <a:ea typeface="等线" panose="02010600030101010101" pitchFamily="2" charset="-122"/>
              </a:rPr>
              <a:t>not the same PLMN</a:t>
            </a:r>
            <a:r>
              <a:rPr lang="en-GB" altLang="zh-CN" sz="2000" dirty="0">
                <a:ea typeface="等线" panose="02010600030101010101" pitchFamily="2" charset="-122"/>
              </a:rPr>
              <a:t>, </a:t>
            </a:r>
            <a:r>
              <a:rPr lang="en-US" altLang="zh-CN" sz="2000" dirty="0">
                <a:ea typeface="等线" panose="02010600030101010101" pitchFamily="2" charset="-122"/>
              </a:rPr>
              <a:t>it is necessary for SA2 to further discuss the optimal option for </a:t>
            </a:r>
            <a:r>
              <a:rPr lang="en-GB" altLang="zh-CN" sz="2000" dirty="0">
                <a:ea typeface="等线" panose="02010600030101010101" pitchFamily="2" charset="-122"/>
              </a:rPr>
              <a:t>Additional ULI based on RAN3’s feedback. In addition, SA2 needs to consider the Additional ULI </a:t>
            </a:r>
            <a:r>
              <a:rPr lang="en-US" altLang="zh-CN" sz="2000" dirty="0">
                <a:ea typeface="等线" panose="02010600030101010101" pitchFamily="2" charset="-122"/>
              </a:rPr>
              <a:t>i</a:t>
            </a:r>
            <a:r>
              <a:rPr lang="en-GB" altLang="zh-CN" sz="2000" dirty="0">
                <a:ea typeface="等线" panose="02010600030101010101" pitchFamily="2" charset="-122"/>
              </a:rPr>
              <a:t>n case of WAB-MT served by a </a:t>
            </a:r>
            <a:r>
              <a:rPr lang="en-US" altLang="zh-CN" sz="2000" dirty="0">
                <a:ea typeface="等线" panose="02010600030101010101" pitchFamily="2" charset="-122"/>
              </a:rPr>
              <a:t>satellite NG-RAN.</a:t>
            </a:r>
            <a:endParaRPr lang="zh-CN" altLang="zh-CN" sz="2000" dirty="0">
              <a:ea typeface="等线" panose="02010600030101010101" pitchFamily="2" charset="-122"/>
            </a:endParaRPr>
          </a:p>
          <a:p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14913780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83B6973-0A84-4487-9229-6D97D8B47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302" y="620341"/>
            <a:ext cx="10515600" cy="1130301"/>
          </a:xfrm>
        </p:spPr>
        <p:txBody>
          <a:bodyPr/>
          <a:lstStyle/>
          <a:p>
            <a:r>
              <a:rPr lang="en-US" altLang="zh-CN" sz="3600" dirty="0">
                <a:latin typeface="Arial" panose="020B0604020202020204" pitchFamily="34" charset="0"/>
                <a:cs typeface="Arial" panose="020B0604020202020204" pitchFamily="34" charset="0"/>
              </a:rPr>
              <a:t>Analysis of different options for Additional ULI</a:t>
            </a:r>
            <a:endParaRPr lang="zh-CN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68F70439-AFF0-45BF-9126-B9215B8299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5206063"/>
              </p:ext>
            </p:extLst>
          </p:nvPr>
        </p:nvGraphicFramePr>
        <p:xfrm>
          <a:off x="141659" y="2233517"/>
          <a:ext cx="11908681" cy="4191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5083">
                  <a:extLst>
                    <a:ext uri="{9D8B030D-6E8A-4147-A177-3AD203B41FA5}">
                      <a16:colId xmlns:a16="http://schemas.microsoft.com/office/drawing/2014/main" val="820762919"/>
                    </a:ext>
                  </a:extLst>
                </a:gridCol>
                <a:gridCol w="1983956">
                  <a:extLst>
                    <a:ext uri="{9D8B030D-6E8A-4147-A177-3AD203B41FA5}">
                      <a16:colId xmlns:a16="http://schemas.microsoft.com/office/drawing/2014/main" val="2162861438"/>
                    </a:ext>
                  </a:extLst>
                </a:gridCol>
                <a:gridCol w="2840520">
                  <a:extLst>
                    <a:ext uri="{9D8B030D-6E8A-4147-A177-3AD203B41FA5}">
                      <a16:colId xmlns:a16="http://schemas.microsoft.com/office/drawing/2014/main" val="548889385"/>
                    </a:ext>
                  </a:extLst>
                </a:gridCol>
                <a:gridCol w="2837622">
                  <a:extLst>
                    <a:ext uri="{9D8B030D-6E8A-4147-A177-3AD203B41FA5}">
                      <a16:colId xmlns:a16="http://schemas.microsoft.com/office/drawing/2014/main" val="2227111466"/>
                    </a:ext>
                  </a:extLst>
                </a:gridCol>
                <a:gridCol w="2631500">
                  <a:extLst>
                    <a:ext uri="{9D8B030D-6E8A-4147-A177-3AD203B41FA5}">
                      <a16:colId xmlns:a16="http://schemas.microsoft.com/office/drawing/2014/main" val="2108756076"/>
                    </a:ext>
                  </a:extLst>
                </a:gridCol>
              </a:tblGrid>
              <a:tr h="171354">
                <a:tc rowSpan="2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5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Options </a:t>
                      </a:r>
                      <a:endParaRPr lang="zh-CN" altLang="en-US" sz="105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Descriptions of Additional ULI</a:t>
                      </a:r>
                      <a:endParaRPr lang="zh-CN" altLang="en-US" sz="105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5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Potential impacts </a:t>
                      </a:r>
                      <a:endParaRPr lang="zh-CN" altLang="en-US" sz="105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211059437"/>
                  </a:ext>
                </a:extLst>
              </a:tr>
              <a:tr h="171354">
                <a:tc vMerge="1">
                  <a:txBody>
                    <a:bodyPr/>
                    <a:lstStyle/>
                    <a:p>
                      <a:pPr algn="ctr"/>
                      <a:endParaRPr lang="zh-CN" alt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en-US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5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OAM of the MWAB Broadcasted PLMN</a:t>
                      </a:r>
                      <a:endParaRPr lang="zh-CN" altLang="en-US" sz="105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altLang="zh-CN" sz="105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MWAB</a:t>
                      </a:r>
                      <a:endParaRPr lang="zh-CN" altLang="en-US" sz="105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5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CN</a:t>
                      </a:r>
                      <a:endParaRPr lang="zh-CN" altLang="en-US" sz="105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4650340"/>
                  </a:ext>
                </a:extLst>
              </a:tr>
              <a:tr h="188489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Option 1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mapped TAC/Cell ID based on geo-location of the MWAB based on input from OAM.</a:t>
                      </a:r>
                      <a:endParaRPr lang="zh-CN" altLang="zh-CN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zh-CN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endParaRPr lang="zh-CN" altLang="en-US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Normally, the MWAB-</a:t>
                      </a:r>
                      <a:r>
                        <a:rPr lang="en-US" altLang="zh-CN" sz="1000" kern="12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gNB's</a:t>
                      </a: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configuration is managed by the OAM based on the current location of MWAB.</a:t>
                      </a:r>
                    </a:p>
                    <a:p>
                      <a:endParaRPr lang="en-US" altLang="zh-CN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The OAM needs to be aware that the </a:t>
                      </a: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PLMN serving the MWAB-UE and the PLMN broadcasted by the MWAB-</a:t>
                      </a:r>
                      <a:r>
                        <a:rPr lang="en-GB" altLang="zh-CN" sz="1000" kern="12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gNB</a:t>
                      </a: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are not the same PLMN.</a:t>
                      </a:r>
                    </a:p>
                    <a:p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For example, the MWAB-UE sent the selected PLMN to the MWAB-</a:t>
                      </a:r>
                      <a:r>
                        <a:rPr lang="en-GB" altLang="zh-CN" sz="1000" kern="12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gNB</a:t>
                      </a: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and then the OAM gets the selected PLMN from the MWAB-</a:t>
                      </a:r>
                      <a:r>
                        <a:rPr lang="en-GB" altLang="zh-CN" sz="1000" kern="12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gNB</a:t>
                      </a: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.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In addition, the OAM provides the mapping info to the MWAB so that the MWAB can map the </a:t>
                      </a: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TAC/Cell ID applied to the PLMN broadcasted by the MWAB-</a:t>
                      </a:r>
                      <a:r>
                        <a:rPr lang="en-GB" altLang="zh-CN" sz="1000" kern="12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gNB</a:t>
                      </a: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based on geo-location of the MWAB-UE . </a:t>
                      </a:r>
                    </a:p>
                    <a:p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However,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MWAB needs to inform OAM that PLMN serving the MWAB-UE and the PLMN broadcasted by the MWAB-</a:t>
                      </a:r>
                      <a:r>
                        <a:rPr lang="en-GB" altLang="zh-CN" sz="1000" kern="12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gNB</a:t>
                      </a: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are not the same PLMN so that the OAM can provide MWAB with </a:t>
                      </a: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mapping info between </a:t>
                      </a: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TAC/Cell ID applied to the PLMN broadcasted by the MWAB-</a:t>
                      </a:r>
                      <a:r>
                        <a:rPr lang="en-GB" altLang="zh-CN" sz="1000" kern="12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gNB</a:t>
                      </a: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and geo-location.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The MWAB derives the mapped TAC/Cell ID of the PLMN broadcasted by the MWAB-</a:t>
                      </a:r>
                      <a:r>
                        <a:rPr lang="en-GB" altLang="zh-CN" sz="1000" kern="12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gNB</a:t>
                      </a: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based on the actual MWAB-UE location.</a:t>
                      </a:r>
                    </a:p>
                    <a:p>
                      <a:endParaRPr lang="en-GB" altLang="zh-CN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endParaRPr lang="zh-CN" altLang="en-US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The AMF serving UE receives the Additional ULI</a:t>
                      </a: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, which includes </a:t>
                      </a: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TAC</a:t>
                      </a: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/Cell ID </a:t>
                      </a: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information mapped from the actual MWAB-UE location. </a:t>
                      </a:r>
                    </a:p>
                    <a:p>
                      <a:endParaRPr lang="en-US" altLang="zh-CN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endParaRPr lang="en-US" altLang="zh-CN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0684406"/>
                  </a:ext>
                </a:extLst>
              </a:tr>
              <a:tr h="399826">
                <a:tc>
                  <a:txBody>
                    <a:bodyPr/>
                    <a:lstStyle/>
                    <a:p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Option 3 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TAC/Cell ID of the cell serving the MWAB-UE in other PLMN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No impacts 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The MWAB-UE sends TAC/Cell ID of the cell serving the MWAB-UE in other PLMN to the MWAB-</a:t>
                      </a:r>
                      <a:r>
                        <a:rPr lang="en-GB" altLang="zh-CN" sz="1000" kern="12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gNB</a:t>
                      </a: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The AMF serving UE can get the geo-location of the MWAB based on </a:t>
                      </a: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TAC/Cell ID</a:t>
                      </a: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of other PLMN and SLA agreement between different PLMNs</a:t>
                      </a:r>
                    </a:p>
                    <a:p>
                      <a:endParaRPr lang="en-US" altLang="zh-CN" sz="10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endParaRPr lang="en-US" altLang="zh-CN" sz="10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1050501"/>
                  </a:ext>
                </a:extLst>
              </a:tr>
            </a:tbl>
          </a:graphicData>
        </a:graphic>
      </p:graphicFrame>
      <p:sp>
        <p:nvSpPr>
          <p:cNvPr id="7" name="矩形 6">
            <a:extLst>
              <a:ext uri="{FF2B5EF4-FFF2-40B4-BE49-F238E27FC236}">
                <a16:creationId xmlns:a16="http://schemas.microsoft.com/office/drawing/2014/main" id="{8F801496-682A-4ECE-A1E8-594ACE237C38}"/>
              </a:ext>
            </a:extLst>
          </p:cNvPr>
          <p:cNvSpPr/>
          <p:nvPr/>
        </p:nvSpPr>
        <p:spPr>
          <a:xfrm>
            <a:off x="283323" y="1750642"/>
            <a:ext cx="1107047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400" dirty="0">
                <a:ea typeface="等线" panose="02010600030101010101" pitchFamily="2" charset="-122"/>
              </a:rPr>
              <a:t>The PLMN serving the MWAB-UE and the PLMN broadcasted by the MWAB-</a:t>
            </a:r>
            <a:r>
              <a:rPr lang="en-GB" altLang="zh-CN" sz="1400" dirty="0" err="1">
                <a:ea typeface="等线" panose="02010600030101010101" pitchFamily="2" charset="-122"/>
              </a:rPr>
              <a:t>gNB</a:t>
            </a:r>
            <a:r>
              <a:rPr lang="en-GB" altLang="zh-CN" sz="1400" dirty="0">
                <a:ea typeface="等线" panose="02010600030101010101" pitchFamily="2" charset="-122"/>
              </a:rPr>
              <a:t> are </a:t>
            </a:r>
            <a:r>
              <a:rPr lang="en-GB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ea typeface="等线" panose="02010600030101010101" pitchFamily="2" charset="-122"/>
              </a:rPr>
              <a:t>not the same PLMN</a:t>
            </a:r>
            <a:r>
              <a:rPr lang="en-GB" altLang="zh-CN" sz="1400" b="1" dirty="0">
                <a:ea typeface="等线" panose="02010600030101010101" pitchFamily="2" charset="-122"/>
              </a:rPr>
              <a:t>.</a:t>
            </a:r>
            <a:endParaRPr lang="zh-CN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1143701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矩形 139">
            <a:extLst>
              <a:ext uri="{FF2B5EF4-FFF2-40B4-BE49-F238E27FC236}">
                <a16:creationId xmlns:a16="http://schemas.microsoft.com/office/drawing/2014/main" id="{C71F3A9A-ED5A-44D6-8081-35F9A1E7537F}"/>
              </a:ext>
            </a:extLst>
          </p:cNvPr>
          <p:cNvSpPr/>
          <p:nvPr/>
        </p:nvSpPr>
        <p:spPr>
          <a:xfrm>
            <a:off x="-221142" y="4280395"/>
            <a:ext cx="30931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0000FF"/>
                </a:solidFill>
                <a:ea typeface="Arial Unicode MS" panose="020B0604020202020204" pitchFamily="34" charset="-122"/>
              </a:rPr>
              <a:t>MWAB Broadcasted PLMN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>
                <a:solidFill>
                  <a:srgbClr val="0000FF"/>
                </a:solidFill>
                <a:ea typeface="Arial Unicode MS" panose="020B0604020202020204" pitchFamily="34" charset="-122"/>
              </a:rPr>
              <a:t>(PLMN#2) </a:t>
            </a:r>
          </a:p>
        </p:txBody>
      </p:sp>
      <p:cxnSp>
        <p:nvCxnSpPr>
          <p:cNvPr id="163" name="直接连接符 162">
            <a:extLst>
              <a:ext uri="{FF2B5EF4-FFF2-40B4-BE49-F238E27FC236}">
                <a16:creationId xmlns:a16="http://schemas.microsoft.com/office/drawing/2014/main" id="{CCFE8F3B-1FD4-4C88-BD90-3537A9456450}"/>
              </a:ext>
            </a:extLst>
          </p:cNvPr>
          <p:cNvCxnSpPr>
            <a:cxnSpLocks/>
          </p:cNvCxnSpPr>
          <p:nvPr/>
        </p:nvCxnSpPr>
        <p:spPr>
          <a:xfrm>
            <a:off x="545177" y="3631818"/>
            <a:ext cx="7121402" cy="21246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" name="矩形 167">
            <a:extLst>
              <a:ext uri="{FF2B5EF4-FFF2-40B4-BE49-F238E27FC236}">
                <a16:creationId xmlns:a16="http://schemas.microsoft.com/office/drawing/2014/main" id="{B6829B7E-155B-42B5-AAB6-3D3351DABD81}"/>
              </a:ext>
            </a:extLst>
          </p:cNvPr>
          <p:cNvSpPr/>
          <p:nvPr/>
        </p:nvSpPr>
        <p:spPr>
          <a:xfrm>
            <a:off x="234760" y="3097487"/>
            <a:ext cx="22520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0000FF"/>
                </a:solidFill>
                <a:ea typeface="Arial Unicode MS" panose="020B0604020202020204" pitchFamily="34" charset="-122"/>
              </a:rPr>
              <a:t>BH PLMN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>
                <a:solidFill>
                  <a:srgbClr val="0000FF"/>
                </a:solidFill>
                <a:ea typeface="Arial Unicode MS" panose="020B0604020202020204" pitchFamily="34" charset="-122"/>
              </a:rPr>
              <a:t>(PLMN#1) 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1460ABD0-71CB-4186-9C18-057288CB7FBF}"/>
              </a:ext>
            </a:extLst>
          </p:cNvPr>
          <p:cNvSpPr/>
          <p:nvPr/>
        </p:nvSpPr>
        <p:spPr>
          <a:xfrm>
            <a:off x="5436422" y="2308122"/>
            <a:ext cx="169487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>
                <a:solidFill>
                  <a:srgbClr val="000000">
                    <a:lumMod val="95000"/>
                    <a:lumOff val="5000"/>
                  </a:srgbClr>
                </a:solidFill>
                <a:ea typeface="Arial Unicode MS" panose="020B0604020202020204" pitchFamily="34" charset="-122"/>
              </a:rPr>
              <a:t>BH </a:t>
            </a:r>
            <a:r>
              <a:rPr lang="en-US" altLang="zh-CN" sz="1200" dirty="0" err="1"/>
              <a:t>gNB</a:t>
            </a:r>
            <a:endParaRPr lang="en-US" sz="1200" kern="0" dirty="0">
              <a:solidFill>
                <a:srgbClr val="000000">
                  <a:lumMod val="95000"/>
                  <a:lumOff val="5000"/>
                </a:srgbClr>
              </a:solidFill>
              <a:ea typeface="Arial Unicode MS" panose="020B0604020202020204" pitchFamily="34" charset="-122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227BB6C2-E538-456F-83A6-8C73EF19390F}"/>
              </a:ext>
            </a:extLst>
          </p:cNvPr>
          <p:cNvGrpSpPr/>
          <p:nvPr/>
        </p:nvGrpSpPr>
        <p:grpSpPr>
          <a:xfrm>
            <a:off x="5306998" y="2263593"/>
            <a:ext cx="607500" cy="632061"/>
            <a:chOff x="7761038" y="3920740"/>
            <a:chExt cx="333914" cy="321815"/>
          </a:xfrm>
        </p:grpSpPr>
        <p:sp>
          <p:nvSpPr>
            <p:cNvPr id="51" name="AutoShape 20">
              <a:extLst>
                <a:ext uri="{FF2B5EF4-FFF2-40B4-BE49-F238E27FC236}">
                  <a16:creationId xmlns:a16="http://schemas.microsoft.com/office/drawing/2014/main" id="{AB3ED936-0BC1-41A6-A42F-35755326F0E3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7761038" y="3924611"/>
              <a:ext cx="328591" cy="314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52" name="Freeform 22">
              <a:extLst>
                <a:ext uri="{FF2B5EF4-FFF2-40B4-BE49-F238E27FC236}">
                  <a16:creationId xmlns:a16="http://schemas.microsoft.com/office/drawing/2014/main" id="{D35C8968-C5DB-49C8-A8CC-CF6202E74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6865" y="4026237"/>
              <a:ext cx="101142" cy="216318"/>
            </a:xfrm>
            <a:custGeom>
              <a:avLst/>
              <a:gdLst>
                <a:gd name="T0" fmla="*/ 233 w 254"/>
                <a:gd name="T1" fmla="*/ 529 h 529"/>
                <a:gd name="T2" fmla="*/ 233 w 254"/>
                <a:gd name="T3" fmla="*/ 529 h 529"/>
                <a:gd name="T4" fmla="*/ 216 w 254"/>
                <a:gd name="T5" fmla="*/ 517 h 529"/>
                <a:gd name="T6" fmla="*/ 4 w 254"/>
                <a:gd name="T7" fmla="*/ 29 h 529"/>
                <a:gd name="T8" fmla="*/ 14 w 254"/>
                <a:gd name="T9" fmla="*/ 5 h 529"/>
                <a:gd name="T10" fmla="*/ 38 w 254"/>
                <a:gd name="T11" fmla="*/ 14 h 529"/>
                <a:gd name="T12" fmla="*/ 250 w 254"/>
                <a:gd name="T13" fmla="*/ 503 h 529"/>
                <a:gd name="T14" fmla="*/ 240 w 254"/>
                <a:gd name="T15" fmla="*/ 527 h 529"/>
                <a:gd name="T16" fmla="*/ 233 w 254"/>
                <a:gd name="T17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4" h="529">
                  <a:moveTo>
                    <a:pt x="233" y="529"/>
                  </a:moveTo>
                  <a:lnTo>
                    <a:pt x="233" y="529"/>
                  </a:lnTo>
                  <a:cubicBezTo>
                    <a:pt x="226" y="529"/>
                    <a:pt x="219" y="524"/>
                    <a:pt x="216" y="517"/>
                  </a:cubicBezTo>
                  <a:lnTo>
                    <a:pt x="4" y="29"/>
                  </a:lnTo>
                  <a:cubicBezTo>
                    <a:pt x="0" y="19"/>
                    <a:pt x="4" y="9"/>
                    <a:pt x="14" y="5"/>
                  </a:cubicBezTo>
                  <a:cubicBezTo>
                    <a:pt x="23" y="0"/>
                    <a:pt x="34" y="5"/>
                    <a:pt x="38" y="14"/>
                  </a:cubicBezTo>
                  <a:lnTo>
                    <a:pt x="250" y="503"/>
                  </a:lnTo>
                  <a:cubicBezTo>
                    <a:pt x="254" y="512"/>
                    <a:pt x="250" y="523"/>
                    <a:pt x="240" y="527"/>
                  </a:cubicBezTo>
                  <a:cubicBezTo>
                    <a:pt x="238" y="528"/>
                    <a:pt x="235" y="529"/>
                    <a:pt x="233" y="529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53" name="Freeform 23">
              <a:extLst>
                <a:ext uri="{FF2B5EF4-FFF2-40B4-BE49-F238E27FC236}">
                  <a16:creationId xmlns:a16="http://schemas.microsoft.com/office/drawing/2014/main" id="{463B1DD5-77B3-4F64-A3F1-58678ADFEAF4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2176" y="4026237"/>
              <a:ext cx="101142" cy="216318"/>
            </a:xfrm>
            <a:custGeom>
              <a:avLst/>
              <a:gdLst>
                <a:gd name="T0" fmla="*/ 21 w 254"/>
                <a:gd name="T1" fmla="*/ 529 h 529"/>
                <a:gd name="T2" fmla="*/ 21 w 254"/>
                <a:gd name="T3" fmla="*/ 529 h 529"/>
                <a:gd name="T4" fmla="*/ 14 w 254"/>
                <a:gd name="T5" fmla="*/ 527 h 529"/>
                <a:gd name="T6" fmla="*/ 4 w 254"/>
                <a:gd name="T7" fmla="*/ 503 h 529"/>
                <a:gd name="T8" fmla="*/ 216 w 254"/>
                <a:gd name="T9" fmla="*/ 14 h 529"/>
                <a:gd name="T10" fmla="*/ 240 w 254"/>
                <a:gd name="T11" fmla="*/ 5 h 529"/>
                <a:gd name="T12" fmla="*/ 250 w 254"/>
                <a:gd name="T13" fmla="*/ 29 h 529"/>
                <a:gd name="T14" fmla="*/ 38 w 254"/>
                <a:gd name="T15" fmla="*/ 517 h 529"/>
                <a:gd name="T16" fmla="*/ 21 w 254"/>
                <a:gd name="T17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4" h="529">
                  <a:moveTo>
                    <a:pt x="21" y="529"/>
                  </a:moveTo>
                  <a:lnTo>
                    <a:pt x="21" y="529"/>
                  </a:lnTo>
                  <a:cubicBezTo>
                    <a:pt x="19" y="529"/>
                    <a:pt x="16" y="528"/>
                    <a:pt x="14" y="527"/>
                  </a:cubicBezTo>
                  <a:cubicBezTo>
                    <a:pt x="4" y="523"/>
                    <a:pt x="0" y="512"/>
                    <a:pt x="4" y="503"/>
                  </a:cubicBezTo>
                  <a:lnTo>
                    <a:pt x="216" y="14"/>
                  </a:lnTo>
                  <a:cubicBezTo>
                    <a:pt x="220" y="5"/>
                    <a:pt x="231" y="0"/>
                    <a:pt x="240" y="5"/>
                  </a:cubicBezTo>
                  <a:cubicBezTo>
                    <a:pt x="250" y="9"/>
                    <a:pt x="254" y="19"/>
                    <a:pt x="250" y="29"/>
                  </a:cubicBezTo>
                  <a:lnTo>
                    <a:pt x="38" y="517"/>
                  </a:lnTo>
                  <a:cubicBezTo>
                    <a:pt x="35" y="524"/>
                    <a:pt x="28" y="529"/>
                    <a:pt x="21" y="529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54" name="Freeform 24">
              <a:extLst>
                <a:ext uri="{FF2B5EF4-FFF2-40B4-BE49-F238E27FC236}">
                  <a16:creationId xmlns:a16="http://schemas.microsoft.com/office/drawing/2014/main" id="{AB5FEEB8-A397-495C-8DCD-8DF8C17D056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4282" y="3990426"/>
              <a:ext cx="41618" cy="43070"/>
            </a:xfrm>
            <a:custGeom>
              <a:avLst/>
              <a:gdLst>
                <a:gd name="T0" fmla="*/ 104 w 104"/>
                <a:gd name="T1" fmla="*/ 53 h 105"/>
                <a:gd name="T2" fmla="*/ 104 w 104"/>
                <a:gd name="T3" fmla="*/ 53 h 105"/>
                <a:gd name="T4" fmla="*/ 52 w 104"/>
                <a:gd name="T5" fmla="*/ 105 h 105"/>
                <a:gd name="T6" fmla="*/ 0 w 104"/>
                <a:gd name="T7" fmla="*/ 53 h 105"/>
                <a:gd name="T8" fmla="*/ 52 w 104"/>
                <a:gd name="T9" fmla="*/ 0 h 105"/>
                <a:gd name="T10" fmla="*/ 104 w 104"/>
                <a:gd name="T11" fmla="*/ 5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105">
                  <a:moveTo>
                    <a:pt x="104" y="53"/>
                  </a:moveTo>
                  <a:lnTo>
                    <a:pt x="104" y="53"/>
                  </a:lnTo>
                  <a:cubicBezTo>
                    <a:pt x="104" y="82"/>
                    <a:pt x="81" y="105"/>
                    <a:pt x="52" y="105"/>
                  </a:cubicBezTo>
                  <a:cubicBezTo>
                    <a:pt x="23" y="105"/>
                    <a:pt x="0" y="82"/>
                    <a:pt x="0" y="53"/>
                  </a:cubicBezTo>
                  <a:cubicBezTo>
                    <a:pt x="0" y="24"/>
                    <a:pt x="23" y="0"/>
                    <a:pt x="52" y="0"/>
                  </a:cubicBezTo>
                  <a:cubicBezTo>
                    <a:pt x="81" y="0"/>
                    <a:pt x="104" y="24"/>
                    <a:pt x="104" y="53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55" name="Freeform 25">
              <a:extLst>
                <a:ext uri="{FF2B5EF4-FFF2-40B4-BE49-F238E27FC236}">
                  <a16:creationId xmlns:a16="http://schemas.microsoft.com/office/drawing/2014/main" id="{EC046BFA-E79F-4E21-BB4C-A2497D9CA82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1038" y="3920740"/>
              <a:ext cx="51781" cy="182443"/>
            </a:xfrm>
            <a:custGeom>
              <a:avLst/>
              <a:gdLst>
                <a:gd name="T0" fmla="*/ 110 w 130"/>
                <a:gd name="T1" fmla="*/ 446 h 446"/>
                <a:gd name="T2" fmla="*/ 110 w 130"/>
                <a:gd name="T3" fmla="*/ 446 h 446"/>
                <a:gd name="T4" fmla="*/ 98 w 130"/>
                <a:gd name="T5" fmla="*/ 442 h 446"/>
                <a:gd name="T6" fmla="*/ 0 w 130"/>
                <a:gd name="T7" fmla="*/ 224 h 446"/>
                <a:gd name="T8" fmla="*/ 98 w 130"/>
                <a:gd name="T9" fmla="*/ 7 h 446"/>
                <a:gd name="T10" fmla="*/ 124 w 130"/>
                <a:gd name="T11" fmla="*/ 9 h 446"/>
                <a:gd name="T12" fmla="*/ 122 w 130"/>
                <a:gd name="T13" fmla="*/ 34 h 446"/>
                <a:gd name="T14" fmla="*/ 36 w 130"/>
                <a:gd name="T15" fmla="*/ 224 h 446"/>
                <a:gd name="T16" fmla="*/ 122 w 130"/>
                <a:gd name="T17" fmla="*/ 414 h 446"/>
                <a:gd name="T18" fmla="*/ 124 w 130"/>
                <a:gd name="T19" fmla="*/ 440 h 446"/>
                <a:gd name="T20" fmla="*/ 110 w 130"/>
                <a:gd name="T21" fmla="*/ 446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0" h="446">
                  <a:moveTo>
                    <a:pt x="110" y="446"/>
                  </a:moveTo>
                  <a:lnTo>
                    <a:pt x="110" y="446"/>
                  </a:lnTo>
                  <a:cubicBezTo>
                    <a:pt x="106" y="446"/>
                    <a:pt x="101" y="445"/>
                    <a:pt x="98" y="442"/>
                  </a:cubicBezTo>
                  <a:cubicBezTo>
                    <a:pt x="35" y="388"/>
                    <a:pt x="0" y="308"/>
                    <a:pt x="0" y="224"/>
                  </a:cubicBezTo>
                  <a:cubicBezTo>
                    <a:pt x="0" y="139"/>
                    <a:pt x="35" y="60"/>
                    <a:pt x="98" y="7"/>
                  </a:cubicBezTo>
                  <a:cubicBezTo>
                    <a:pt x="106" y="0"/>
                    <a:pt x="117" y="1"/>
                    <a:pt x="124" y="9"/>
                  </a:cubicBezTo>
                  <a:cubicBezTo>
                    <a:pt x="130" y="15"/>
                    <a:pt x="129" y="27"/>
                    <a:pt x="122" y="34"/>
                  </a:cubicBezTo>
                  <a:cubicBezTo>
                    <a:pt x="67" y="81"/>
                    <a:pt x="36" y="150"/>
                    <a:pt x="36" y="224"/>
                  </a:cubicBezTo>
                  <a:cubicBezTo>
                    <a:pt x="36" y="298"/>
                    <a:pt x="67" y="367"/>
                    <a:pt x="122" y="414"/>
                  </a:cubicBezTo>
                  <a:cubicBezTo>
                    <a:pt x="129" y="421"/>
                    <a:pt x="130" y="432"/>
                    <a:pt x="124" y="440"/>
                  </a:cubicBezTo>
                  <a:cubicBezTo>
                    <a:pt x="120" y="444"/>
                    <a:pt x="115" y="446"/>
                    <a:pt x="110" y="446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56" name="Freeform 26">
              <a:extLst>
                <a:ext uri="{FF2B5EF4-FFF2-40B4-BE49-F238E27FC236}">
                  <a16:creationId xmlns:a16="http://schemas.microsoft.com/office/drawing/2014/main" id="{CEB63FAF-45AC-4DA2-B950-9E61FE21ED4B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4108" y="3943484"/>
              <a:ext cx="41618" cy="136469"/>
            </a:xfrm>
            <a:custGeom>
              <a:avLst/>
              <a:gdLst>
                <a:gd name="T0" fmla="*/ 85 w 105"/>
                <a:gd name="T1" fmla="*/ 333 h 333"/>
                <a:gd name="T2" fmla="*/ 85 w 105"/>
                <a:gd name="T3" fmla="*/ 333 h 333"/>
                <a:gd name="T4" fmla="*/ 73 w 105"/>
                <a:gd name="T5" fmla="*/ 328 h 333"/>
                <a:gd name="T6" fmla="*/ 0 w 105"/>
                <a:gd name="T7" fmla="*/ 168 h 333"/>
                <a:gd name="T8" fmla="*/ 73 w 105"/>
                <a:gd name="T9" fmla="*/ 7 h 333"/>
                <a:gd name="T10" fmla="*/ 99 w 105"/>
                <a:gd name="T11" fmla="*/ 9 h 333"/>
                <a:gd name="T12" fmla="*/ 97 w 105"/>
                <a:gd name="T13" fmla="*/ 35 h 333"/>
                <a:gd name="T14" fmla="*/ 37 w 105"/>
                <a:gd name="T15" fmla="*/ 168 h 333"/>
                <a:gd name="T16" fmla="*/ 97 w 105"/>
                <a:gd name="T17" fmla="*/ 301 h 333"/>
                <a:gd name="T18" fmla="*/ 99 w 105"/>
                <a:gd name="T19" fmla="*/ 327 h 333"/>
                <a:gd name="T20" fmla="*/ 85 w 105"/>
                <a:gd name="T21" fmla="*/ 333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5" h="333">
                  <a:moveTo>
                    <a:pt x="85" y="333"/>
                  </a:moveTo>
                  <a:lnTo>
                    <a:pt x="85" y="333"/>
                  </a:lnTo>
                  <a:cubicBezTo>
                    <a:pt x="81" y="333"/>
                    <a:pt x="76" y="331"/>
                    <a:pt x="73" y="328"/>
                  </a:cubicBezTo>
                  <a:cubicBezTo>
                    <a:pt x="27" y="289"/>
                    <a:pt x="0" y="230"/>
                    <a:pt x="0" y="168"/>
                  </a:cubicBezTo>
                  <a:cubicBezTo>
                    <a:pt x="0" y="105"/>
                    <a:pt x="27" y="47"/>
                    <a:pt x="73" y="7"/>
                  </a:cubicBezTo>
                  <a:cubicBezTo>
                    <a:pt x="81" y="0"/>
                    <a:pt x="92" y="1"/>
                    <a:pt x="99" y="9"/>
                  </a:cubicBezTo>
                  <a:cubicBezTo>
                    <a:pt x="105" y="17"/>
                    <a:pt x="104" y="28"/>
                    <a:pt x="97" y="35"/>
                  </a:cubicBezTo>
                  <a:cubicBezTo>
                    <a:pt x="59" y="68"/>
                    <a:pt x="37" y="116"/>
                    <a:pt x="37" y="168"/>
                  </a:cubicBezTo>
                  <a:cubicBezTo>
                    <a:pt x="37" y="219"/>
                    <a:pt x="59" y="268"/>
                    <a:pt x="97" y="301"/>
                  </a:cubicBezTo>
                  <a:cubicBezTo>
                    <a:pt x="105" y="307"/>
                    <a:pt x="105" y="319"/>
                    <a:pt x="99" y="327"/>
                  </a:cubicBezTo>
                  <a:cubicBezTo>
                    <a:pt x="95" y="331"/>
                    <a:pt x="90" y="333"/>
                    <a:pt x="85" y="333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57" name="Freeform 27">
              <a:extLst>
                <a:ext uri="{FF2B5EF4-FFF2-40B4-BE49-F238E27FC236}">
                  <a16:creationId xmlns:a16="http://schemas.microsoft.com/office/drawing/2014/main" id="{F0478B0A-082F-4661-8465-099EE5BED5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6694" y="3965745"/>
              <a:ext cx="34843" cy="91947"/>
            </a:xfrm>
            <a:custGeom>
              <a:avLst/>
              <a:gdLst>
                <a:gd name="T0" fmla="*/ 67 w 88"/>
                <a:gd name="T1" fmla="*/ 225 h 225"/>
                <a:gd name="T2" fmla="*/ 67 w 88"/>
                <a:gd name="T3" fmla="*/ 225 h 225"/>
                <a:gd name="T4" fmla="*/ 57 w 88"/>
                <a:gd name="T5" fmla="*/ 222 h 225"/>
                <a:gd name="T6" fmla="*/ 0 w 88"/>
                <a:gd name="T7" fmla="*/ 114 h 225"/>
                <a:gd name="T8" fmla="*/ 57 w 88"/>
                <a:gd name="T9" fmla="*/ 5 h 225"/>
                <a:gd name="T10" fmla="*/ 83 w 88"/>
                <a:gd name="T11" fmla="*/ 11 h 225"/>
                <a:gd name="T12" fmla="*/ 77 w 88"/>
                <a:gd name="T13" fmla="*/ 36 h 225"/>
                <a:gd name="T14" fmla="*/ 37 w 88"/>
                <a:gd name="T15" fmla="*/ 114 h 225"/>
                <a:gd name="T16" fmla="*/ 77 w 88"/>
                <a:gd name="T17" fmla="*/ 191 h 225"/>
                <a:gd name="T18" fmla="*/ 83 w 88"/>
                <a:gd name="T19" fmla="*/ 217 h 225"/>
                <a:gd name="T20" fmla="*/ 67 w 88"/>
                <a:gd name="T21" fmla="*/ 22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225">
                  <a:moveTo>
                    <a:pt x="67" y="225"/>
                  </a:moveTo>
                  <a:lnTo>
                    <a:pt x="67" y="225"/>
                  </a:lnTo>
                  <a:cubicBezTo>
                    <a:pt x="64" y="225"/>
                    <a:pt x="60" y="224"/>
                    <a:pt x="57" y="222"/>
                  </a:cubicBezTo>
                  <a:cubicBezTo>
                    <a:pt x="21" y="198"/>
                    <a:pt x="0" y="158"/>
                    <a:pt x="0" y="114"/>
                  </a:cubicBezTo>
                  <a:cubicBezTo>
                    <a:pt x="0" y="70"/>
                    <a:pt x="21" y="29"/>
                    <a:pt x="57" y="5"/>
                  </a:cubicBezTo>
                  <a:cubicBezTo>
                    <a:pt x="66" y="0"/>
                    <a:pt x="77" y="2"/>
                    <a:pt x="83" y="11"/>
                  </a:cubicBezTo>
                  <a:cubicBezTo>
                    <a:pt x="88" y="19"/>
                    <a:pt x="86" y="30"/>
                    <a:pt x="77" y="36"/>
                  </a:cubicBezTo>
                  <a:cubicBezTo>
                    <a:pt x="52" y="53"/>
                    <a:pt x="37" y="82"/>
                    <a:pt x="37" y="114"/>
                  </a:cubicBezTo>
                  <a:cubicBezTo>
                    <a:pt x="37" y="146"/>
                    <a:pt x="52" y="175"/>
                    <a:pt x="77" y="191"/>
                  </a:cubicBezTo>
                  <a:cubicBezTo>
                    <a:pt x="86" y="197"/>
                    <a:pt x="88" y="208"/>
                    <a:pt x="83" y="217"/>
                  </a:cubicBezTo>
                  <a:cubicBezTo>
                    <a:pt x="79" y="222"/>
                    <a:pt x="73" y="225"/>
                    <a:pt x="67" y="225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58" name="Freeform 28">
              <a:extLst>
                <a:ext uri="{FF2B5EF4-FFF2-40B4-BE49-F238E27FC236}">
                  <a16:creationId xmlns:a16="http://schemas.microsoft.com/office/drawing/2014/main" id="{6878823D-7F88-4C0F-9418-B1656A68B613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3171" y="3920740"/>
              <a:ext cx="51781" cy="182443"/>
            </a:xfrm>
            <a:custGeom>
              <a:avLst/>
              <a:gdLst>
                <a:gd name="T0" fmla="*/ 20 w 130"/>
                <a:gd name="T1" fmla="*/ 446 h 446"/>
                <a:gd name="T2" fmla="*/ 20 w 130"/>
                <a:gd name="T3" fmla="*/ 446 h 446"/>
                <a:gd name="T4" fmla="*/ 6 w 130"/>
                <a:gd name="T5" fmla="*/ 440 h 446"/>
                <a:gd name="T6" fmla="*/ 8 w 130"/>
                <a:gd name="T7" fmla="*/ 414 h 446"/>
                <a:gd name="T8" fmla="*/ 94 w 130"/>
                <a:gd name="T9" fmla="*/ 224 h 446"/>
                <a:gd name="T10" fmla="*/ 8 w 130"/>
                <a:gd name="T11" fmla="*/ 34 h 446"/>
                <a:gd name="T12" fmla="*/ 6 w 130"/>
                <a:gd name="T13" fmla="*/ 9 h 446"/>
                <a:gd name="T14" fmla="*/ 32 w 130"/>
                <a:gd name="T15" fmla="*/ 7 h 446"/>
                <a:gd name="T16" fmla="*/ 130 w 130"/>
                <a:gd name="T17" fmla="*/ 224 h 446"/>
                <a:gd name="T18" fmla="*/ 32 w 130"/>
                <a:gd name="T19" fmla="*/ 442 h 446"/>
                <a:gd name="T20" fmla="*/ 20 w 130"/>
                <a:gd name="T21" fmla="*/ 446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0" h="446">
                  <a:moveTo>
                    <a:pt x="20" y="446"/>
                  </a:moveTo>
                  <a:lnTo>
                    <a:pt x="20" y="446"/>
                  </a:lnTo>
                  <a:cubicBezTo>
                    <a:pt x="15" y="446"/>
                    <a:pt x="10" y="444"/>
                    <a:pt x="6" y="440"/>
                  </a:cubicBezTo>
                  <a:cubicBezTo>
                    <a:pt x="0" y="432"/>
                    <a:pt x="0" y="421"/>
                    <a:pt x="8" y="414"/>
                  </a:cubicBezTo>
                  <a:cubicBezTo>
                    <a:pt x="63" y="367"/>
                    <a:pt x="94" y="298"/>
                    <a:pt x="94" y="224"/>
                  </a:cubicBezTo>
                  <a:cubicBezTo>
                    <a:pt x="94" y="150"/>
                    <a:pt x="63" y="81"/>
                    <a:pt x="8" y="34"/>
                  </a:cubicBezTo>
                  <a:cubicBezTo>
                    <a:pt x="0" y="27"/>
                    <a:pt x="0" y="15"/>
                    <a:pt x="6" y="9"/>
                  </a:cubicBezTo>
                  <a:cubicBezTo>
                    <a:pt x="13" y="1"/>
                    <a:pt x="24" y="0"/>
                    <a:pt x="32" y="7"/>
                  </a:cubicBezTo>
                  <a:cubicBezTo>
                    <a:pt x="95" y="60"/>
                    <a:pt x="130" y="139"/>
                    <a:pt x="130" y="224"/>
                  </a:cubicBezTo>
                  <a:cubicBezTo>
                    <a:pt x="130" y="308"/>
                    <a:pt x="95" y="388"/>
                    <a:pt x="32" y="442"/>
                  </a:cubicBezTo>
                  <a:cubicBezTo>
                    <a:pt x="29" y="445"/>
                    <a:pt x="24" y="446"/>
                    <a:pt x="20" y="446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59" name="Freeform 29">
              <a:extLst>
                <a:ext uri="{FF2B5EF4-FFF2-40B4-BE49-F238E27FC236}">
                  <a16:creationId xmlns:a16="http://schemas.microsoft.com/office/drawing/2014/main" id="{FDACF91E-DE46-4E78-B7A3-76DD064BEC9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10264" y="3943484"/>
              <a:ext cx="41618" cy="136469"/>
            </a:xfrm>
            <a:custGeom>
              <a:avLst/>
              <a:gdLst>
                <a:gd name="T0" fmla="*/ 20 w 105"/>
                <a:gd name="T1" fmla="*/ 333 h 333"/>
                <a:gd name="T2" fmla="*/ 20 w 105"/>
                <a:gd name="T3" fmla="*/ 333 h 333"/>
                <a:gd name="T4" fmla="*/ 6 w 105"/>
                <a:gd name="T5" fmla="*/ 327 h 333"/>
                <a:gd name="T6" fmla="*/ 8 w 105"/>
                <a:gd name="T7" fmla="*/ 301 h 333"/>
                <a:gd name="T8" fmla="*/ 68 w 105"/>
                <a:gd name="T9" fmla="*/ 168 h 333"/>
                <a:gd name="T10" fmla="*/ 8 w 105"/>
                <a:gd name="T11" fmla="*/ 35 h 333"/>
                <a:gd name="T12" fmla="*/ 6 w 105"/>
                <a:gd name="T13" fmla="*/ 9 h 333"/>
                <a:gd name="T14" fmla="*/ 32 w 105"/>
                <a:gd name="T15" fmla="*/ 7 h 333"/>
                <a:gd name="T16" fmla="*/ 105 w 105"/>
                <a:gd name="T17" fmla="*/ 168 h 333"/>
                <a:gd name="T18" fmla="*/ 32 w 105"/>
                <a:gd name="T19" fmla="*/ 328 h 333"/>
                <a:gd name="T20" fmla="*/ 20 w 105"/>
                <a:gd name="T21" fmla="*/ 333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5" h="333">
                  <a:moveTo>
                    <a:pt x="20" y="333"/>
                  </a:moveTo>
                  <a:lnTo>
                    <a:pt x="20" y="333"/>
                  </a:lnTo>
                  <a:cubicBezTo>
                    <a:pt x="15" y="333"/>
                    <a:pt x="10" y="331"/>
                    <a:pt x="6" y="327"/>
                  </a:cubicBezTo>
                  <a:cubicBezTo>
                    <a:pt x="0" y="319"/>
                    <a:pt x="0" y="307"/>
                    <a:pt x="8" y="301"/>
                  </a:cubicBezTo>
                  <a:cubicBezTo>
                    <a:pt x="46" y="268"/>
                    <a:pt x="68" y="219"/>
                    <a:pt x="68" y="168"/>
                  </a:cubicBezTo>
                  <a:cubicBezTo>
                    <a:pt x="68" y="116"/>
                    <a:pt x="46" y="68"/>
                    <a:pt x="8" y="35"/>
                  </a:cubicBezTo>
                  <a:cubicBezTo>
                    <a:pt x="0" y="28"/>
                    <a:pt x="0" y="17"/>
                    <a:pt x="6" y="9"/>
                  </a:cubicBezTo>
                  <a:cubicBezTo>
                    <a:pt x="13" y="1"/>
                    <a:pt x="24" y="0"/>
                    <a:pt x="32" y="7"/>
                  </a:cubicBezTo>
                  <a:cubicBezTo>
                    <a:pt x="78" y="47"/>
                    <a:pt x="105" y="105"/>
                    <a:pt x="105" y="168"/>
                  </a:cubicBezTo>
                  <a:cubicBezTo>
                    <a:pt x="105" y="230"/>
                    <a:pt x="78" y="289"/>
                    <a:pt x="32" y="328"/>
                  </a:cubicBezTo>
                  <a:cubicBezTo>
                    <a:pt x="29" y="331"/>
                    <a:pt x="24" y="333"/>
                    <a:pt x="20" y="333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60" name="Freeform 30">
              <a:extLst>
                <a:ext uri="{FF2B5EF4-FFF2-40B4-BE49-F238E27FC236}">
                  <a16:creationId xmlns:a16="http://schemas.microsoft.com/office/drawing/2014/main" id="{3E1E579B-785F-4795-8D30-201DBCCCFCE5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4453" y="3965745"/>
              <a:ext cx="34843" cy="91947"/>
            </a:xfrm>
            <a:custGeom>
              <a:avLst/>
              <a:gdLst>
                <a:gd name="T0" fmla="*/ 21 w 88"/>
                <a:gd name="T1" fmla="*/ 225 h 225"/>
                <a:gd name="T2" fmla="*/ 21 w 88"/>
                <a:gd name="T3" fmla="*/ 225 h 225"/>
                <a:gd name="T4" fmla="*/ 5 w 88"/>
                <a:gd name="T5" fmla="*/ 217 h 225"/>
                <a:gd name="T6" fmla="*/ 11 w 88"/>
                <a:gd name="T7" fmla="*/ 191 h 225"/>
                <a:gd name="T8" fmla="*/ 51 w 88"/>
                <a:gd name="T9" fmla="*/ 114 h 225"/>
                <a:gd name="T10" fmla="*/ 11 w 88"/>
                <a:gd name="T11" fmla="*/ 36 h 225"/>
                <a:gd name="T12" fmla="*/ 5 w 88"/>
                <a:gd name="T13" fmla="*/ 11 h 225"/>
                <a:gd name="T14" fmla="*/ 31 w 88"/>
                <a:gd name="T15" fmla="*/ 5 h 225"/>
                <a:gd name="T16" fmla="*/ 88 w 88"/>
                <a:gd name="T17" fmla="*/ 114 h 225"/>
                <a:gd name="T18" fmla="*/ 31 w 88"/>
                <a:gd name="T19" fmla="*/ 222 h 225"/>
                <a:gd name="T20" fmla="*/ 21 w 88"/>
                <a:gd name="T21" fmla="*/ 22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225">
                  <a:moveTo>
                    <a:pt x="21" y="225"/>
                  </a:moveTo>
                  <a:lnTo>
                    <a:pt x="21" y="225"/>
                  </a:lnTo>
                  <a:cubicBezTo>
                    <a:pt x="15" y="225"/>
                    <a:pt x="9" y="222"/>
                    <a:pt x="5" y="217"/>
                  </a:cubicBezTo>
                  <a:cubicBezTo>
                    <a:pt x="0" y="208"/>
                    <a:pt x="2" y="197"/>
                    <a:pt x="11" y="191"/>
                  </a:cubicBezTo>
                  <a:cubicBezTo>
                    <a:pt x="36" y="175"/>
                    <a:pt x="51" y="146"/>
                    <a:pt x="51" y="114"/>
                  </a:cubicBezTo>
                  <a:cubicBezTo>
                    <a:pt x="51" y="82"/>
                    <a:pt x="36" y="53"/>
                    <a:pt x="11" y="36"/>
                  </a:cubicBezTo>
                  <a:cubicBezTo>
                    <a:pt x="2" y="30"/>
                    <a:pt x="0" y="19"/>
                    <a:pt x="5" y="11"/>
                  </a:cubicBezTo>
                  <a:cubicBezTo>
                    <a:pt x="11" y="2"/>
                    <a:pt x="22" y="0"/>
                    <a:pt x="31" y="5"/>
                  </a:cubicBezTo>
                  <a:cubicBezTo>
                    <a:pt x="67" y="29"/>
                    <a:pt x="88" y="70"/>
                    <a:pt x="88" y="114"/>
                  </a:cubicBezTo>
                  <a:cubicBezTo>
                    <a:pt x="88" y="158"/>
                    <a:pt x="67" y="198"/>
                    <a:pt x="31" y="222"/>
                  </a:cubicBezTo>
                  <a:cubicBezTo>
                    <a:pt x="28" y="224"/>
                    <a:pt x="24" y="225"/>
                    <a:pt x="21" y="225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61" name="Freeform 31">
              <a:extLst>
                <a:ext uri="{FF2B5EF4-FFF2-40B4-BE49-F238E27FC236}">
                  <a16:creationId xmlns:a16="http://schemas.microsoft.com/office/drawing/2014/main" id="{F92D381E-5202-4594-919B-E432F0A9C9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1054" y="4113829"/>
              <a:ext cx="87592" cy="15002"/>
            </a:xfrm>
            <a:custGeom>
              <a:avLst/>
              <a:gdLst>
                <a:gd name="T0" fmla="*/ 202 w 220"/>
                <a:gd name="T1" fmla="*/ 37 h 37"/>
                <a:gd name="T2" fmla="*/ 202 w 220"/>
                <a:gd name="T3" fmla="*/ 37 h 37"/>
                <a:gd name="T4" fmla="*/ 18 w 220"/>
                <a:gd name="T5" fmla="*/ 37 h 37"/>
                <a:gd name="T6" fmla="*/ 0 w 220"/>
                <a:gd name="T7" fmla="*/ 19 h 37"/>
                <a:gd name="T8" fmla="*/ 18 w 220"/>
                <a:gd name="T9" fmla="*/ 0 h 37"/>
                <a:gd name="T10" fmla="*/ 202 w 220"/>
                <a:gd name="T11" fmla="*/ 0 h 37"/>
                <a:gd name="T12" fmla="*/ 220 w 220"/>
                <a:gd name="T13" fmla="*/ 19 h 37"/>
                <a:gd name="T14" fmla="*/ 202 w 220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0" h="37">
                  <a:moveTo>
                    <a:pt x="202" y="37"/>
                  </a:moveTo>
                  <a:lnTo>
                    <a:pt x="202" y="37"/>
                  </a:lnTo>
                  <a:lnTo>
                    <a:pt x="18" y="37"/>
                  </a:lnTo>
                  <a:cubicBezTo>
                    <a:pt x="8" y="37"/>
                    <a:pt x="0" y="29"/>
                    <a:pt x="0" y="19"/>
                  </a:cubicBezTo>
                  <a:cubicBezTo>
                    <a:pt x="0" y="9"/>
                    <a:pt x="8" y="0"/>
                    <a:pt x="18" y="0"/>
                  </a:cubicBezTo>
                  <a:lnTo>
                    <a:pt x="202" y="0"/>
                  </a:lnTo>
                  <a:cubicBezTo>
                    <a:pt x="212" y="0"/>
                    <a:pt x="220" y="9"/>
                    <a:pt x="220" y="19"/>
                  </a:cubicBezTo>
                  <a:cubicBezTo>
                    <a:pt x="220" y="29"/>
                    <a:pt x="212" y="37"/>
                    <a:pt x="202" y="37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62" name="Freeform 32">
              <a:extLst>
                <a:ext uri="{FF2B5EF4-FFF2-40B4-BE49-F238E27FC236}">
                  <a16:creationId xmlns:a16="http://schemas.microsoft.com/office/drawing/2014/main" id="{FEE1381E-6AFA-4550-B0C9-74642EA3F4E6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3965" y="4189807"/>
              <a:ext cx="56620" cy="15002"/>
            </a:xfrm>
            <a:custGeom>
              <a:avLst/>
              <a:gdLst>
                <a:gd name="T0" fmla="*/ 125 w 143"/>
                <a:gd name="T1" fmla="*/ 36 h 36"/>
                <a:gd name="T2" fmla="*/ 125 w 143"/>
                <a:gd name="T3" fmla="*/ 36 h 36"/>
                <a:gd name="T4" fmla="*/ 19 w 143"/>
                <a:gd name="T5" fmla="*/ 36 h 36"/>
                <a:gd name="T6" fmla="*/ 0 w 143"/>
                <a:gd name="T7" fmla="*/ 18 h 36"/>
                <a:gd name="T8" fmla="*/ 19 w 143"/>
                <a:gd name="T9" fmla="*/ 0 h 36"/>
                <a:gd name="T10" fmla="*/ 125 w 143"/>
                <a:gd name="T11" fmla="*/ 0 h 36"/>
                <a:gd name="T12" fmla="*/ 143 w 143"/>
                <a:gd name="T13" fmla="*/ 18 h 36"/>
                <a:gd name="T14" fmla="*/ 125 w 143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3" h="36">
                  <a:moveTo>
                    <a:pt x="125" y="36"/>
                  </a:moveTo>
                  <a:lnTo>
                    <a:pt x="125" y="36"/>
                  </a:lnTo>
                  <a:lnTo>
                    <a:pt x="19" y="36"/>
                  </a:lnTo>
                  <a:cubicBezTo>
                    <a:pt x="9" y="36"/>
                    <a:pt x="0" y="28"/>
                    <a:pt x="0" y="18"/>
                  </a:cubicBezTo>
                  <a:cubicBezTo>
                    <a:pt x="0" y="8"/>
                    <a:pt x="9" y="0"/>
                    <a:pt x="19" y="0"/>
                  </a:cubicBezTo>
                  <a:lnTo>
                    <a:pt x="125" y="0"/>
                  </a:lnTo>
                  <a:cubicBezTo>
                    <a:pt x="135" y="0"/>
                    <a:pt x="143" y="8"/>
                    <a:pt x="143" y="18"/>
                  </a:cubicBezTo>
                  <a:cubicBezTo>
                    <a:pt x="143" y="28"/>
                    <a:pt x="135" y="36"/>
                    <a:pt x="125" y="36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63" name="Freeform 33">
              <a:extLst>
                <a:ext uri="{FF2B5EF4-FFF2-40B4-BE49-F238E27FC236}">
                  <a16:creationId xmlns:a16="http://schemas.microsoft.com/office/drawing/2014/main" id="{2EB4899F-A4E2-4CDF-BD14-A047FEFE3930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9114" y="4189807"/>
              <a:ext cx="62427" cy="15002"/>
            </a:xfrm>
            <a:custGeom>
              <a:avLst/>
              <a:gdLst>
                <a:gd name="T0" fmla="*/ 139 w 157"/>
                <a:gd name="T1" fmla="*/ 36 h 36"/>
                <a:gd name="T2" fmla="*/ 139 w 157"/>
                <a:gd name="T3" fmla="*/ 36 h 36"/>
                <a:gd name="T4" fmla="*/ 19 w 157"/>
                <a:gd name="T5" fmla="*/ 36 h 36"/>
                <a:gd name="T6" fmla="*/ 0 w 157"/>
                <a:gd name="T7" fmla="*/ 18 h 36"/>
                <a:gd name="T8" fmla="*/ 19 w 157"/>
                <a:gd name="T9" fmla="*/ 0 h 36"/>
                <a:gd name="T10" fmla="*/ 139 w 157"/>
                <a:gd name="T11" fmla="*/ 0 h 36"/>
                <a:gd name="T12" fmla="*/ 157 w 157"/>
                <a:gd name="T13" fmla="*/ 18 h 36"/>
                <a:gd name="T14" fmla="*/ 139 w 157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" h="36">
                  <a:moveTo>
                    <a:pt x="139" y="36"/>
                  </a:moveTo>
                  <a:lnTo>
                    <a:pt x="139" y="36"/>
                  </a:lnTo>
                  <a:lnTo>
                    <a:pt x="19" y="36"/>
                  </a:lnTo>
                  <a:cubicBezTo>
                    <a:pt x="9" y="36"/>
                    <a:pt x="0" y="28"/>
                    <a:pt x="0" y="18"/>
                  </a:cubicBezTo>
                  <a:cubicBezTo>
                    <a:pt x="0" y="8"/>
                    <a:pt x="9" y="0"/>
                    <a:pt x="19" y="0"/>
                  </a:cubicBezTo>
                  <a:lnTo>
                    <a:pt x="139" y="0"/>
                  </a:lnTo>
                  <a:cubicBezTo>
                    <a:pt x="149" y="0"/>
                    <a:pt x="157" y="8"/>
                    <a:pt x="157" y="18"/>
                  </a:cubicBezTo>
                  <a:cubicBezTo>
                    <a:pt x="157" y="28"/>
                    <a:pt x="149" y="36"/>
                    <a:pt x="139" y="36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64" name="Freeform 34">
              <a:extLst>
                <a:ext uri="{FF2B5EF4-FFF2-40B4-BE49-F238E27FC236}">
                  <a16:creationId xmlns:a16="http://schemas.microsoft.com/office/drawing/2014/main" id="{9F3494CD-BE88-4C4E-A0EE-DA8EF8DC281C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6377" y="4181580"/>
              <a:ext cx="30488" cy="31456"/>
            </a:xfrm>
            <a:custGeom>
              <a:avLst/>
              <a:gdLst>
                <a:gd name="T0" fmla="*/ 38 w 76"/>
                <a:gd name="T1" fmla="*/ 76 h 76"/>
                <a:gd name="T2" fmla="*/ 38 w 76"/>
                <a:gd name="T3" fmla="*/ 76 h 76"/>
                <a:gd name="T4" fmla="*/ 0 w 76"/>
                <a:gd name="T5" fmla="*/ 38 h 76"/>
                <a:gd name="T6" fmla="*/ 38 w 76"/>
                <a:gd name="T7" fmla="*/ 0 h 76"/>
                <a:gd name="T8" fmla="*/ 76 w 76"/>
                <a:gd name="T9" fmla="*/ 38 h 76"/>
                <a:gd name="T10" fmla="*/ 38 w 76"/>
                <a:gd name="T1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76">
                  <a:moveTo>
                    <a:pt x="38" y="76"/>
                  </a:moveTo>
                  <a:lnTo>
                    <a:pt x="38" y="76"/>
                  </a:lnTo>
                  <a:cubicBezTo>
                    <a:pt x="17" y="76"/>
                    <a:pt x="0" y="59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6" y="17"/>
                    <a:pt x="76" y="38"/>
                  </a:cubicBezTo>
                  <a:cubicBezTo>
                    <a:pt x="76" y="59"/>
                    <a:pt x="59" y="76"/>
                    <a:pt x="38" y="76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65" name="Freeform 35">
              <a:extLst>
                <a:ext uri="{FF2B5EF4-FFF2-40B4-BE49-F238E27FC236}">
                  <a16:creationId xmlns:a16="http://schemas.microsoft.com/office/drawing/2014/main" id="{5365068B-4B34-4401-9ABA-FD8072D205B7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3318" y="4181096"/>
              <a:ext cx="30488" cy="31940"/>
            </a:xfrm>
            <a:custGeom>
              <a:avLst/>
              <a:gdLst>
                <a:gd name="T0" fmla="*/ 38 w 76"/>
                <a:gd name="T1" fmla="*/ 77 h 77"/>
                <a:gd name="T2" fmla="*/ 38 w 76"/>
                <a:gd name="T3" fmla="*/ 77 h 77"/>
                <a:gd name="T4" fmla="*/ 0 w 76"/>
                <a:gd name="T5" fmla="*/ 39 h 77"/>
                <a:gd name="T6" fmla="*/ 38 w 76"/>
                <a:gd name="T7" fmla="*/ 0 h 77"/>
                <a:gd name="T8" fmla="*/ 76 w 76"/>
                <a:gd name="T9" fmla="*/ 39 h 77"/>
                <a:gd name="T10" fmla="*/ 38 w 76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77">
                  <a:moveTo>
                    <a:pt x="38" y="77"/>
                  </a:moveTo>
                  <a:lnTo>
                    <a:pt x="38" y="77"/>
                  </a:lnTo>
                  <a:cubicBezTo>
                    <a:pt x="17" y="77"/>
                    <a:pt x="0" y="60"/>
                    <a:pt x="0" y="39"/>
                  </a:cubicBezTo>
                  <a:cubicBezTo>
                    <a:pt x="0" y="18"/>
                    <a:pt x="17" y="0"/>
                    <a:pt x="38" y="0"/>
                  </a:cubicBezTo>
                  <a:cubicBezTo>
                    <a:pt x="59" y="0"/>
                    <a:pt x="76" y="18"/>
                    <a:pt x="76" y="39"/>
                  </a:cubicBezTo>
                  <a:cubicBezTo>
                    <a:pt x="76" y="60"/>
                    <a:pt x="59" y="77"/>
                    <a:pt x="38" y="77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</p:grpSp>
      <p:sp>
        <p:nvSpPr>
          <p:cNvPr id="68" name="椭圆 67">
            <a:extLst>
              <a:ext uri="{FF2B5EF4-FFF2-40B4-BE49-F238E27FC236}">
                <a16:creationId xmlns:a16="http://schemas.microsoft.com/office/drawing/2014/main" id="{418DB737-4DB0-4805-877A-E44B4C7AD984}"/>
              </a:ext>
            </a:extLst>
          </p:cNvPr>
          <p:cNvSpPr/>
          <p:nvPr/>
        </p:nvSpPr>
        <p:spPr>
          <a:xfrm>
            <a:off x="2925197" y="2908190"/>
            <a:ext cx="4696771" cy="60959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>
            <a:extLst>
              <a:ext uri="{FF2B5EF4-FFF2-40B4-BE49-F238E27FC236}">
                <a16:creationId xmlns:a16="http://schemas.microsoft.com/office/drawing/2014/main" id="{2C34DCD5-7B48-49A3-B01A-07CC4150CB9F}"/>
              </a:ext>
            </a:extLst>
          </p:cNvPr>
          <p:cNvSpPr/>
          <p:nvPr/>
        </p:nvSpPr>
        <p:spPr>
          <a:xfrm>
            <a:off x="3835449" y="4453164"/>
            <a:ext cx="3771661" cy="60435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7CB45E06-1B80-459D-9934-D4B8C8C61D56}"/>
              </a:ext>
            </a:extLst>
          </p:cNvPr>
          <p:cNvSpPr/>
          <p:nvPr/>
        </p:nvSpPr>
        <p:spPr>
          <a:xfrm>
            <a:off x="5030152" y="3076273"/>
            <a:ext cx="17034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>
                <a:solidFill>
                  <a:srgbClr val="000000">
                    <a:lumMod val="95000"/>
                    <a:lumOff val="5000"/>
                  </a:srgbClr>
                </a:solidFill>
                <a:ea typeface="Arial Unicode MS" panose="020B0604020202020204" pitchFamily="34" charset="-122"/>
              </a:rPr>
              <a:t>TAC#C</a:t>
            </a:r>
          </a:p>
        </p:txBody>
      </p:sp>
      <p:cxnSp>
        <p:nvCxnSpPr>
          <p:cNvPr id="142" name="直接连接符 141">
            <a:extLst>
              <a:ext uri="{FF2B5EF4-FFF2-40B4-BE49-F238E27FC236}">
                <a16:creationId xmlns:a16="http://schemas.microsoft.com/office/drawing/2014/main" id="{47BA55FA-4645-4ABB-B17D-F0E217594ABB}"/>
              </a:ext>
            </a:extLst>
          </p:cNvPr>
          <p:cNvCxnSpPr>
            <a:cxnSpLocks/>
          </p:cNvCxnSpPr>
          <p:nvPr/>
        </p:nvCxnSpPr>
        <p:spPr>
          <a:xfrm>
            <a:off x="3801889" y="2703914"/>
            <a:ext cx="0" cy="2916007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4A59A988-4897-4C5E-B0A6-82500AB83DA3}"/>
              </a:ext>
            </a:extLst>
          </p:cNvPr>
          <p:cNvGrpSpPr/>
          <p:nvPr/>
        </p:nvGrpSpPr>
        <p:grpSpPr>
          <a:xfrm>
            <a:off x="3157551" y="4236269"/>
            <a:ext cx="418765" cy="398045"/>
            <a:chOff x="7761038" y="3920740"/>
            <a:chExt cx="333914" cy="321815"/>
          </a:xfrm>
        </p:grpSpPr>
        <p:sp>
          <p:nvSpPr>
            <p:cNvPr id="147" name="AutoShape 20">
              <a:extLst>
                <a:ext uri="{FF2B5EF4-FFF2-40B4-BE49-F238E27FC236}">
                  <a16:creationId xmlns:a16="http://schemas.microsoft.com/office/drawing/2014/main" id="{527D3FD6-AA16-4EBD-B506-B7B66348DF76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7761038" y="3924611"/>
              <a:ext cx="328591" cy="314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148" name="Freeform 22">
              <a:extLst>
                <a:ext uri="{FF2B5EF4-FFF2-40B4-BE49-F238E27FC236}">
                  <a16:creationId xmlns:a16="http://schemas.microsoft.com/office/drawing/2014/main" id="{D0630D49-DC2C-4D54-8889-5B8964ABFA04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6865" y="4026237"/>
              <a:ext cx="101142" cy="216318"/>
            </a:xfrm>
            <a:custGeom>
              <a:avLst/>
              <a:gdLst>
                <a:gd name="T0" fmla="*/ 233 w 254"/>
                <a:gd name="T1" fmla="*/ 529 h 529"/>
                <a:gd name="T2" fmla="*/ 233 w 254"/>
                <a:gd name="T3" fmla="*/ 529 h 529"/>
                <a:gd name="T4" fmla="*/ 216 w 254"/>
                <a:gd name="T5" fmla="*/ 517 h 529"/>
                <a:gd name="T6" fmla="*/ 4 w 254"/>
                <a:gd name="T7" fmla="*/ 29 h 529"/>
                <a:gd name="T8" fmla="*/ 14 w 254"/>
                <a:gd name="T9" fmla="*/ 5 h 529"/>
                <a:gd name="T10" fmla="*/ 38 w 254"/>
                <a:gd name="T11" fmla="*/ 14 h 529"/>
                <a:gd name="T12" fmla="*/ 250 w 254"/>
                <a:gd name="T13" fmla="*/ 503 h 529"/>
                <a:gd name="T14" fmla="*/ 240 w 254"/>
                <a:gd name="T15" fmla="*/ 527 h 529"/>
                <a:gd name="T16" fmla="*/ 233 w 254"/>
                <a:gd name="T17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4" h="529">
                  <a:moveTo>
                    <a:pt x="233" y="529"/>
                  </a:moveTo>
                  <a:lnTo>
                    <a:pt x="233" y="529"/>
                  </a:lnTo>
                  <a:cubicBezTo>
                    <a:pt x="226" y="529"/>
                    <a:pt x="219" y="524"/>
                    <a:pt x="216" y="517"/>
                  </a:cubicBezTo>
                  <a:lnTo>
                    <a:pt x="4" y="29"/>
                  </a:lnTo>
                  <a:cubicBezTo>
                    <a:pt x="0" y="19"/>
                    <a:pt x="4" y="9"/>
                    <a:pt x="14" y="5"/>
                  </a:cubicBezTo>
                  <a:cubicBezTo>
                    <a:pt x="23" y="0"/>
                    <a:pt x="34" y="5"/>
                    <a:pt x="38" y="14"/>
                  </a:cubicBezTo>
                  <a:lnTo>
                    <a:pt x="250" y="503"/>
                  </a:lnTo>
                  <a:cubicBezTo>
                    <a:pt x="254" y="512"/>
                    <a:pt x="250" y="523"/>
                    <a:pt x="240" y="527"/>
                  </a:cubicBezTo>
                  <a:cubicBezTo>
                    <a:pt x="238" y="528"/>
                    <a:pt x="235" y="529"/>
                    <a:pt x="233" y="529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149" name="Freeform 23">
              <a:extLst>
                <a:ext uri="{FF2B5EF4-FFF2-40B4-BE49-F238E27FC236}">
                  <a16:creationId xmlns:a16="http://schemas.microsoft.com/office/drawing/2014/main" id="{9C058894-4F9B-43A7-BB0D-2D62C0CD4FB5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2176" y="4026237"/>
              <a:ext cx="101142" cy="216318"/>
            </a:xfrm>
            <a:custGeom>
              <a:avLst/>
              <a:gdLst>
                <a:gd name="T0" fmla="*/ 21 w 254"/>
                <a:gd name="T1" fmla="*/ 529 h 529"/>
                <a:gd name="T2" fmla="*/ 21 w 254"/>
                <a:gd name="T3" fmla="*/ 529 h 529"/>
                <a:gd name="T4" fmla="*/ 14 w 254"/>
                <a:gd name="T5" fmla="*/ 527 h 529"/>
                <a:gd name="T6" fmla="*/ 4 w 254"/>
                <a:gd name="T7" fmla="*/ 503 h 529"/>
                <a:gd name="T8" fmla="*/ 216 w 254"/>
                <a:gd name="T9" fmla="*/ 14 h 529"/>
                <a:gd name="T10" fmla="*/ 240 w 254"/>
                <a:gd name="T11" fmla="*/ 5 h 529"/>
                <a:gd name="T12" fmla="*/ 250 w 254"/>
                <a:gd name="T13" fmla="*/ 29 h 529"/>
                <a:gd name="T14" fmla="*/ 38 w 254"/>
                <a:gd name="T15" fmla="*/ 517 h 529"/>
                <a:gd name="T16" fmla="*/ 21 w 254"/>
                <a:gd name="T17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4" h="529">
                  <a:moveTo>
                    <a:pt x="21" y="529"/>
                  </a:moveTo>
                  <a:lnTo>
                    <a:pt x="21" y="529"/>
                  </a:lnTo>
                  <a:cubicBezTo>
                    <a:pt x="19" y="529"/>
                    <a:pt x="16" y="528"/>
                    <a:pt x="14" y="527"/>
                  </a:cubicBezTo>
                  <a:cubicBezTo>
                    <a:pt x="4" y="523"/>
                    <a:pt x="0" y="512"/>
                    <a:pt x="4" y="503"/>
                  </a:cubicBezTo>
                  <a:lnTo>
                    <a:pt x="216" y="14"/>
                  </a:lnTo>
                  <a:cubicBezTo>
                    <a:pt x="220" y="5"/>
                    <a:pt x="231" y="0"/>
                    <a:pt x="240" y="5"/>
                  </a:cubicBezTo>
                  <a:cubicBezTo>
                    <a:pt x="250" y="9"/>
                    <a:pt x="254" y="19"/>
                    <a:pt x="250" y="29"/>
                  </a:cubicBezTo>
                  <a:lnTo>
                    <a:pt x="38" y="517"/>
                  </a:lnTo>
                  <a:cubicBezTo>
                    <a:pt x="35" y="524"/>
                    <a:pt x="28" y="529"/>
                    <a:pt x="21" y="529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150" name="Freeform 24">
              <a:extLst>
                <a:ext uri="{FF2B5EF4-FFF2-40B4-BE49-F238E27FC236}">
                  <a16:creationId xmlns:a16="http://schemas.microsoft.com/office/drawing/2014/main" id="{6D9A8989-49CA-46C9-8DA0-21EC651EA057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4282" y="3990426"/>
              <a:ext cx="41618" cy="43070"/>
            </a:xfrm>
            <a:custGeom>
              <a:avLst/>
              <a:gdLst>
                <a:gd name="T0" fmla="*/ 104 w 104"/>
                <a:gd name="T1" fmla="*/ 53 h 105"/>
                <a:gd name="T2" fmla="*/ 104 w 104"/>
                <a:gd name="T3" fmla="*/ 53 h 105"/>
                <a:gd name="T4" fmla="*/ 52 w 104"/>
                <a:gd name="T5" fmla="*/ 105 h 105"/>
                <a:gd name="T6" fmla="*/ 0 w 104"/>
                <a:gd name="T7" fmla="*/ 53 h 105"/>
                <a:gd name="T8" fmla="*/ 52 w 104"/>
                <a:gd name="T9" fmla="*/ 0 h 105"/>
                <a:gd name="T10" fmla="*/ 104 w 104"/>
                <a:gd name="T11" fmla="*/ 5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105">
                  <a:moveTo>
                    <a:pt x="104" y="53"/>
                  </a:moveTo>
                  <a:lnTo>
                    <a:pt x="104" y="53"/>
                  </a:lnTo>
                  <a:cubicBezTo>
                    <a:pt x="104" y="82"/>
                    <a:pt x="81" y="105"/>
                    <a:pt x="52" y="105"/>
                  </a:cubicBezTo>
                  <a:cubicBezTo>
                    <a:pt x="23" y="105"/>
                    <a:pt x="0" y="82"/>
                    <a:pt x="0" y="53"/>
                  </a:cubicBezTo>
                  <a:cubicBezTo>
                    <a:pt x="0" y="24"/>
                    <a:pt x="23" y="0"/>
                    <a:pt x="52" y="0"/>
                  </a:cubicBezTo>
                  <a:cubicBezTo>
                    <a:pt x="81" y="0"/>
                    <a:pt x="104" y="24"/>
                    <a:pt x="104" y="53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151" name="Freeform 25">
              <a:extLst>
                <a:ext uri="{FF2B5EF4-FFF2-40B4-BE49-F238E27FC236}">
                  <a16:creationId xmlns:a16="http://schemas.microsoft.com/office/drawing/2014/main" id="{63422E7F-2F23-444E-8209-AB3C9636C6A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1038" y="3920740"/>
              <a:ext cx="51781" cy="182443"/>
            </a:xfrm>
            <a:custGeom>
              <a:avLst/>
              <a:gdLst>
                <a:gd name="T0" fmla="*/ 110 w 130"/>
                <a:gd name="T1" fmla="*/ 446 h 446"/>
                <a:gd name="T2" fmla="*/ 110 w 130"/>
                <a:gd name="T3" fmla="*/ 446 h 446"/>
                <a:gd name="T4" fmla="*/ 98 w 130"/>
                <a:gd name="T5" fmla="*/ 442 h 446"/>
                <a:gd name="T6" fmla="*/ 0 w 130"/>
                <a:gd name="T7" fmla="*/ 224 h 446"/>
                <a:gd name="T8" fmla="*/ 98 w 130"/>
                <a:gd name="T9" fmla="*/ 7 h 446"/>
                <a:gd name="T10" fmla="*/ 124 w 130"/>
                <a:gd name="T11" fmla="*/ 9 h 446"/>
                <a:gd name="T12" fmla="*/ 122 w 130"/>
                <a:gd name="T13" fmla="*/ 34 h 446"/>
                <a:gd name="T14" fmla="*/ 36 w 130"/>
                <a:gd name="T15" fmla="*/ 224 h 446"/>
                <a:gd name="T16" fmla="*/ 122 w 130"/>
                <a:gd name="T17" fmla="*/ 414 h 446"/>
                <a:gd name="T18" fmla="*/ 124 w 130"/>
                <a:gd name="T19" fmla="*/ 440 h 446"/>
                <a:gd name="T20" fmla="*/ 110 w 130"/>
                <a:gd name="T21" fmla="*/ 446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0" h="446">
                  <a:moveTo>
                    <a:pt x="110" y="446"/>
                  </a:moveTo>
                  <a:lnTo>
                    <a:pt x="110" y="446"/>
                  </a:lnTo>
                  <a:cubicBezTo>
                    <a:pt x="106" y="446"/>
                    <a:pt x="101" y="445"/>
                    <a:pt x="98" y="442"/>
                  </a:cubicBezTo>
                  <a:cubicBezTo>
                    <a:pt x="35" y="388"/>
                    <a:pt x="0" y="308"/>
                    <a:pt x="0" y="224"/>
                  </a:cubicBezTo>
                  <a:cubicBezTo>
                    <a:pt x="0" y="139"/>
                    <a:pt x="35" y="60"/>
                    <a:pt x="98" y="7"/>
                  </a:cubicBezTo>
                  <a:cubicBezTo>
                    <a:pt x="106" y="0"/>
                    <a:pt x="117" y="1"/>
                    <a:pt x="124" y="9"/>
                  </a:cubicBezTo>
                  <a:cubicBezTo>
                    <a:pt x="130" y="15"/>
                    <a:pt x="129" y="27"/>
                    <a:pt x="122" y="34"/>
                  </a:cubicBezTo>
                  <a:cubicBezTo>
                    <a:pt x="67" y="81"/>
                    <a:pt x="36" y="150"/>
                    <a:pt x="36" y="224"/>
                  </a:cubicBezTo>
                  <a:cubicBezTo>
                    <a:pt x="36" y="298"/>
                    <a:pt x="67" y="367"/>
                    <a:pt x="122" y="414"/>
                  </a:cubicBezTo>
                  <a:cubicBezTo>
                    <a:pt x="129" y="421"/>
                    <a:pt x="130" y="432"/>
                    <a:pt x="124" y="440"/>
                  </a:cubicBezTo>
                  <a:cubicBezTo>
                    <a:pt x="120" y="444"/>
                    <a:pt x="115" y="446"/>
                    <a:pt x="110" y="446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152" name="Freeform 26">
              <a:extLst>
                <a:ext uri="{FF2B5EF4-FFF2-40B4-BE49-F238E27FC236}">
                  <a16:creationId xmlns:a16="http://schemas.microsoft.com/office/drawing/2014/main" id="{7353F1E9-4D86-40DD-97B4-FDFD5C5F2EF7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4108" y="3943484"/>
              <a:ext cx="41618" cy="136469"/>
            </a:xfrm>
            <a:custGeom>
              <a:avLst/>
              <a:gdLst>
                <a:gd name="T0" fmla="*/ 85 w 105"/>
                <a:gd name="T1" fmla="*/ 333 h 333"/>
                <a:gd name="T2" fmla="*/ 85 w 105"/>
                <a:gd name="T3" fmla="*/ 333 h 333"/>
                <a:gd name="T4" fmla="*/ 73 w 105"/>
                <a:gd name="T5" fmla="*/ 328 h 333"/>
                <a:gd name="T6" fmla="*/ 0 w 105"/>
                <a:gd name="T7" fmla="*/ 168 h 333"/>
                <a:gd name="T8" fmla="*/ 73 w 105"/>
                <a:gd name="T9" fmla="*/ 7 h 333"/>
                <a:gd name="T10" fmla="*/ 99 w 105"/>
                <a:gd name="T11" fmla="*/ 9 h 333"/>
                <a:gd name="T12" fmla="*/ 97 w 105"/>
                <a:gd name="T13" fmla="*/ 35 h 333"/>
                <a:gd name="T14" fmla="*/ 37 w 105"/>
                <a:gd name="T15" fmla="*/ 168 h 333"/>
                <a:gd name="T16" fmla="*/ 97 w 105"/>
                <a:gd name="T17" fmla="*/ 301 h 333"/>
                <a:gd name="T18" fmla="*/ 99 w 105"/>
                <a:gd name="T19" fmla="*/ 327 h 333"/>
                <a:gd name="T20" fmla="*/ 85 w 105"/>
                <a:gd name="T21" fmla="*/ 333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5" h="333">
                  <a:moveTo>
                    <a:pt x="85" y="333"/>
                  </a:moveTo>
                  <a:lnTo>
                    <a:pt x="85" y="333"/>
                  </a:lnTo>
                  <a:cubicBezTo>
                    <a:pt x="81" y="333"/>
                    <a:pt x="76" y="331"/>
                    <a:pt x="73" y="328"/>
                  </a:cubicBezTo>
                  <a:cubicBezTo>
                    <a:pt x="27" y="289"/>
                    <a:pt x="0" y="230"/>
                    <a:pt x="0" y="168"/>
                  </a:cubicBezTo>
                  <a:cubicBezTo>
                    <a:pt x="0" y="105"/>
                    <a:pt x="27" y="47"/>
                    <a:pt x="73" y="7"/>
                  </a:cubicBezTo>
                  <a:cubicBezTo>
                    <a:pt x="81" y="0"/>
                    <a:pt x="92" y="1"/>
                    <a:pt x="99" y="9"/>
                  </a:cubicBezTo>
                  <a:cubicBezTo>
                    <a:pt x="105" y="17"/>
                    <a:pt x="104" y="28"/>
                    <a:pt x="97" y="35"/>
                  </a:cubicBezTo>
                  <a:cubicBezTo>
                    <a:pt x="59" y="68"/>
                    <a:pt x="37" y="116"/>
                    <a:pt x="37" y="168"/>
                  </a:cubicBezTo>
                  <a:cubicBezTo>
                    <a:pt x="37" y="219"/>
                    <a:pt x="59" y="268"/>
                    <a:pt x="97" y="301"/>
                  </a:cubicBezTo>
                  <a:cubicBezTo>
                    <a:pt x="105" y="307"/>
                    <a:pt x="105" y="319"/>
                    <a:pt x="99" y="327"/>
                  </a:cubicBezTo>
                  <a:cubicBezTo>
                    <a:pt x="95" y="331"/>
                    <a:pt x="90" y="333"/>
                    <a:pt x="85" y="333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153" name="Freeform 27">
              <a:extLst>
                <a:ext uri="{FF2B5EF4-FFF2-40B4-BE49-F238E27FC236}">
                  <a16:creationId xmlns:a16="http://schemas.microsoft.com/office/drawing/2014/main" id="{13082A83-7D4A-4155-80F4-3373B433B0F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6694" y="3965745"/>
              <a:ext cx="34843" cy="91947"/>
            </a:xfrm>
            <a:custGeom>
              <a:avLst/>
              <a:gdLst>
                <a:gd name="T0" fmla="*/ 67 w 88"/>
                <a:gd name="T1" fmla="*/ 225 h 225"/>
                <a:gd name="T2" fmla="*/ 67 w 88"/>
                <a:gd name="T3" fmla="*/ 225 h 225"/>
                <a:gd name="T4" fmla="*/ 57 w 88"/>
                <a:gd name="T5" fmla="*/ 222 h 225"/>
                <a:gd name="T6" fmla="*/ 0 w 88"/>
                <a:gd name="T7" fmla="*/ 114 h 225"/>
                <a:gd name="T8" fmla="*/ 57 w 88"/>
                <a:gd name="T9" fmla="*/ 5 h 225"/>
                <a:gd name="T10" fmla="*/ 83 w 88"/>
                <a:gd name="T11" fmla="*/ 11 h 225"/>
                <a:gd name="T12" fmla="*/ 77 w 88"/>
                <a:gd name="T13" fmla="*/ 36 h 225"/>
                <a:gd name="T14" fmla="*/ 37 w 88"/>
                <a:gd name="T15" fmla="*/ 114 h 225"/>
                <a:gd name="T16" fmla="*/ 77 w 88"/>
                <a:gd name="T17" fmla="*/ 191 h 225"/>
                <a:gd name="T18" fmla="*/ 83 w 88"/>
                <a:gd name="T19" fmla="*/ 217 h 225"/>
                <a:gd name="T20" fmla="*/ 67 w 88"/>
                <a:gd name="T21" fmla="*/ 22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225">
                  <a:moveTo>
                    <a:pt x="67" y="225"/>
                  </a:moveTo>
                  <a:lnTo>
                    <a:pt x="67" y="225"/>
                  </a:lnTo>
                  <a:cubicBezTo>
                    <a:pt x="64" y="225"/>
                    <a:pt x="60" y="224"/>
                    <a:pt x="57" y="222"/>
                  </a:cubicBezTo>
                  <a:cubicBezTo>
                    <a:pt x="21" y="198"/>
                    <a:pt x="0" y="158"/>
                    <a:pt x="0" y="114"/>
                  </a:cubicBezTo>
                  <a:cubicBezTo>
                    <a:pt x="0" y="70"/>
                    <a:pt x="21" y="29"/>
                    <a:pt x="57" y="5"/>
                  </a:cubicBezTo>
                  <a:cubicBezTo>
                    <a:pt x="66" y="0"/>
                    <a:pt x="77" y="2"/>
                    <a:pt x="83" y="11"/>
                  </a:cubicBezTo>
                  <a:cubicBezTo>
                    <a:pt x="88" y="19"/>
                    <a:pt x="86" y="30"/>
                    <a:pt x="77" y="36"/>
                  </a:cubicBezTo>
                  <a:cubicBezTo>
                    <a:pt x="52" y="53"/>
                    <a:pt x="37" y="82"/>
                    <a:pt x="37" y="114"/>
                  </a:cubicBezTo>
                  <a:cubicBezTo>
                    <a:pt x="37" y="146"/>
                    <a:pt x="52" y="175"/>
                    <a:pt x="77" y="191"/>
                  </a:cubicBezTo>
                  <a:cubicBezTo>
                    <a:pt x="86" y="197"/>
                    <a:pt x="88" y="208"/>
                    <a:pt x="83" y="217"/>
                  </a:cubicBezTo>
                  <a:cubicBezTo>
                    <a:pt x="79" y="222"/>
                    <a:pt x="73" y="225"/>
                    <a:pt x="67" y="225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154" name="Freeform 28">
              <a:extLst>
                <a:ext uri="{FF2B5EF4-FFF2-40B4-BE49-F238E27FC236}">
                  <a16:creationId xmlns:a16="http://schemas.microsoft.com/office/drawing/2014/main" id="{FA5D9D30-E2A7-4350-BE95-06D010E2371B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3171" y="3920740"/>
              <a:ext cx="51781" cy="182443"/>
            </a:xfrm>
            <a:custGeom>
              <a:avLst/>
              <a:gdLst>
                <a:gd name="T0" fmla="*/ 20 w 130"/>
                <a:gd name="T1" fmla="*/ 446 h 446"/>
                <a:gd name="T2" fmla="*/ 20 w 130"/>
                <a:gd name="T3" fmla="*/ 446 h 446"/>
                <a:gd name="T4" fmla="*/ 6 w 130"/>
                <a:gd name="T5" fmla="*/ 440 h 446"/>
                <a:gd name="T6" fmla="*/ 8 w 130"/>
                <a:gd name="T7" fmla="*/ 414 h 446"/>
                <a:gd name="T8" fmla="*/ 94 w 130"/>
                <a:gd name="T9" fmla="*/ 224 h 446"/>
                <a:gd name="T10" fmla="*/ 8 w 130"/>
                <a:gd name="T11" fmla="*/ 34 h 446"/>
                <a:gd name="T12" fmla="*/ 6 w 130"/>
                <a:gd name="T13" fmla="*/ 9 h 446"/>
                <a:gd name="T14" fmla="*/ 32 w 130"/>
                <a:gd name="T15" fmla="*/ 7 h 446"/>
                <a:gd name="T16" fmla="*/ 130 w 130"/>
                <a:gd name="T17" fmla="*/ 224 h 446"/>
                <a:gd name="T18" fmla="*/ 32 w 130"/>
                <a:gd name="T19" fmla="*/ 442 h 446"/>
                <a:gd name="T20" fmla="*/ 20 w 130"/>
                <a:gd name="T21" fmla="*/ 446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0" h="446">
                  <a:moveTo>
                    <a:pt x="20" y="446"/>
                  </a:moveTo>
                  <a:lnTo>
                    <a:pt x="20" y="446"/>
                  </a:lnTo>
                  <a:cubicBezTo>
                    <a:pt x="15" y="446"/>
                    <a:pt x="10" y="444"/>
                    <a:pt x="6" y="440"/>
                  </a:cubicBezTo>
                  <a:cubicBezTo>
                    <a:pt x="0" y="432"/>
                    <a:pt x="0" y="421"/>
                    <a:pt x="8" y="414"/>
                  </a:cubicBezTo>
                  <a:cubicBezTo>
                    <a:pt x="63" y="367"/>
                    <a:pt x="94" y="298"/>
                    <a:pt x="94" y="224"/>
                  </a:cubicBezTo>
                  <a:cubicBezTo>
                    <a:pt x="94" y="150"/>
                    <a:pt x="63" y="81"/>
                    <a:pt x="8" y="34"/>
                  </a:cubicBezTo>
                  <a:cubicBezTo>
                    <a:pt x="0" y="27"/>
                    <a:pt x="0" y="15"/>
                    <a:pt x="6" y="9"/>
                  </a:cubicBezTo>
                  <a:cubicBezTo>
                    <a:pt x="13" y="1"/>
                    <a:pt x="24" y="0"/>
                    <a:pt x="32" y="7"/>
                  </a:cubicBezTo>
                  <a:cubicBezTo>
                    <a:pt x="95" y="60"/>
                    <a:pt x="130" y="139"/>
                    <a:pt x="130" y="224"/>
                  </a:cubicBezTo>
                  <a:cubicBezTo>
                    <a:pt x="130" y="308"/>
                    <a:pt x="95" y="388"/>
                    <a:pt x="32" y="442"/>
                  </a:cubicBezTo>
                  <a:cubicBezTo>
                    <a:pt x="29" y="445"/>
                    <a:pt x="24" y="446"/>
                    <a:pt x="20" y="446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155" name="Freeform 29">
              <a:extLst>
                <a:ext uri="{FF2B5EF4-FFF2-40B4-BE49-F238E27FC236}">
                  <a16:creationId xmlns:a16="http://schemas.microsoft.com/office/drawing/2014/main" id="{7AE75BA4-96E4-4F25-8D37-BC10A6BA14D8}"/>
                </a:ext>
              </a:extLst>
            </p:cNvPr>
            <p:cNvSpPr>
              <a:spLocks/>
            </p:cNvSpPr>
            <p:nvPr/>
          </p:nvSpPr>
          <p:spPr bwMode="auto">
            <a:xfrm>
              <a:off x="8010264" y="3943484"/>
              <a:ext cx="41618" cy="136469"/>
            </a:xfrm>
            <a:custGeom>
              <a:avLst/>
              <a:gdLst>
                <a:gd name="T0" fmla="*/ 20 w 105"/>
                <a:gd name="T1" fmla="*/ 333 h 333"/>
                <a:gd name="T2" fmla="*/ 20 w 105"/>
                <a:gd name="T3" fmla="*/ 333 h 333"/>
                <a:gd name="T4" fmla="*/ 6 w 105"/>
                <a:gd name="T5" fmla="*/ 327 h 333"/>
                <a:gd name="T6" fmla="*/ 8 w 105"/>
                <a:gd name="T7" fmla="*/ 301 h 333"/>
                <a:gd name="T8" fmla="*/ 68 w 105"/>
                <a:gd name="T9" fmla="*/ 168 h 333"/>
                <a:gd name="T10" fmla="*/ 8 w 105"/>
                <a:gd name="T11" fmla="*/ 35 h 333"/>
                <a:gd name="T12" fmla="*/ 6 w 105"/>
                <a:gd name="T13" fmla="*/ 9 h 333"/>
                <a:gd name="T14" fmla="*/ 32 w 105"/>
                <a:gd name="T15" fmla="*/ 7 h 333"/>
                <a:gd name="T16" fmla="*/ 105 w 105"/>
                <a:gd name="T17" fmla="*/ 168 h 333"/>
                <a:gd name="T18" fmla="*/ 32 w 105"/>
                <a:gd name="T19" fmla="*/ 328 h 333"/>
                <a:gd name="T20" fmla="*/ 20 w 105"/>
                <a:gd name="T21" fmla="*/ 333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5" h="333">
                  <a:moveTo>
                    <a:pt x="20" y="333"/>
                  </a:moveTo>
                  <a:lnTo>
                    <a:pt x="20" y="333"/>
                  </a:lnTo>
                  <a:cubicBezTo>
                    <a:pt x="15" y="333"/>
                    <a:pt x="10" y="331"/>
                    <a:pt x="6" y="327"/>
                  </a:cubicBezTo>
                  <a:cubicBezTo>
                    <a:pt x="0" y="319"/>
                    <a:pt x="0" y="307"/>
                    <a:pt x="8" y="301"/>
                  </a:cubicBezTo>
                  <a:cubicBezTo>
                    <a:pt x="46" y="268"/>
                    <a:pt x="68" y="219"/>
                    <a:pt x="68" y="168"/>
                  </a:cubicBezTo>
                  <a:cubicBezTo>
                    <a:pt x="68" y="116"/>
                    <a:pt x="46" y="68"/>
                    <a:pt x="8" y="35"/>
                  </a:cubicBezTo>
                  <a:cubicBezTo>
                    <a:pt x="0" y="28"/>
                    <a:pt x="0" y="17"/>
                    <a:pt x="6" y="9"/>
                  </a:cubicBezTo>
                  <a:cubicBezTo>
                    <a:pt x="13" y="1"/>
                    <a:pt x="24" y="0"/>
                    <a:pt x="32" y="7"/>
                  </a:cubicBezTo>
                  <a:cubicBezTo>
                    <a:pt x="78" y="47"/>
                    <a:pt x="105" y="105"/>
                    <a:pt x="105" y="168"/>
                  </a:cubicBezTo>
                  <a:cubicBezTo>
                    <a:pt x="105" y="230"/>
                    <a:pt x="78" y="289"/>
                    <a:pt x="32" y="328"/>
                  </a:cubicBezTo>
                  <a:cubicBezTo>
                    <a:pt x="29" y="331"/>
                    <a:pt x="24" y="333"/>
                    <a:pt x="20" y="333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156" name="Freeform 30">
              <a:extLst>
                <a:ext uri="{FF2B5EF4-FFF2-40B4-BE49-F238E27FC236}">
                  <a16:creationId xmlns:a16="http://schemas.microsoft.com/office/drawing/2014/main" id="{8AE5DCFE-1124-4B46-907D-9C2D4D93A27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4453" y="3965745"/>
              <a:ext cx="34843" cy="91947"/>
            </a:xfrm>
            <a:custGeom>
              <a:avLst/>
              <a:gdLst>
                <a:gd name="T0" fmla="*/ 21 w 88"/>
                <a:gd name="T1" fmla="*/ 225 h 225"/>
                <a:gd name="T2" fmla="*/ 21 w 88"/>
                <a:gd name="T3" fmla="*/ 225 h 225"/>
                <a:gd name="T4" fmla="*/ 5 w 88"/>
                <a:gd name="T5" fmla="*/ 217 h 225"/>
                <a:gd name="T6" fmla="*/ 11 w 88"/>
                <a:gd name="T7" fmla="*/ 191 h 225"/>
                <a:gd name="T8" fmla="*/ 51 w 88"/>
                <a:gd name="T9" fmla="*/ 114 h 225"/>
                <a:gd name="T10" fmla="*/ 11 w 88"/>
                <a:gd name="T11" fmla="*/ 36 h 225"/>
                <a:gd name="T12" fmla="*/ 5 w 88"/>
                <a:gd name="T13" fmla="*/ 11 h 225"/>
                <a:gd name="T14" fmla="*/ 31 w 88"/>
                <a:gd name="T15" fmla="*/ 5 h 225"/>
                <a:gd name="T16" fmla="*/ 88 w 88"/>
                <a:gd name="T17" fmla="*/ 114 h 225"/>
                <a:gd name="T18" fmla="*/ 31 w 88"/>
                <a:gd name="T19" fmla="*/ 222 h 225"/>
                <a:gd name="T20" fmla="*/ 21 w 88"/>
                <a:gd name="T21" fmla="*/ 22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225">
                  <a:moveTo>
                    <a:pt x="21" y="225"/>
                  </a:moveTo>
                  <a:lnTo>
                    <a:pt x="21" y="225"/>
                  </a:lnTo>
                  <a:cubicBezTo>
                    <a:pt x="15" y="225"/>
                    <a:pt x="9" y="222"/>
                    <a:pt x="5" y="217"/>
                  </a:cubicBezTo>
                  <a:cubicBezTo>
                    <a:pt x="0" y="208"/>
                    <a:pt x="2" y="197"/>
                    <a:pt x="11" y="191"/>
                  </a:cubicBezTo>
                  <a:cubicBezTo>
                    <a:pt x="36" y="175"/>
                    <a:pt x="51" y="146"/>
                    <a:pt x="51" y="114"/>
                  </a:cubicBezTo>
                  <a:cubicBezTo>
                    <a:pt x="51" y="82"/>
                    <a:pt x="36" y="53"/>
                    <a:pt x="11" y="36"/>
                  </a:cubicBezTo>
                  <a:cubicBezTo>
                    <a:pt x="2" y="30"/>
                    <a:pt x="0" y="19"/>
                    <a:pt x="5" y="11"/>
                  </a:cubicBezTo>
                  <a:cubicBezTo>
                    <a:pt x="11" y="2"/>
                    <a:pt x="22" y="0"/>
                    <a:pt x="31" y="5"/>
                  </a:cubicBezTo>
                  <a:cubicBezTo>
                    <a:pt x="67" y="29"/>
                    <a:pt x="88" y="70"/>
                    <a:pt x="88" y="114"/>
                  </a:cubicBezTo>
                  <a:cubicBezTo>
                    <a:pt x="88" y="158"/>
                    <a:pt x="67" y="198"/>
                    <a:pt x="31" y="222"/>
                  </a:cubicBezTo>
                  <a:cubicBezTo>
                    <a:pt x="28" y="224"/>
                    <a:pt x="24" y="225"/>
                    <a:pt x="21" y="225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157" name="Freeform 31">
              <a:extLst>
                <a:ext uri="{FF2B5EF4-FFF2-40B4-BE49-F238E27FC236}">
                  <a16:creationId xmlns:a16="http://schemas.microsoft.com/office/drawing/2014/main" id="{01330CE7-FFFC-4CAE-9726-4BB35D0DE3B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1054" y="4113829"/>
              <a:ext cx="87592" cy="15002"/>
            </a:xfrm>
            <a:custGeom>
              <a:avLst/>
              <a:gdLst>
                <a:gd name="T0" fmla="*/ 202 w 220"/>
                <a:gd name="T1" fmla="*/ 37 h 37"/>
                <a:gd name="T2" fmla="*/ 202 w 220"/>
                <a:gd name="T3" fmla="*/ 37 h 37"/>
                <a:gd name="T4" fmla="*/ 18 w 220"/>
                <a:gd name="T5" fmla="*/ 37 h 37"/>
                <a:gd name="T6" fmla="*/ 0 w 220"/>
                <a:gd name="T7" fmla="*/ 19 h 37"/>
                <a:gd name="T8" fmla="*/ 18 w 220"/>
                <a:gd name="T9" fmla="*/ 0 h 37"/>
                <a:gd name="T10" fmla="*/ 202 w 220"/>
                <a:gd name="T11" fmla="*/ 0 h 37"/>
                <a:gd name="T12" fmla="*/ 220 w 220"/>
                <a:gd name="T13" fmla="*/ 19 h 37"/>
                <a:gd name="T14" fmla="*/ 202 w 220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0" h="37">
                  <a:moveTo>
                    <a:pt x="202" y="37"/>
                  </a:moveTo>
                  <a:lnTo>
                    <a:pt x="202" y="37"/>
                  </a:lnTo>
                  <a:lnTo>
                    <a:pt x="18" y="37"/>
                  </a:lnTo>
                  <a:cubicBezTo>
                    <a:pt x="8" y="37"/>
                    <a:pt x="0" y="29"/>
                    <a:pt x="0" y="19"/>
                  </a:cubicBezTo>
                  <a:cubicBezTo>
                    <a:pt x="0" y="9"/>
                    <a:pt x="8" y="0"/>
                    <a:pt x="18" y="0"/>
                  </a:cubicBezTo>
                  <a:lnTo>
                    <a:pt x="202" y="0"/>
                  </a:lnTo>
                  <a:cubicBezTo>
                    <a:pt x="212" y="0"/>
                    <a:pt x="220" y="9"/>
                    <a:pt x="220" y="19"/>
                  </a:cubicBezTo>
                  <a:cubicBezTo>
                    <a:pt x="220" y="29"/>
                    <a:pt x="212" y="37"/>
                    <a:pt x="202" y="37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158" name="Freeform 32">
              <a:extLst>
                <a:ext uri="{FF2B5EF4-FFF2-40B4-BE49-F238E27FC236}">
                  <a16:creationId xmlns:a16="http://schemas.microsoft.com/office/drawing/2014/main" id="{F7C7956B-FD98-416A-A96E-234EB576FEA4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3965" y="4189807"/>
              <a:ext cx="56620" cy="15002"/>
            </a:xfrm>
            <a:custGeom>
              <a:avLst/>
              <a:gdLst>
                <a:gd name="T0" fmla="*/ 125 w 143"/>
                <a:gd name="T1" fmla="*/ 36 h 36"/>
                <a:gd name="T2" fmla="*/ 125 w 143"/>
                <a:gd name="T3" fmla="*/ 36 h 36"/>
                <a:gd name="T4" fmla="*/ 19 w 143"/>
                <a:gd name="T5" fmla="*/ 36 h 36"/>
                <a:gd name="T6" fmla="*/ 0 w 143"/>
                <a:gd name="T7" fmla="*/ 18 h 36"/>
                <a:gd name="T8" fmla="*/ 19 w 143"/>
                <a:gd name="T9" fmla="*/ 0 h 36"/>
                <a:gd name="T10" fmla="*/ 125 w 143"/>
                <a:gd name="T11" fmla="*/ 0 h 36"/>
                <a:gd name="T12" fmla="*/ 143 w 143"/>
                <a:gd name="T13" fmla="*/ 18 h 36"/>
                <a:gd name="T14" fmla="*/ 125 w 143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3" h="36">
                  <a:moveTo>
                    <a:pt x="125" y="36"/>
                  </a:moveTo>
                  <a:lnTo>
                    <a:pt x="125" y="36"/>
                  </a:lnTo>
                  <a:lnTo>
                    <a:pt x="19" y="36"/>
                  </a:lnTo>
                  <a:cubicBezTo>
                    <a:pt x="9" y="36"/>
                    <a:pt x="0" y="28"/>
                    <a:pt x="0" y="18"/>
                  </a:cubicBezTo>
                  <a:cubicBezTo>
                    <a:pt x="0" y="8"/>
                    <a:pt x="9" y="0"/>
                    <a:pt x="19" y="0"/>
                  </a:cubicBezTo>
                  <a:lnTo>
                    <a:pt x="125" y="0"/>
                  </a:lnTo>
                  <a:cubicBezTo>
                    <a:pt x="135" y="0"/>
                    <a:pt x="143" y="8"/>
                    <a:pt x="143" y="18"/>
                  </a:cubicBezTo>
                  <a:cubicBezTo>
                    <a:pt x="143" y="28"/>
                    <a:pt x="135" y="36"/>
                    <a:pt x="125" y="36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159" name="Freeform 33">
              <a:extLst>
                <a:ext uri="{FF2B5EF4-FFF2-40B4-BE49-F238E27FC236}">
                  <a16:creationId xmlns:a16="http://schemas.microsoft.com/office/drawing/2014/main" id="{679334AE-4121-49F2-99B0-D9B67CB7AECB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9114" y="4189807"/>
              <a:ext cx="62427" cy="15002"/>
            </a:xfrm>
            <a:custGeom>
              <a:avLst/>
              <a:gdLst>
                <a:gd name="T0" fmla="*/ 139 w 157"/>
                <a:gd name="T1" fmla="*/ 36 h 36"/>
                <a:gd name="T2" fmla="*/ 139 w 157"/>
                <a:gd name="T3" fmla="*/ 36 h 36"/>
                <a:gd name="T4" fmla="*/ 19 w 157"/>
                <a:gd name="T5" fmla="*/ 36 h 36"/>
                <a:gd name="T6" fmla="*/ 0 w 157"/>
                <a:gd name="T7" fmla="*/ 18 h 36"/>
                <a:gd name="T8" fmla="*/ 19 w 157"/>
                <a:gd name="T9" fmla="*/ 0 h 36"/>
                <a:gd name="T10" fmla="*/ 139 w 157"/>
                <a:gd name="T11" fmla="*/ 0 h 36"/>
                <a:gd name="T12" fmla="*/ 157 w 157"/>
                <a:gd name="T13" fmla="*/ 18 h 36"/>
                <a:gd name="T14" fmla="*/ 139 w 157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" h="36">
                  <a:moveTo>
                    <a:pt x="139" y="36"/>
                  </a:moveTo>
                  <a:lnTo>
                    <a:pt x="139" y="36"/>
                  </a:lnTo>
                  <a:lnTo>
                    <a:pt x="19" y="36"/>
                  </a:lnTo>
                  <a:cubicBezTo>
                    <a:pt x="9" y="36"/>
                    <a:pt x="0" y="28"/>
                    <a:pt x="0" y="18"/>
                  </a:cubicBezTo>
                  <a:cubicBezTo>
                    <a:pt x="0" y="8"/>
                    <a:pt x="9" y="0"/>
                    <a:pt x="19" y="0"/>
                  </a:cubicBezTo>
                  <a:lnTo>
                    <a:pt x="139" y="0"/>
                  </a:lnTo>
                  <a:cubicBezTo>
                    <a:pt x="149" y="0"/>
                    <a:pt x="157" y="8"/>
                    <a:pt x="157" y="18"/>
                  </a:cubicBezTo>
                  <a:cubicBezTo>
                    <a:pt x="157" y="28"/>
                    <a:pt x="149" y="36"/>
                    <a:pt x="139" y="36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160" name="Freeform 34">
              <a:extLst>
                <a:ext uri="{FF2B5EF4-FFF2-40B4-BE49-F238E27FC236}">
                  <a16:creationId xmlns:a16="http://schemas.microsoft.com/office/drawing/2014/main" id="{F86BF930-4D9B-4488-AC0A-F02A42C269D6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6377" y="4181580"/>
              <a:ext cx="30488" cy="31456"/>
            </a:xfrm>
            <a:custGeom>
              <a:avLst/>
              <a:gdLst>
                <a:gd name="T0" fmla="*/ 38 w 76"/>
                <a:gd name="T1" fmla="*/ 76 h 76"/>
                <a:gd name="T2" fmla="*/ 38 w 76"/>
                <a:gd name="T3" fmla="*/ 76 h 76"/>
                <a:gd name="T4" fmla="*/ 0 w 76"/>
                <a:gd name="T5" fmla="*/ 38 h 76"/>
                <a:gd name="T6" fmla="*/ 38 w 76"/>
                <a:gd name="T7" fmla="*/ 0 h 76"/>
                <a:gd name="T8" fmla="*/ 76 w 76"/>
                <a:gd name="T9" fmla="*/ 38 h 76"/>
                <a:gd name="T10" fmla="*/ 38 w 76"/>
                <a:gd name="T1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76">
                  <a:moveTo>
                    <a:pt x="38" y="76"/>
                  </a:moveTo>
                  <a:lnTo>
                    <a:pt x="38" y="76"/>
                  </a:lnTo>
                  <a:cubicBezTo>
                    <a:pt x="17" y="76"/>
                    <a:pt x="0" y="59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6" y="17"/>
                    <a:pt x="76" y="38"/>
                  </a:cubicBezTo>
                  <a:cubicBezTo>
                    <a:pt x="76" y="59"/>
                    <a:pt x="59" y="76"/>
                    <a:pt x="38" y="76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161" name="Freeform 35">
              <a:extLst>
                <a:ext uri="{FF2B5EF4-FFF2-40B4-BE49-F238E27FC236}">
                  <a16:creationId xmlns:a16="http://schemas.microsoft.com/office/drawing/2014/main" id="{8E86AB84-CBCA-4692-8E65-E15D6A77AEE4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3318" y="4181096"/>
              <a:ext cx="30488" cy="31940"/>
            </a:xfrm>
            <a:custGeom>
              <a:avLst/>
              <a:gdLst>
                <a:gd name="T0" fmla="*/ 38 w 76"/>
                <a:gd name="T1" fmla="*/ 77 h 77"/>
                <a:gd name="T2" fmla="*/ 38 w 76"/>
                <a:gd name="T3" fmla="*/ 77 h 77"/>
                <a:gd name="T4" fmla="*/ 0 w 76"/>
                <a:gd name="T5" fmla="*/ 39 h 77"/>
                <a:gd name="T6" fmla="*/ 38 w 76"/>
                <a:gd name="T7" fmla="*/ 0 h 77"/>
                <a:gd name="T8" fmla="*/ 76 w 76"/>
                <a:gd name="T9" fmla="*/ 39 h 77"/>
                <a:gd name="T10" fmla="*/ 38 w 76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77">
                  <a:moveTo>
                    <a:pt x="38" y="77"/>
                  </a:moveTo>
                  <a:lnTo>
                    <a:pt x="38" y="77"/>
                  </a:lnTo>
                  <a:cubicBezTo>
                    <a:pt x="17" y="77"/>
                    <a:pt x="0" y="60"/>
                    <a:pt x="0" y="39"/>
                  </a:cubicBezTo>
                  <a:cubicBezTo>
                    <a:pt x="0" y="18"/>
                    <a:pt x="17" y="0"/>
                    <a:pt x="38" y="0"/>
                  </a:cubicBezTo>
                  <a:cubicBezTo>
                    <a:pt x="59" y="0"/>
                    <a:pt x="76" y="18"/>
                    <a:pt x="76" y="39"/>
                  </a:cubicBezTo>
                  <a:cubicBezTo>
                    <a:pt x="76" y="60"/>
                    <a:pt x="59" y="77"/>
                    <a:pt x="38" y="77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</p:grpSp>
      <p:cxnSp>
        <p:nvCxnSpPr>
          <p:cNvPr id="169" name="直接连接符 168">
            <a:extLst>
              <a:ext uri="{FF2B5EF4-FFF2-40B4-BE49-F238E27FC236}">
                <a16:creationId xmlns:a16="http://schemas.microsoft.com/office/drawing/2014/main" id="{5D8F82D0-E0AD-443F-9CA8-CE33F813A153}"/>
              </a:ext>
            </a:extLst>
          </p:cNvPr>
          <p:cNvCxnSpPr>
            <a:cxnSpLocks/>
          </p:cNvCxnSpPr>
          <p:nvPr/>
        </p:nvCxnSpPr>
        <p:spPr>
          <a:xfrm>
            <a:off x="2551817" y="2683224"/>
            <a:ext cx="0" cy="2916007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0" name="组合 169">
            <a:extLst>
              <a:ext uri="{FF2B5EF4-FFF2-40B4-BE49-F238E27FC236}">
                <a16:creationId xmlns:a16="http://schemas.microsoft.com/office/drawing/2014/main" id="{FD70448F-257F-475D-B351-8DBCDB06BDF7}"/>
              </a:ext>
            </a:extLst>
          </p:cNvPr>
          <p:cNvGrpSpPr/>
          <p:nvPr/>
        </p:nvGrpSpPr>
        <p:grpSpPr>
          <a:xfrm>
            <a:off x="6527880" y="4069483"/>
            <a:ext cx="629026" cy="608682"/>
            <a:chOff x="7761038" y="3920740"/>
            <a:chExt cx="333914" cy="321815"/>
          </a:xfrm>
        </p:grpSpPr>
        <p:sp>
          <p:nvSpPr>
            <p:cNvPr id="171" name="AutoShape 20">
              <a:extLst>
                <a:ext uri="{FF2B5EF4-FFF2-40B4-BE49-F238E27FC236}">
                  <a16:creationId xmlns:a16="http://schemas.microsoft.com/office/drawing/2014/main" id="{3254B26B-A709-4279-92CA-E84E9946EEA9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7761038" y="3924611"/>
              <a:ext cx="328591" cy="314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172" name="Freeform 22">
              <a:extLst>
                <a:ext uri="{FF2B5EF4-FFF2-40B4-BE49-F238E27FC236}">
                  <a16:creationId xmlns:a16="http://schemas.microsoft.com/office/drawing/2014/main" id="{12571986-DD94-4EAF-80B4-394D9E5C25F4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6865" y="4026237"/>
              <a:ext cx="101142" cy="216318"/>
            </a:xfrm>
            <a:custGeom>
              <a:avLst/>
              <a:gdLst>
                <a:gd name="T0" fmla="*/ 233 w 254"/>
                <a:gd name="T1" fmla="*/ 529 h 529"/>
                <a:gd name="T2" fmla="*/ 233 w 254"/>
                <a:gd name="T3" fmla="*/ 529 h 529"/>
                <a:gd name="T4" fmla="*/ 216 w 254"/>
                <a:gd name="T5" fmla="*/ 517 h 529"/>
                <a:gd name="T6" fmla="*/ 4 w 254"/>
                <a:gd name="T7" fmla="*/ 29 h 529"/>
                <a:gd name="T8" fmla="*/ 14 w 254"/>
                <a:gd name="T9" fmla="*/ 5 h 529"/>
                <a:gd name="T10" fmla="*/ 38 w 254"/>
                <a:gd name="T11" fmla="*/ 14 h 529"/>
                <a:gd name="T12" fmla="*/ 250 w 254"/>
                <a:gd name="T13" fmla="*/ 503 h 529"/>
                <a:gd name="T14" fmla="*/ 240 w 254"/>
                <a:gd name="T15" fmla="*/ 527 h 529"/>
                <a:gd name="T16" fmla="*/ 233 w 254"/>
                <a:gd name="T17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4" h="529">
                  <a:moveTo>
                    <a:pt x="233" y="529"/>
                  </a:moveTo>
                  <a:lnTo>
                    <a:pt x="233" y="529"/>
                  </a:lnTo>
                  <a:cubicBezTo>
                    <a:pt x="226" y="529"/>
                    <a:pt x="219" y="524"/>
                    <a:pt x="216" y="517"/>
                  </a:cubicBezTo>
                  <a:lnTo>
                    <a:pt x="4" y="29"/>
                  </a:lnTo>
                  <a:cubicBezTo>
                    <a:pt x="0" y="19"/>
                    <a:pt x="4" y="9"/>
                    <a:pt x="14" y="5"/>
                  </a:cubicBezTo>
                  <a:cubicBezTo>
                    <a:pt x="23" y="0"/>
                    <a:pt x="34" y="5"/>
                    <a:pt x="38" y="14"/>
                  </a:cubicBezTo>
                  <a:lnTo>
                    <a:pt x="250" y="503"/>
                  </a:lnTo>
                  <a:cubicBezTo>
                    <a:pt x="254" y="512"/>
                    <a:pt x="250" y="523"/>
                    <a:pt x="240" y="527"/>
                  </a:cubicBezTo>
                  <a:cubicBezTo>
                    <a:pt x="238" y="528"/>
                    <a:pt x="235" y="529"/>
                    <a:pt x="233" y="529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173" name="Freeform 23">
              <a:extLst>
                <a:ext uri="{FF2B5EF4-FFF2-40B4-BE49-F238E27FC236}">
                  <a16:creationId xmlns:a16="http://schemas.microsoft.com/office/drawing/2014/main" id="{65F4EB50-C220-4505-8008-F370DB89663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2176" y="4026237"/>
              <a:ext cx="101142" cy="216318"/>
            </a:xfrm>
            <a:custGeom>
              <a:avLst/>
              <a:gdLst>
                <a:gd name="T0" fmla="*/ 21 w 254"/>
                <a:gd name="T1" fmla="*/ 529 h 529"/>
                <a:gd name="T2" fmla="*/ 21 w 254"/>
                <a:gd name="T3" fmla="*/ 529 h 529"/>
                <a:gd name="T4" fmla="*/ 14 w 254"/>
                <a:gd name="T5" fmla="*/ 527 h 529"/>
                <a:gd name="T6" fmla="*/ 4 w 254"/>
                <a:gd name="T7" fmla="*/ 503 h 529"/>
                <a:gd name="T8" fmla="*/ 216 w 254"/>
                <a:gd name="T9" fmla="*/ 14 h 529"/>
                <a:gd name="T10" fmla="*/ 240 w 254"/>
                <a:gd name="T11" fmla="*/ 5 h 529"/>
                <a:gd name="T12" fmla="*/ 250 w 254"/>
                <a:gd name="T13" fmla="*/ 29 h 529"/>
                <a:gd name="T14" fmla="*/ 38 w 254"/>
                <a:gd name="T15" fmla="*/ 517 h 529"/>
                <a:gd name="T16" fmla="*/ 21 w 254"/>
                <a:gd name="T17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4" h="529">
                  <a:moveTo>
                    <a:pt x="21" y="529"/>
                  </a:moveTo>
                  <a:lnTo>
                    <a:pt x="21" y="529"/>
                  </a:lnTo>
                  <a:cubicBezTo>
                    <a:pt x="19" y="529"/>
                    <a:pt x="16" y="528"/>
                    <a:pt x="14" y="527"/>
                  </a:cubicBezTo>
                  <a:cubicBezTo>
                    <a:pt x="4" y="523"/>
                    <a:pt x="0" y="512"/>
                    <a:pt x="4" y="503"/>
                  </a:cubicBezTo>
                  <a:lnTo>
                    <a:pt x="216" y="14"/>
                  </a:lnTo>
                  <a:cubicBezTo>
                    <a:pt x="220" y="5"/>
                    <a:pt x="231" y="0"/>
                    <a:pt x="240" y="5"/>
                  </a:cubicBezTo>
                  <a:cubicBezTo>
                    <a:pt x="250" y="9"/>
                    <a:pt x="254" y="19"/>
                    <a:pt x="250" y="29"/>
                  </a:cubicBezTo>
                  <a:lnTo>
                    <a:pt x="38" y="517"/>
                  </a:lnTo>
                  <a:cubicBezTo>
                    <a:pt x="35" y="524"/>
                    <a:pt x="28" y="529"/>
                    <a:pt x="21" y="529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174" name="Freeform 24">
              <a:extLst>
                <a:ext uri="{FF2B5EF4-FFF2-40B4-BE49-F238E27FC236}">
                  <a16:creationId xmlns:a16="http://schemas.microsoft.com/office/drawing/2014/main" id="{4569A5B0-F074-4A14-BE52-8D5AB9EEB025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4282" y="3990426"/>
              <a:ext cx="41618" cy="43070"/>
            </a:xfrm>
            <a:custGeom>
              <a:avLst/>
              <a:gdLst>
                <a:gd name="T0" fmla="*/ 104 w 104"/>
                <a:gd name="T1" fmla="*/ 53 h 105"/>
                <a:gd name="T2" fmla="*/ 104 w 104"/>
                <a:gd name="T3" fmla="*/ 53 h 105"/>
                <a:gd name="T4" fmla="*/ 52 w 104"/>
                <a:gd name="T5" fmla="*/ 105 h 105"/>
                <a:gd name="T6" fmla="*/ 0 w 104"/>
                <a:gd name="T7" fmla="*/ 53 h 105"/>
                <a:gd name="T8" fmla="*/ 52 w 104"/>
                <a:gd name="T9" fmla="*/ 0 h 105"/>
                <a:gd name="T10" fmla="*/ 104 w 104"/>
                <a:gd name="T11" fmla="*/ 5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105">
                  <a:moveTo>
                    <a:pt x="104" y="53"/>
                  </a:moveTo>
                  <a:lnTo>
                    <a:pt x="104" y="53"/>
                  </a:lnTo>
                  <a:cubicBezTo>
                    <a:pt x="104" y="82"/>
                    <a:pt x="81" y="105"/>
                    <a:pt x="52" y="105"/>
                  </a:cubicBezTo>
                  <a:cubicBezTo>
                    <a:pt x="23" y="105"/>
                    <a:pt x="0" y="82"/>
                    <a:pt x="0" y="53"/>
                  </a:cubicBezTo>
                  <a:cubicBezTo>
                    <a:pt x="0" y="24"/>
                    <a:pt x="23" y="0"/>
                    <a:pt x="52" y="0"/>
                  </a:cubicBezTo>
                  <a:cubicBezTo>
                    <a:pt x="81" y="0"/>
                    <a:pt x="104" y="24"/>
                    <a:pt x="104" y="53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175" name="Freeform 25">
              <a:extLst>
                <a:ext uri="{FF2B5EF4-FFF2-40B4-BE49-F238E27FC236}">
                  <a16:creationId xmlns:a16="http://schemas.microsoft.com/office/drawing/2014/main" id="{0410121A-9B38-4325-9803-B67CB520221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1038" y="3920740"/>
              <a:ext cx="51781" cy="182443"/>
            </a:xfrm>
            <a:custGeom>
              <a:avLst/>
              <a:gdLst>
                <a:gd name="T0" fmla="*/ 110 w 130"/>
                <a:gd name="T1" fmla="*/ 446 h 446"/>
                <a:gd name="T2" fmla="*/ 110 w 130"/>
                <a:gd name="T3" fmla="*/ 446 h 446"/>
                <a:gd name="T4" fmla="*/ 98 w 130"/>
                <a:gd name="T5" fmla="*/ 442 h 446"/>
                <a:gd name="T6" fmla="*/ 0 w 130"/>
                <a:gd name="T7" fmla="*/ 224 h 446"/>
                <a:gd name="T8" fmla="*/ 98 w 130"/>
                <a:gd name="T9" fmla="*/ 7 h 446"/>
                <a:gd name="T10" fmla="*/ 124 w 130"/>
                <a:gd name="T11" fmla="*/ 9 h 446"/>
                <a:gd name="T12" fmla="*/ 122 w 130"/>
                <a:gd name="T13" fmla="*/ 34 h 446"/>
                <a:gd name="T14" fmla="*/ 36 w 130"/>
                <a:gd name="T15" fmla="*/ 224 h 446"/>
                <a:gd name="T16" fmla="*/ 122 w 130"/>
                <a:gd name="T17" fmla="*/ 414 h 446"/>
                <a:gd name="T18" fmla="*/ 124 w 130"/>
                <a:gd name="T19" fmla="*/ 440 h 446"/>
                <a:gd name="T20" fmla="*/ 110 w 130"/>
                <a:gd name="T21" fmla="*/ 446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0" h="446">
                  <a:moveTo>
                    <a:pt x="110" y="446"/>
                  </a:moveTo>
                  <a:lnTo>
                    <a:pt x="110" y="446"/>
                  </a:lnTo>
                  <a:cubicBezTo>
                    <a:pt x="106" y="446"/>
                    <a:pt x="101" y="445"/>
                    <a:pt x="98" y="442"/>
                  </a:cubicBezTo>
                  <a:cubicBezTo>
                    <a:pt x="35" y="388"/>
                    <a:pt x="0" y="308"/>
                    <a:pt x="0" y="224"/>
                  </a:cubicBezTo>
                  <a:cubicBezTo>
                    <a:pt x="0" y="139"/>
                    <a:pt x="35" y="60"/>
                    <a:pt x="98" y="7"/>
                  </a:cubicBezTo>
                  <a:cubicBezTo>
                    <a:pt x="106" y="0"/>
                    <a:pt x="117" y="1"/>
                    <a:pt x="124" y="9"/>
                  </a:cubicBezTo>
                  <a:cubicBezTo>
                    <a:pt x="130" y="15"/>
                    <a:pt x="129" y="27"/>
                    <a:pt x="122" y="34"/>
                  </a:cubicBezTo>
                  <a:cubicBezTo>
                    <a:pt x="67" y="81"/>
                    <a:pt x="36" y="150"/>
                    <a:pt x="36" y="224"/>
                  </a:cubicBezTo>
                  <a:cubicBezTo>
                    <a:pt x="36" y="298"/>
                    <a:pt x="67" y="367"/>
                    <a:pt x="122" y="414"/>
                  </a:cubicBezTo>
                  <a:cubicBezTo>
                    <a:pt x="129" y="421"/>
                    <a:pt x="130" y="432"/>
                    <a:pt x="124" y="440"/>
                  </a:cubicBezTo>
                  <a:cubicBezTo>
                    <a:pt x="120" y="444"/>
                    <a:pt x="115" y="446"/>
                    <a:pt x="110" y="446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176" name="Freeform 26">
              <a:extLst>
                <a:ext uri="{FF2B5EF4-FFF2-40B4-BE49-F238E27FC236}">
                  <a16:creationId xmlns:a16="http://schemas.microsoft.com/office/drawing/2014/main" id="{17798A1B-AB0C-44AF-BCDE-0BFE1E4909DD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4108" y="3943484"/>
              <a:ext cx="41618" cy="136469"/>
            </a:xfrm>
            <a:custGeom>
              <a:avLst/>
              <a:gdLst>
                <a:gd name="T0" fmla="*/ 85 w 105"/>
                <a:gd name="T1" fmla="*/ 333 h 333"/>
                <a:gd name="T2" fmla="*/ 85 w 105"/>
                <a:gd name="T3" fmla="*/ 333 h 333"/>
                <a:gd name="T4" fmla="*/ 73 w 105"/>
                <a:gd name="T5" fmla="*/ 328 h 333"/>
                <a:gd name="T6" fmla="*/ 0 w 105"/>
                <a:gd name="T7" fmla="*/ 168 h 333"/>
                <a:gd name="T8" fmla="*/ 73 w 105"/>
                <a:gd name="T9" fmla="*/ 7 h 333"/>
                <a:gd name="T10" fmla="*/ 99 w 105"/>
                <a:gd name="T11" fmla="*/ 9 h 333"/>
                <a:gd name="T12" fmla="*/ 97 w 105"/>
                <a:gd name="T13" fmla="*/ 35 h 333"/>
                <a:gd name="T14" fmla="*/ 37 w 105"/>
                <a:gd name="T15" fmla="*/ 168 h 333"/>
                <a:gd name="T16" fmla="*/ 97 w 105"/>
                <a:gd name="T17" fmla="*/ 301 h 333"/>
                <a:gd name="T18" fmla="*/ 99 w 105"/>
                <a:gd name="T19" fmla="*/ 327 h 333"/>
                <a:gd name="T20" fmla="*/ 85 w 105"/>
                <a:gd name="T21" fmla="*/ 333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5" h="333">
                  <a:moveTo>
                    <a:pt x="85" y="333"/>
                  </a:moveTo>
                  <a:lnTo>
                    <a:pt x="85" y="333"/>
                  </a:lnTo>
                  <a:cubicBezTo>
                    <a:pt x="81" y="333"/>
                    <a:pt x="76" y="331"/>
                    <a:pt x="73" y="328"/>
                  </a:cubicBezTo>
                  <a:cubicBezTo>
                    <a:pt x="27" y="289"/>
                    <a:pt x="0" y="230"/>
                    <a:pt x="0" y="168"/>
                  </a:cubicBezTo>
                  <a:cubicBezTo>
                    <a:pt x="0" y="105"/>
                    <a:pt x="27" y="47"/>
                    <a:pt x="73" y="7"/>
                  </a:cubicBezTo>
                  <a:cubicBezTo>
                    <a:pt x="81" y="0"/>
                    <a:pt x="92" y="1"/>
                    <a:pt x="99" y="9"/>
                  </a:cubicBezTo>
                  <a:cubicBezTo>
                    <a:pt x="105" y="17"/>
                    <a:pt x="104" y="28"/>
                    <a:pt x="97" y="35"/>
                  </a:cubicBezTo>
                  <a:cubicBezTo>
                    <a:pt x="59" y="68"/>
                    <a:pt x="37" y="116"/>
                    <a:pt x="37" y="168"/>
                  </a:cubicBezTo>
                  <a:cubicBezTo>
                    <a:pt x="37" y="219"/>
                    <a:pt x="59" y="268"/>
                    <a:pt x="97" y="301"/>
                  </a:cubicBezTo>
                  <a:cubicBezTo>
                    <a:pt x="105" y="307"/>
                    <a:pt x="105" y="319"/>
                    <a:pt x="99" y="327"/>
                  </a:cubicBezTo>
                  <a:cubicBezTo>
                    <a:pt x="95" y="331"/>
                    <a:pt x="90" y="333"/>
                    <a:pt x="85" y="333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177" name="Freeform 27">
              <a:extLst>
                <a:ext uri="{FF2B5EF4-FFF2-40B4-BE49-F238E27FC236}">
                  <a16:creationId xmlns:a16="http://schemas.microsoft.com/office/drawing/2014/main" id="{1D68A01E-7ECD-4EDC-9EF8-311AFB2E078C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6694" y="3965745"/>
              <a:ext cx="34843" cy="91947"/>
            </a:xfrm>
            <a:custGeom>
              <a:avLst/>
              <a:gdLst>
                <a:gd name="T0" fmla="*/ 67 w 88"/>
                <a:gd name="T1" fmla="*/ 225 h 225"/>
                <a:gd name="T2" fmla="*/ 67 w 88"/>
                <a:gd name="T3" fmla="*/ 225 h 225"/>
                <a:gd name="T4" fmla="*/ 57 w 88"/>
                <a:gd name="T5" fmla="*/ 222 h 225"/>
                <a:gd name="T6" fmla="*/ 0 w 88"/>
                <a:gd name="T7" fmla="*/ 114 h 225"/>
                <a:gd name="T8" fmla="*/ 57 w 88"/>
                <a:gd name="T9" fmla="*/ 5 h 225"/>
                <a:gd name="T10" fmla="*/ 83 w 88"/>
                <a:gd name="T11" fmla="*/ 11 h 225"/>
                <a:gd name="T12" fmla="*/ 77 w 88"/>
                <a:gd name="T13" fmla="*/ 36 h 225"/>
                <a:gd name="T14" fmla="*/ 37 w 88"/>
                <a:gd name="T15" fmla="*/ 114 h 225"/>
                <a:gd name="T16" fmla="*/ 77 w 88"/>
                <a:gd name="T17" fmla="*/ 191 h 225"/>
                <a:gd name="T18" fmla="*/ 83 w 88"/>
                <a:gd name="T19" fmla="*/ 217 h 225"/>
                <a:gd name="T20" fmla="*/ 67 w 88"/>
                <a:gd name="T21" fmla="*/ 22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225">
                  <a:moveTo>
                    <a:pt x="67" y="225"/>
                  </a:moveTo>
                  <a:lnTo>
                    <a:pt x="67" y="225"/>
                  </a:lnTo>
                  <a:cubicBezTo>
                    <a:pt x="64" y="225"/>
                    <a:pt x="60" y="224"/>
                    <a:pt x="57" y="222"/>
                  </a:cubicBezTo>
                  <a:cubicBezTo>
                    <a:pt x="21" y="198"/>
                    <a:pt x="0" y="158"/>
                    <a:pt x="0" y="114"/>
                  </a:cubicBezTo>
                  <a:cubicBezTo>
                    <a:pt x="0" y="70"/>
                    <a:pt x="21" y="29"/>
                    <a:pt x="57" y="5"/>
                  </a:cubicBezTo>
                  <a:cubicBezTo>
                    <a:pt x="66" y="0"/>
                    <a:pt x="77" y="2"/>
                    <a:pt x="83" y="11"/>
                  </a:cubicBezTo>
                  <a:cubicBezTo>
                    <a:pt x="88" y="19"/>
                    <a:pt x="86" y="30"/>
                    <a:pt x="77" y="36"/>
                  </a:cubicBezTo>
                  <a:cubicBezTo>
                    <a:pt x="52" y="53"/>
                    <a:pt x="37" y="82"/>
                    <a:pt x="37" y="114"/>
                  </a:cubicBezTo>
                  <a:cubicBezTo>
                    <a:pt x="37" y="146"/>
                    <a:pt x="52" y="175"/>
                    <a:pt x="77" y="191"/>
                  </a:cubicBezTo>
                  <a:cubicBezTo>
                    <a:pt x="86" y="197"/>
                    <a:pt x="88" y="208"/>
                    <a:pt x="83" y="217"/>
                  </a:cubicBezTo>
                  <a:cubicBezTo>
                    <a:pt x="79" y="222"/>
                    <a:pt x="73" y="225"/>
                    <a:pt x="67" y="225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178" name="Freeform 28">
              <a:extLst>
                <a:ext uri="{FF2B5EF4-FFF2-40B4-BE49-F238E27FC236}">
                  <a16:creationId xmlns:a16="http://schemas.microsoft.com/office/drawing/2014/main" id="{229A8DB3-1B5F-4CE7-8DF4-92F140EF29C8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3171" y="3920740"/>
              <a:ext cx="51781" cy="182443"/>
            </a:xfrm>
            <a:custGeom>
              <a:avLst/>
              <a:gdLst>
                <a:gd name="T0" fmla="*/ 20 w 130"/>
                <a:gd name="T1" fmla="*/ 446 h 446"/>
                <a:gd name="T2" fmla="*/ 20 w 130"/>
                <a:gd name="T3" fmla="*/ 446 h 446"/>
                <a:gd name="T4" fmla="*/ 6 w 130"/>
                <a:gd name="T5" fmla="*/ 440 h 446"/>
                <a:gd name="T6" fmla="*/ 8 w 130"/>
                <a:gd name="T7" fmla="*/ 414 h 446"/>
                <a:gd name="T8" fmla="*/ 94 w 130"/>
                <a:gd name="T9" fmla="*/ 224 h 446"/>
                <a:gd name="T10" fmla="*/ 8 w 130"/>
                <a:gd name="T11" fmla="*/ 34 h 446"/>
                <a:gd name="T12" fmla="*/ 6 w 130"/>
                <a:gd name="T13" fmla="*/ 9 h 446"/>
                <a:gd name="T14" fmla="*/ 32 w 130"/>
                <a:gd name="T15" fmla="*/ 7 h 446"/>
                <a:gd name="T16" fmla="*/ 130 w 130"/>
                <a:gd name="T17" fmla="*/ 224 h 446"/>
                <a:gd name="T18" fmla="*/ 32 w 130"/>
                <a:gd name="T19" fmla="*/ 442 h 446"/>
                <a:gd name="T20" fmla="*/ 20 w 130"/>
                <a:gd name="T21" fmla="*/ 446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0" h="446">
                  <a:moveTo>
                    <a:pt x="20" y="446"/>
                  </a:moveTo>
                  <a:lnTo>
                    <a:pt x="20" y="446"/>
                  </a:lnTo>
                  <a:cubicBezTo>
                    <a:pt x="15" y="446"/>
                    <a:pt x="10" y="444"/>
                    <a:pt x="6" y="440"/>
                  </a:cubicBezTo>
                  <a:cubicBezTo>
                    <a:pt x="0" y="432"/>
                    <a:pt x="0" y="421"/>
                    <a:pt x="8" y="414"/>
                  </a:cubicBezTo>
                  <a:cubicBezTo>
                    <a:pt x="63" y="367"/>
                    <a:pt x="94" y="298"/>
                    <a:pt x="94" y="224"/>
                  </a:cubicBezTo>
                  <a:cubicBezTo>
                    <a:pt x="94" y="150"/>
                    <a:pt x="63" y="81"/>
                    <a:pt x="8" y="34"/>
                  </a:cubicBezTo>
                  <a:cubicBezTo>
                    <a:pt x="0" y="27"/>
                    <a:pt x="0" y="15"/>
                    <a:pt x="6" y="9"/>
                  </a:cubicBezTo>
                  <a:cubicBezTo>
                    <a:pt x="13" y="1"/>
                    <a:pt x="24" y="0"/>
                    <a:pt x="32" y="7"/>
                  </a:cubicBezTo>
                  <a:cubicBezTo>
                    <a:pt x="95" y="60"/>
                    <a:pt x="130" y="139"/>
                    <a:pt x="130" y="224"/>
                  </a:cubicBezTo>
                  <a:cubicBezTo>
                    <a:pt x="130" y="308"/>
                    <a:pt x="95" y="388"/>
                    <a:pt x="32" y="442"/>
                  </a:cubicBezTo>
                  <a:cubicBezTo>
                    <a:pt x="29" y="445"/>
                    <a:pt x="24" y="446"/>
                    <a:pt x="20" y="446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179" name="Freeform 29">
              <a:extLst>
                <a:ext uri="{FF2B5EF4-FFF2-40B4-BE49-F238E27FC236}">
                  <a16:creationId xmlns:a16="http://schemas.microsoft.com/office/drawing/2014/main" id="{F391D466-FDA5-4AC2-818C-2C97055919C8}"/>
                </a:ext>
              </a:extLst>
            </p:cNvPr>
            <p:cNvSpPr>
              <a:spLocks/>
            </p:cNvSpPr>
            <p:nvPr/>
          </p:nvSpPr>
          <p:spPr bwMode="auto">
            <a:xfrm>
              <a:off x="8010264" y="3943484"/>
              <a:ext cx="41618" cy="136469"/>
            </a:xfrm>
            <a:custGeom>
              <a:avLst/>
              <a:gdLst>
                <a:gd name="T0" fmla="*/ 20 w 105"/>
                <a:gd name="T1" fmla="*/ 333 h 333"/>
                <a:gd name="T2" fmla="*/ 20 w 105"/>
                <a:gd name="T3" fmla="*/ 333 h 333"/>
                <a:gd name="T4" fmla="*/ 6 w 105"/>
                <a:gd name="T5" fmla="*/ 327 h 333"/>
                <a:gd name="T6" fmla="*/ 8 w 105"/>
                <a:gd name="T7" fmla="*/ 301 h 333"/>
                <a:gd name="T8" fmla="*/ 68 w 105"/>
                <a:gd name="T9" fmla="*/ 168 h 333"/>
                <a:gd name="T10" fmla="*/ 8 w 105"/>
                <a:gd name="T11" fmla="*/ 35 h 333"/>
                <a:gd name="T12" fmla="*/ 6 w 105"/>
                <a:gd name="T13" fmla="*/ 9 h 333"/>
                <a:gd name="T14" fmla="*/ 32 w 105"/>
                <a:gd name="T15" fmla="*/ 7 h 333"/>
                <a:gd name="T16" fmla="*/ 105 w 105"/>
                <a:gd name="T17" fmla="*/ 168 h 333"/>
                <a:gd name="T18" fmla="*/ 32 w 105"/>
                <a:gd name="T19" fmla="*/ 328 h 333"/>
                <a:gd name="T20" fmla="*/ 20 w 105"/>
                <a:gd name="T21" fmla="*/ 333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5" h="333">
                  <a:moveTo>
                    <a:pt x="20" y="333"/>
                  </a:moveTo>
                  <a:lnTo>
                    <a:pt x="20" y="333"/>
                  </a:lnTo>
                  <a:cubicBezTo>
                    <a:pt x="15" y="333"/>
                    <a:pt x="10" y="331"/>
                    <a:pt x="6" y="327"/>
                  </a:cubicBezTo>
                  <a:cubicBezTo>
                    <a:pt x="0" y="319"/>
                    <a:pt x="0" y="307"/>
                    <a:pt x="8" y="301"/>
                  </a:cubicBezTo>
                  <a:cubicBezTo>
                    <a:pt x="46" y="268"/>
                    <a:pt x="68" y="219"/>
                    <a:pt x="68" y="168"/>
                  </a:cubicBezTo>
                  <a:cubicBezTo>
                    <a:pt x="68" y="116"/>
                    <a:pt x="46" y="68"/>
                    <a:pt x="8" y="35"/>
                  </a:cubicBezTo>
                  <a:cubicBezTo>
                    <a:pt x="0" y="28"/>
                    <a:pt x="0" y="17"/>
                    <a:pt x="6" y="9"/>
                  </a:cubicBezTo>
                  <a:cubicBezTo>
                    <a:pt x="13" y="1"/>
                    <a:pt x="24" y="0"/>
                    <a:pt x="32" y="7"/>
                  </a:cubicBezTo>
                  <a:cubicBezTo>
                    <a:pt x="78" y="47"/>
                    <a:pt x="105" y="105"/>
                    <a:pt x="105" y="168"/>
                  </a:cubicBezTo>
                  <a:cubicBezTo>
                    <a:pt x="105" y="230"/>
                    <a:pt x="78" y="289"/>
                    <a:pt x="32" y="328"/>
                  </a:cubicBezTo>
                  <a:cubicBezTo>
                    <a:pt x="29" y="331"/>
                    <a:pt x="24" y="333"/>
                    <a:pt x="20" y="333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180" name="Freeform 30">
              <a:extLst>
                <a:ext uri="{FF2B5EF4-FFF2-40B4-BE49-F238E27FC236}">
                  <a16:creationId xmlns:a16="http://schemas.microsoft.com/office/drawing/2014/main" id="{8A307F98-D373-4D75-BF5B-B7F45C0F3337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4453" y="3965745"/>
              <a:ext cx="34843" cy="91947"/>
            </a:xfrm>
            <a:custGeom>
              <a:avLst/>
              <a:gdLst>
                <a:gd name="T0" fmla="*/ 21 w 88"/>
                <a:gd name="T1" fmla="*/ 225 h 225"/>
                <a:gd name="T2" fmla="*/ 21 w 88"/>
                <a:gd name="T3" fmla="*/ 225 h 225"/>
                <a:gd name="T4" fmla="*/ 5 w 88"/>
                <a:gd name="T5" fmla="*/ 217 h 225"/>
                <a:gd name="T6" fmla="*/ 11 w 88"/>
                <a:gd name="T7" fmla="*/ 191 h 225"/>
                <a:gd name="T8" fmla="*/ 51 w 88"/>
                <a:gd name="T9" fmla="*/ 114 h 225"/>
                <a:gd name="T10" fmla="*/ 11 w 88"/>
                <a:gd name="T11" fmla="*/ 36 h 225"/>
                <a:gd name="T12" fmla="*/ 5 w 88"/>
                <a:gd name="T13" fmla="*/ 11 h 225"/>
                <a:gd name="T14" fmla="*/ 31 w 88"/>
                <a:gd name="T15" fmla="*/ 5 h 225"/>
                <a:gd name="T16" fmla="*/ 88 w 88"/>
                <a:gd name="T17" fmla="*/ 114 h 225"/>
                <a:gd name="T18" fmla="*/ 31 w 88"/>
                <a:gd name="T19" fmla="*/ 222 h 225"/>
                <a:gd name="T20" fmla="*/ 21 w 88"/>
                <a:gd name="T21" fmla="*/ 22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225">
                  <a:moveTo>
                    <a:pt x="21" y="225"/>
                  </a:moveTo>
                  <a:lnTo>
                    <a:pt x="21" y="225"/>
                  </a:lnTo>
                  <a:cubicBezTo>
                    <a:pt x="15" y="225"/>
                    <a:pt x="9" y="222"/>
                    <a:pt x="5" y="217"/>
                  </a:cubicBezTo>
                  <a:cubicBezTo>
                    <a:pt x="0" y="208"/>
                    <a:pt x="2" y="197"/>
                    <a:pt x="11" y="191"/>
                  </a:cubicBezTo>
                  <a:cubicBezTo>
                    <a:pt x="36" y="175"/>
                    <a:pt x="51" y="146"/>
                    <a:pt x="51" y="114"/>
                  </a:cubicBezTo>
                  <a:cubicBezTo>
                    <a:pt x="51" y="82"/>
                    <a:pt x="36" y="53"/>
                    <a:pt x="11" y="36"/>
                  </a:cubicBezTo>
                  <a:cubicBezTo>
                    <a:pt x="2" y="30"/>
                    <a:pt x="0" y="19"/>
                    <a:pt x="5" y="11"/>
                  </a:cubicBezTo>
                  <a:cubicBezTo>
                    <a:pt x="11" y="2"/>
                    <a:pt x="22" y="0"/>
                    <a:pt x="31" y="5"/>
                  </a:cubicBezTo>
                  <a:cubicBezTo>
                    <a:pt x="67" y="29"/>
                    <a:pt x="88" y="70"/>
                    <a:pt x="88" y="114"/>
                  </a:cubicBezTo>
                  <a:cubicBezTo>
                    <a:pt x="88" y="158"/>
                    <a:pt x="67" y="198"/>
                    <a:pt x="31" y="222"/>
                  </a:cubicBezTo>
                  <a:cubicBezTo>
                    <a:pt x="28" y="224"/>
                    <a:pt x="24" y="225"/>
                    <a:pt x="21" y="225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181" name="Freeform 31">
              <a:extLst>
                <a:ext uri="{FF2B5EF4-FFF2-40B4-BE49-F238E27FC236}">
                  <a16:creationId xmlns:a16="http://schemas.microsoft.com/office/drawing/2014/main" id="{26C8F060-821D-4B02-A06E-7EC646E3717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1054" y="4113829"/>
              <a:ext cx="87592" cy="15002"/>
            </a:xfrm>
            <a:custGeom>
              <a:avLst/>
              <a:gdLst>
                <a:gd name="T0" fmla="*/ 202 w 220"/>
                <a:gd name="T1" fmla="*/ 37 h 37"/>
                <a:gd name="T2" fmla="*/ 202 w 220"/>
                <a:gd name="T3" fmla="*/ 37 h 37"/>
                <a:gd name="T4" fmla="*/ 18 w 220"/>
                <a:gd name="T5" fmla="*/ 37 h 37"/>
                <a:gd name="T6" fmla="*/ 0 w 220"/>
                <a:gd name="T7" fmla="*/ 19 h 37"/>
                <a:gd name="T8" fmla="*/ 18 w 220"/>
                <a:gd name="T9" fmla="*/ 0 h 37"/>
                <a:gd name="T10" fmla="*/ 202 w 220"/>
                <a:gd name="T11" fmla="*/ 0 h 37"/>
                <a:gd name="T12" fmla="*/ 220 w 220"/>
                <a:gd name="T13" fmla="*/ 19 h 37"/>
                <a:gd name="T14" fmla="*/ 202 w 220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0" h="37">
                  <a:moveTo>
                    <a:pt x="202" y="37"/>
                  </a:moveTo>
                  <a:lnTo>
                    <a:pt x="202" y="37"/>
                  </a:lnTo>
                  <a:lnTo>
                    <a:pt x="18" y="37"/>
                  </a:lnTo>
                  <a:cubicBezTo>
                    <a:pt x="8" y="37"/>
                    <a:pt x="0" y="29"/>
                    <a:pt x="0" y="19"/>
                  </a:cubicBezTo>
                  <a:cubicBezTo>
                    <a:pt x="0" y="9"/>
                    <a:pt x="8" y="0"/>
                    <a:pt x="18" y="0"/>
                  </a:cubicBezTo>
                  <a:lnTo>
                    <a:pt x="202" y="0"/>
                  </a:lnTo>
                  <a:cubicBezTo>
                    <a:pt x="212" y="0"/>
                    <a:pt x="220" y="9"/>
                    <a:pt x="220" y="19"/>
                  </a:cubicBezTo>
                  <a:cubicBezTo>
                    <a:pt x="220" y="29"/>
                    <a:pt x="212" y="37"/>
                    <a:pt x="202" y="37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182" name="Freeform 32">
              <a:extLst>
                <a:ext uri="{FF2B5EF4-FFF2-40B4-BE49-F238E27FC236}">
                  <a16:creationId xmlns:a16="http://schemas.microsoft.com/office/drawing/2014/main" id="{BAB48DC4-B0A1-42B9-80D5-ACD5AAAC2E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3965" y="4189807"/>
              <a:ext cx="56620" cy="15002"/>
            </a:xfrm>
            <a:custGeom>
              <a:avLst/>
              <a:gdLst>
                <a:gd name="T0" fmla="*/ 125 w 143"/>
                <a:gd name="T1" fmla="*/ 36 h 36"/>
                <a:gd name="T2" fmla="*/ 125 w 143"/>
                <a:gd name="T3" fmla="*/ 36 h 36"/>
                <a:gd name="T4" fmla="*/ 19 w 143"/>
                <a:gd name="T5" fmla="*/ 36 h 36"/>
                <a:gd name="T6" fmla="*/ 0 w 143"/>
                <a:gd name="T7" fmla="*/ 18 h 36"/>
                <a:gd name="T8" fmla="*/ 19 w 143"/>
                <a:gd name="T9" fmla="*/ 0 h 36"/>
                <a:gd name="T10" fmla="*/ 125 w 143"/>
                <a:gd name="T11" fmla="*/ 0 h 36"/>
                <a:gd name="T12" fmla="*/ 143 w 143"/>
                <a:gd name="T13" fmla="*/ 18 h 36"/>
                <a:gd name="T14" fmla="*/ 125 w 143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3" h="36">
                  <a:moveTo>
                    <a:pt x="125" y="36"/>
                  </a:moveTo>
                  <a:lnTo>
                    <a:pt x="125" y="36"/>
                  </a:lnTo>
                  <a:lnTo>
                    <a:pt x="19" y="36"/>
                  </a:lnTo>
                  <a:cubicBezTo>
                    <a:pt x="9" y="36"/>
                    <a:pt x="0" y="28"/>
                    <a:pt x="0" y="18"/>
                  </a:cubicBezTo>
                  <a:cubicBezTo>
                    <a:pt x="0" y="8"/>
                    <a:pt x="9" y="0"/>
                    <a:pt x="19" y="0"/>
                  </a:cubicBezTo>
                  <a:lnTo>
                    <a:pt x="125" y="0"/>
                  </a:lnTo>
                  <a:cubicBezTo>
                    <a:pt x="135" y="0"/>
                    <a:pt x="143" y="8"/>
                    <a:pt x="143" y="18"/>
                  </a:cubicBezTo>
                  <a:cubicBezTo>
                    <a:pt x="143" y="28"/>
                    <a:pt x="135" y="36"/>
                    <a:pt x="125" y="36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183" name="Freeform 33">
              <a:extLst>
                <a:ext uri="{FF2B5EF4-FFF2-40B4-BE49-F238E27FC236}">
                  <a16:creationId xmlns:a16="http://schemas.microsoft.com/office/drawing/2014/main" id="{C9FBE691-5016-4A90-AEA4-278F31A938F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9114" y="4189807"/>
              <a:ext cx="62427" cy="15002"/>
            </a:xfrm>
            <a:custGeom>
              <a:avLst/>
              <a:gdLst>
                <a:gd name="T0" fmla="*/ 139 w 157"/>
                <a:gd name="T1" fmla="*/ 36 h 36"/>
                <a:gd name="T2" fmla="*/ 139 w 157"/>
                <a:gd name="T3" fmla="*/ 36 h 36"/>
                <a:gd name="T4" fmla="*/ 19 w 157"/>
                <a:gd name="T5" fmla="*/ 36 h 36"/>
                <a:gd name="T6" fmla="*/ 0 w 157"/>
                <a:gd name="T7" fmla="*/ 18 h 36"/>
                <a:gd name="T8" fmla="*/ 19 w 157"/>
                <a:gd name="T9" fmla="*/ 0 h 36"/>
                <a:gd name="T10" fmla="*/ 139 w 157"/>
                <a:gd name="T11" fmla="*/ 0 h 36"/>
                <a:gd name="T12" fmla="*/ 157 w 157"/>
                <a:gd name="T13" fmla="*/ 18 h 36"/>
                <a:gd name="T14" fmla="*/ 139 w 157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" h="36">
                  <a:moveTo>
                    <a:pt x="139" y="36"/>
                  </a:moveTo>
                  <a:lnTo>
                    <a:pt x="139" y="36"/>
                  </a:lnTo>
                  <a:lnTo>
                    <a:pt x="19" y="36"/>
                  </a:lnTo>
                  <a:cubicBezTo>
                    <a:pt x="9" y="36"/>
                    <a:pt x="0" y="28"/>
                    <a:pt x="0" y="18"/>
                  </a:cubicBezTo>
                  <a:cubicBezTo>
                    <a:pt x="0" y="8"/>
                    <a:pt x="9" y="0"/>
                    <a:pt x="19" y="0"/>
                  </a:cubicBezTo>
                  <a:lnTo>
                    <a:pt x="139" y="0"/>
                  </a:lnTo>
                  <a:cubicBezTo>
                    <a:pt x="149" y="0"/>
                    <a:pt x="157" y="8"/>
                    <a:pt x="157" y="18"/>
                  </a:cubicBezTo>
                  <a:cubicBezTo>
                    <a:pt x="157" y="28"/>
                    <a:pt x="149" y="36"/>
                    <a:pt x="139" y="36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184" name="Freeform 34">
              <a:extLst>
                <a:ext uri="{FF2B5EF4-FFF2-40B4-BE49-F238E27FC236}">
                  <a16:creationId xmlns:a16="http://schemas.microsoft.com/office/drawing/2014/main" id="{6F6D0119-CA93-4468-9AF2-2C98C1988D6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6377" y="4181580"/>
              <a:ext cx="30488" cy="31456"/>
            </a:xfrm>
            <a:custGeom>
              <a:avLst/>
              <a:gdLst>
                <a:gd name="T0" fmla="*/ 38 w 76"/>
                <a:gd name="T1" fmla="*/ 76 h 76"/>
                <a:gd name="T2" fmla="*/ 38 w 76"/>
                <a:gd name="T3" fmla="*/ 76 h 76"/>
                <a:gd name="T4" fmla="*/ 0 w 76"/>
                <a:gd name="T5" fmla="*/ 38 h 76"/>
                <a:gd name="T6" fmla="*/ 38 w 76"/>
                <a:gd name="T7" fmla="*/ 0 h 76"/>
                <a:gd name="T8" fmla="*/ 76 w 76"/>
                <a:gd name="T9" fmla="*/ 38 h 76"/>
                <a:gd name="T10" fmla="*/ 38 w 76"/>
                <a:gd name="T1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76">
                  <a:moveTo>
                    <a:pt x="38" y="76"/>
                  </a:moveTo>
                  <a:lnTo>
                    <a:pt x="38" y="76"/>
                  </a:lnTo>
                  <a:cubicBezTo>
                    <a:pt x="17" y="76"/>
                    <a:pt x="0" y="59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6" y="17"/>
                    <a:pt x="76" y="38"/>
                  </a:cubicBezTo>
                  <a:cubicBezTo>
                    <a:pt x="76" y="59"/>
                    <a:pt x="59" y="76"/>
                    <a:pt x="38" y="76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185" name="Freeform 35">
              <a:extLst>
                <a:ext uri="{FF2B5EF4-FFF2-40B4-BE49-F238E27FC236}">
                  <a16:creationId xmlns:a16="http://schemas.microsoft.com/office/drawing/2014/main" id="{11DDA893-7942-48A2-9AFA-1337A002C9E4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3318" y="4181096"/>
              <a:ext cx="30488" cy="31940"/>
            </a:xfrm>
            <a:custGeom>
              <a:avLst/>
              <a:gdLst>
                <a:gd name="T0" fmla="*/ 38 w 76"/>
                <a:gd name="T1" fmla="*/ 77 h 77"/>
                <a:gd name="T2" fmla="*/ 38 w 76"/>
                <a:gd name="T3" fmla="*/ 77 h 77"/>
                <a:gd name="T4" fmla="*/ 0 w 76"/>
                <a:gd name="T5" fmla="*/ 39 h 77"/>
                <a:gd name="T6" fmla="*/ 38 w 76"/>
                <a:gd name="T7" fmla="*/ 0 h 77"/>
                <a:gd name="T8" fmla="*/ 76 w 76"/>
                <a:gd name="T9" fmla="*/ 39 h 77"/>
                <a:gd name="T10" fmla="*/ 38 w 76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77">
                  <a:moveTo>
                    <a:pt x="38" y="77"/>
                  </a:moveTo>
                  <a:lnTo>
                    <a:pt x="38" y="77"/>
                  </a:lnTo>
                  <a:cubicBezTo>
                    <a:pt x="17" y="77"/>
                    <a:pt x="0" y="60"/>
                    <a:pt x="0" y="39"/>
                  </a:cubicBezTo>
                  <a:cubicBezTo>
                    <a:pt x="0" y="18"/>
                    <a:pt x="17" y="0"/>
                    <a:pt x="38" y="0"/>
                  </a:cubicBezTo>
                  <a:cubicBezTo>
                    <a:pt x="59" y="0"/>
                    <a:pt x="76" y="18"/>
                    <a:pt x="76" y="39"/>
                  </a:cubicBezTo>
                  <a:cubicBezTo>
                    <a:pt x="76" y="60"/>
                    <a:pt x="59" y="77"/>
                    <a:pt x="38" y="77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</p:grpSp>
      <p:sp>
        <p:nvSpPr>
          <p:cNvPr id="186" name="文本框 185">
            <a:extLst>
              <a:ext uri="{FF2B5EF4-FFF2-40B4-BE49-F238E27FC236}">
                <a16:creationId xmlns:a16="http://schemas.microsoft.com/office/drawing/2014/main" id="{16DAFAAE-E2B9-4295-ADFC-BC91E9E186FA}"/>
              </a:ext>
            </a:extLst>
          </p:cNvPr>
          <p:cNvSpPr txBox="1"/>
          <p:nvPr/>
        </p:nvSpPr>
        <p:spPr>
          <a:xfrm>
            <a:off x="3438420" y="4266656"/>
            <a:ext cx="7175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MWAB</a:t>
            </a:r>
            <a:endParaRPr lang="zh-CN" altLang="en-US" sz="1100" dirty="0"/>
          </a:p>
        </p:txBody>
      </p:sp>
      <p:sp>
        <p:nvSpPr>
          <p:cNvPr id="187" name="文本框 186">
            <a:extLst>
              <a:ext uri="{FF2B5EF4-FFF2-40B4-BE49-F238E27FC236}">
                <a16:creationId xmlns:a16="http://schemas.microsoft.com/office/drawing/2014/main" id="{4F217D9C-D96C-45B3-BD0E-7EE8936F9BEC}"/>
              </a:ext>
            </a:extLst>
          </p:cNvPr>
          <p:cNvSpPr txBox="1"/>
          <p:nvPr/>
        </p:nvSpPr>
        <p:spPr>
          <a:xfrm>
            <a:off x="6324109" y="3839107"/>
            <a:ext cx="14340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Fixed </a:t>
            </a:r>
            <a:r>
              <a:rPr lang="en-US" altLang="zh-CN" sz="1100" dirty="0" err="1"/>
              <a:t>gNB</a:t>
            </a:r>
            <a:endParaRPr lang="zh-CN" altLang="en-US" sz="1100" dirty="0"/>
          </a:p>
        </p:txBody>
      </p:sp>
      <p:sp>
        <p:nvSpPr>
          <p:cNvPr id="188" name="文本框 187">
            <a:extLst>
              <a:ext uri="{FF2B5EF4-FFF2-40B4-BE49-F238E27FC236}">
                <a16:creationId xmlns:a16="http://schemas.microsoft.com/office/drawing/2014/main" id="{81C59489-CC04-45BE-8A66-7F6CAFC2171F}"/>
              </a:ext>
            </a:extLst>
          </p:cNvPr>
          <p:cNvSpPr txBox="1"/>
          <p:nvPr/>
        </p:nvSpPr>
        <p:spPr>
          <a:xfrm>
            <a:off x="2291076" y="5013157"/>
            <a:ext cx="18008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/>
              <a:t>Area#1</a:t>
            </a:r>
          </a:p>
          <a:p>
            <a:pPr algn="ctr"/>
            <a:r>
              <a:rPr lang="en-US" altLang="zh-CN" sz="1200" dirty="0">
                <a:solidFill>
                  <a:srgbClr val="0000FF"/>
                </a:solidFill>
              </a:rPr>
              <a:t>(no fixed </a:t>
            </a:r>
            <a:r>
              <a:rPr lang="en-US" altLang="zh-CN" sz="1200" dirty="0" err="1">
                <a:solidFill>
                  <a:srgbClr val="0000FF"/>
                </a:solidFill>
              </a:rPr>
              <a:t>gNB</a:t>
            </a:r>
            <a:r>
              <a:rPr lang="en-US" altLang="zh-CN" sz="1200" dirty="0">
                <a:solidFill>
                  <a:srgbClr val="0000FF"/>
                </a:solidFill>
              </a:rPr>
              <a:t> coverage)</a:t>
            </a:r>
            <a:endParaRPr lang="zh-CN" altLang="en-US" sz="1200" dirty="0">
              <a:solidFill>
                <a:srgbClr val="0000FF"/>
              </a:solidFill>
            </a:endParaRPr>
          </a:p>
        </p:txBody>
      </p:sp>
      <p:sp>
        <p:nvSpPr>
          <p:cNvPr id="189" name="文本框 188">
            <a:extLst>
              <a:ext uri="{FF2B5EF4-FFF2-40B4-BE49-F238E27FC236}">
                <a16:creationId xmlns:a16="http://schemas.microsoft.com/office/drawing/2014/main" id="{4CB85FBC-E50D-4D07-A08F-5262F0E1D879}"/>
              </a:ext>
            </a:extLst>
          </p:cNvPr>
          <p:cNvSpPr txBox="1"/>
          <p:nvPr/>
        </p:nvSpPr>
        <p:spPr>
          <a:xfrm>
            <a:off x="5252590" y="5129630"/>
            <a:ext cx="2507508" cy="366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Area#2</a:t>
            </a:r>
            <a:endParaRPr lang="zh-CN" altLang="en-US" sz="1200" dirty="0"/>
          </a:p>
        </p:txBody>
      </p:sp>
      <p:sp>
        <p:nvSpPr>
          <p:cNvPr id="192" name="矩形 191">
            <a:extLst>
              <a:ext uri="{FF2B5EF4-FFF2-40B4-BE49-F238E27FC236}">
                <a16:creationId xmlns:a16="http://schemas.microsoft.com/office/drawing/2014/main" id="{07BEAC73-6F96-452A-BDCC-F35B26B408A5}"/>
              </a:ext>
            </a:extLst>
          </p:cNvPr>
          <p:cNvSpPr/>
          <p:nvPr/>
        </p:nvSpPr>
        <p:spPr>
          <a:xfrm>
            <a:off x="5236445" y="4634315"/>
            <a:ext cx="111981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>
                <a:solidFill>
                  <a:srgbClr val="000000">
                    <a:lumMod val="95000"/>
                    <a:lumOff val="5000"/>
                  </a:srgbClr>
                </a:solidFill>
                <a:ea typeface="Arial Unicode MS" panose="020B0604020202020204" pitchFamily="34" charset="-122"/>
              </a:rPr>
              <a:t>TAC#B</a:t>
            </a:r>
          </a:p>
        </p:txBody>
      </p:sp>
      <p:cxnSp>
        <p:nvCxnSpPr>
          <p:cNvPr id="195" name="直接连接符 194">
            <a:extLst>
              <a:ext uri="{FF2B5EF4-FFF2-40B4-BE49-F238E27FC236}">
                <a16:creationId xmlns:a16="http://schemas.microsoft.com/office/drawing/2014/main" id="{32F832D5-2274-41C8-9D5B-BB9C027A91FE}"/>
              </a:ext>
            </a:extLst>
          </p:cNvPr>
          <p:cNvCxnSpPr>
            <a:cxnSpLocks/>
            <a:stCxn id="197" idx="3"/>
            <a:endCxn id="51" idx="1"/>
          </p:cNvCxnSpPr>
          <p:nvPr/>
        </p:nvCxnSpPr>
        <p:spPr>
          <a:xfrm flipV="1">
            <a:off x="3635717" y="2579624"/>
            <a:ext cx="1671281" cy="1307704"/>
          </a:xfrm>
          <a:prstGeom prst="line">
            <a:avLst/>
          </a:prstGeom>
          <a:ln w="28575">
            <a:solidFill>
              <a:srgbClr val="1A46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文本框 195">
            <a:extLst>
              <a:ext uri="{FF2B5EF4-FFF2-40B4-BE49-F238E27FC236}">
                <a16:creationId xmlns:a16="http://schemas.microsoft.com/office/drawing/2014/main" id="{CBD16504-6A72-48E0-8ED5-53B15A1D7266}"/>
              </a:ext>
            </a:extLst>
          </p:cNvPr>
          <p:cNvSpPr txBox="1"/>
          <p:nvPr/>
        </p:nvSpPr>
        <p:spPr>
          <a:xfrm>
            <a:off x="3023388" y="3998748"/>
            <a:ext cx="603817" cy="184666"/>
          </a:xfrm>
          <a:prstGeom prst="rect">
            <a:avLst/>
          </a:prstGeom>
          <a:solidFill>
            <a:schemeClr val="bg1"/>
          </a:solidFill>
          <a:ln>
            <a:solidFill>
              <a:srgbClr val="000000">
                <a:lumMod val="95000"/>
                <a:lumOff val="5000"/>
              </a:srgb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Arial" panose="020B0604020202020204" pitchFamily="34" charset="0"/>
              </a:rPr>
              <a:t>MWAB-</a:t>
            </a:r>
            <a:r>
              <a:rPr kumimoji="0" lang="en-US" altLang="zh-CN" sz="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Arial" panose="020B0604020202020204" pitchFamily="34" charset="0"/>
              </a:rPr>
              <a:t>gNB</a:t>
            </a:r>
            <a:endParaRPr kumimoji="0" lang="en-US" sz="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97" name="文本框 196">
            <a:extLst>
              <a:ext uri="{FF2B5EF4-FFF2-40B4-BE49-F238E27FC236}">
                <a16:creationId xmlns:a16="http://schemas.microsoft.com/office/drawing/2014/main" id="{F18A600C-D772-461E-BE06-8C7461BD99CC}"/>
              </a:ext>
            </a:extLst>
          </p:cNvPr>
          <p:cNvSpPr txBox="1"/>
          <p:nvPr/>
        </p:nvSpPr>
        <p:spPr>
          <a:xfrm>
            <a:off x="3025829" y="3794995"/>
            <a:ext cx="609888" cy="184666"/>
          </a:xfrm>
          <a:prstGeom prst="rect">
            <a:avLst/>
          </a:prstGeom>
          <a:solidFill>
            <a:schemeClr val="bg1"/>
          </a:solidFill>
          <a:ln>
            <a:solidFill>
              <a:srgbClr val="000000">
                <a:lumMod val="95000"/>
                <a:lumOff val="5000"/>
              </a:srgb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Arial" panose="020B0604020202020204" pitchFamily="34" charset="0"/>
              </a:rPr>
              <a:t>MWAB-MT</a:t>
            </a:r>
          </a:p>
        </p:txBody>
      </p:sp>
      <p:sp>
        <p:nvSpPr>
          <p:cNvPr id="201" name="文本框 200">
            <a:extLst>
              <a:ext uri="{FF2B5EF4-FFF2-40B4-BE49-F238E27FC236}">
                <a16:creationId xmlns:a16="http://schemas.microsoft.com/office/drawing/2014/main" id="{DBF401EE-AE61-4CF5-B826-9A083A8FB15A}"/>
              </a:ext>
            </a:extLst>
          </p:cNvPr>
          <p:cNvSpPr txBox="1"/>
          <p:nvPr/>
        </p:nvSpPr>
        <p:spPr>
          <a:xfrm>
            <a:off x="7926478" y="2188532"/>
            <a:ext cx="393786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It is possible that the deployment and coverage of fixed </a:t>
            </a:r>
            <a:r>
              <a:rPr lang="en-US" altLang="zh-CN" sz="1100" dirty="0" err="1"/>
              <a:t>gNB</a:t>
            </a:r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between BH PLMN and MWAB Broadcasted PLMN are different.  </a:t>
            </a:r>
          </a:p>
          <a:p>
            <a:endParaRPr lang="en-US" altLang="zh-CN" sz="11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GB" altLang="zh-CN" sz="11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If the </a:t>
            </a:r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MWAB is located in Area#2 and served by the BH </a:t>
            </a:r>
            <a:r>
              <a:rPr lang="en-US" altLang="zh-CN" sz="1100" dirty="0" err="1"/>
              <a:t>gNB</a:t>
            </a:r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which </a:t>
            </a:r>
            <a:r>
              <a:rPr lang="en-US" altLang="zh-CN" sz="1100" kern="0" dirty="0">
                <a:solidFill>
                  <a:schemeClr val="tx1">
                    <a:lumMod val="95000"/>
                    <a:lumOff val="5000"/>
                  </a:schemeClr>
                </a:solidFill>
                <a:ea typeface="Arial Unicode MS" panose="020B0604020202020204" pitchFamily="34" charset="-122"/>
              </a:rPr>
              <a:t>broadcasts </a:t>
            </a:r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TAC#C of PLMN#1, the mapped </a:t>
            </a:r>
            <a:r>
              <a:rPr lang="en-GB" altLang="zh-CN" sz="11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TAC can be TAC#B</a:t>
            </a:r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of PLMN#2</a:t>
            </a:r>
            <a:endParaRPr lang="en-GB" altLang="zh-CN" sz="11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en-US" altLang="zh-CN" sz="11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en-US" altLang="zh-CN" sz="11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1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However</a:t>
            </a:r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when MWAB is located in Area#1 and served by the BH NG-RAN of PLMN#1, </a:t>
            </a:r>
            <a:r>
              <a:rPr lang="en-US" altLang="zh-CN" sz="11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there is no mapped </a:t>
            </a:r>
            <a:r>
              <a:rPr lang="en-GB" altLang="zh-CN" sz="11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TAC/Cell ID of PLMN#2</a:t>
            </a:r>
            <a:r>
              <a:rPr lang="en-US" altLang="zh-CN" sz="11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endParaRPr lang="en-GB" altLang="zh-CN" sz="11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1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Therefore, it is difficult to map the fixed TAC/Cell ID of PLMN#1 into fixed TAC/Cell ID of PLMN#2.</a:t>
            </a:r>
            <a:endParaRPr lang="zh-CN" altLang="zh-CN" sz="11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altLang="zh-CN" sz="11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100" dirty="0">
                <a:solidFill>
                  <a:srgbClr val="0000FF"/>
                </a:solidFill>
              </a:rPr>
              <a:t>The above </a:t>
            </a:r>
            <a:r>
              <a:rPr lang="en-US" altLang="zh-CN" sz="1100" dirty="0">
                <a:solidFill>
                  <a:srgbClr val="0000FF"/>
                </a:solidFill>
              </a:rPr>
              <a:t>scenario applies to both Option#1 and Option#3</a:t>
            </a:r>
            <a:endParaRPr lang="en-GB" altLang="zh-CN" sz="1100" dirty="0">
              <a:solidFill>
                <a:srgbClr val="0000FF"/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altLang="zh-CN" sz="1100" dirty="0">
              <a:solidFill>
                <a:srgbClr val="0000FF"/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altLang="zh-CN" sz="11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02" name="标题 1">
            <a:extLst>
              <a:ext uri="{FF2B5EF4-FFF2-40B4-BE49-F238E27FC236}">
                <a16:creationId xmlns:a16="http://schemas.microsoft.com/office/drawing/2014/main" id="{695A0281-32CB-4039-9D2A-326A6EA67D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302" y="620341"/>
            <a:ext cx="10515600" cy="1130301"/>
          </a:xfrm>
        </p:spPr>
        <p:txBody>
          <a:bodyPr/>
          <a:lstStyle/>
          <a:p>
            <a:r>
              <a:rPr lang="en-US" altLang="zh-CN" sz="3600" dirty="0">
                <a:latin typeface="Arial" panose="020B0604020202020204" pitchFamily="34" charset="0"/>
                <a:cs typeface="Arial" panose="020B0604020202020204" pitchFamily="34" charset="0"/>
              </a:rPr>
              <a:t>Analysis of different options for Additional ULI</a:t>
            </a:r>
            <a:endParaRPr lang="zh-CN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3" name="矩形 202">
            <a:extLst>
              <a:ext uri="{FF2B5EF4-FFF2-40B4-BE49-F238E27FC236}">
                <a16:creationId xmlns:a16="http://schemas.microsoft.com/office/drawing/2014/main" id="{1D6FCB89-227C-47B9-BEDC-4AF2A1A7A855}"/>
              </a:ext>
            </a:extLst>
          </p:cNvPr>
          <p:cNvSpPr/>
          <p:nvPr/>
        </p:nvSpPr>
        <p:spPr>
          <a:xfrm>
            <a:off x="283323" y="1750642"/>
            <a:ext cx="1107047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400" dirty="0">
                <a:ea typeface="等线" panose="02010600030101010101" pitchFamily="2" charset="-122"/>
              </a:rPr>
              <a:t>The PLMN serving the MWAB-UE and the PLMN broadcasted by the MWAB-</a:t>
            </a:r>
            <a:r>
              <a:rPr lang="en-GB" altLang="zh-CN" sz="1400" dirty="0" err="1">
                <a:ea typeface="等线" panose="02010600030101010101" pitchFamily="2" charset="-122"/>
              </a:rPr>
              <a:t>gNB</a:t>
            </a:r>
            <a:r>
              <a:rPr lang="en-GB" altLang="zh-CN" sz="1400" dirty="0">
                <a:ea typeface="等线" panose="02010600030101010101" pitchFamily="2" charset="-122"/>
              </a:rPr>
              <a:t> are </a:t>
            </a:r>
            <a:r>
              <a:rPr lang="en-GB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ea typeface="等线" panose="02010600030101010101" pitchFamily="2" charset="-122"/>
              </a:rPr>
              <a:t>not the same PLMN.</a:t>
            </a:r>
            <a:endParaRPr lang="zh-CN" altLang="en-US" sz="1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225" name="组合 224">
            <a:extLst>
              <a:ext uri="{FF2B5EF4-FFF2-40B4-BE49-F238E27FC236}">
                <a16:creationId xmlns:a16="http://schemas.microsoft.com/office/drawing/2014/main" id="{6CE22BA0-99DE-46A8-9D05-D1C586A1E12C}"/>
              </a:ext>
            </a:extLst>
          </p:cNvPr>
          <p:cNvGrpSpPr/>
          <p:nvPr/>
        </p:nvGrpSpPr>
        <p:grpSpPr>
          <a:xfrm>
            <a:off x="3061229" y="4631782"/>
            <a:ext cx="577274" cy="372773"/>
            <a:chOff x="1147074" y="5054717"/>
            <a:chExt cx="865957" cy="647599"/>
          </a:xfrm>
        </p:grpSpPr>
        <p:grpSp>
          <p:nvGrpSpPr>
            <p:cNvPr id="226" name="组合 225">
              <a:extLst>
                <a:ext uri="{FF2B5EF4-FFF2-40B4-BE49-F238E27FC236}">
                  <a16:creationId xmlns:a16="http://schemas.microsoft.com/office/drawing/2014/main" id="{F2289335-4940-4724-94F2-A7843899CE51}"/>
                </a:ext>
              </a:extLst>
            </p:cNvPr>
            <p:cNvGrpSpPr/>
            <p:nvPr/>
          </p:nvGrpSpPr>
          <p:grpSpPr>
            <a:xfrm>
              <a:off x="1147074" y="5054717"/>
              <a:ext cx="863510" cy="554467"/>
              <a:chOff x="676275" y="5343525"/>
              <a:chExt cx="6591300" cy="1219200"/>
            </a:xfrm>
            <a:solidFill>
              <a:srgbClr val="FFFFFF"/>
            </a:solidFill>
          </p:grpSpPr>
          <p:sp>
            <p:nvSpPr>
              <p:cNvPr id="240" name="圆角矩形 71">
                <a:extLst>
                  <a:ext uri="{FF2B5EF4-FFF2-40B4-BE49-F238E27FC236}">
                    <a16:creationId xmlns:a16="http://schemas.microsoft.com/office/drawing/2014/main" id="{352C018F-2911-448F-8EFB-604AF49D4C45}"/>
                  </a:ext>
                </a:extLst>
              </p:cNvPr>
              <p:cNvSpPr/>
              <p:nvPr/>
            </p:nvSpPr>
            <p:spPr bwMode="auto">
              <a:xfrm>
                <a:off x="676275" y="5343525"/>
                <a:ext cx="6591300" cy="1219200"/>
              </a:xfrm>
              <a:prstGeom prst="roundRect">
                <a:avLst/>
              </a:prstGeom>
              <a:grpFill/>
              <a:ln w="28575" cap="flat" cmpd="sng" algn="ctr">
                <a:solidFill>
                  <a:srgbClr val="5D5B5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itchFamily="2" charset="-122"/>
                </a:endParaRPr>
              </a:p>
            </p:txBody>
          </p:sp>
          <p:cxnSp>
            <p:nvCxnSpPr>
              <p:cNvPr id="241" name="直接连接符 240">
                <a:extLst>
                  <a:ext uri="{FF2B5EF4-FFF2-40B4-BE49-F238E27FC236}">
                    <a16:creationId xmlns:a16="http://schemas.microsoft.com/office/drawing/2014/main" id="{18078CA2-0676-465C-8F41-180D39A41D23}"/>
                  </a:ext>
                </a:extLst>
              </p:cNvPr>
              <p:cNvCxnSpPr/>
              <p:nvPr/>
            </p:nvCxnSpPr>
            <p:spPr bwMode="auto">
              <a:xfrm>
                <a:off x="676275" y="6410325"/>
                <a:ext cx="6591300" cy="9525"/>
              </a:xfrm>
              <a:prstGeom prst="line">
                <a:avLst/>
              </a:prstGeom>
              <a:grpFill/>
              <a:ln w="28575" cap="flat" cmpd="sng" algn="ctr">
                <a:solidFill>
                  <a:srgbClr val="5D5B5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227" name="组合 226">
              <a:extLst>
                <a:ext uri="{FF2B5EF4-FFF2-40B4-BE49-F238E27FC236}">
                  <a16:creationId xmlns:a16="http://schemas.microsoft.com/office/drawing/2014/main" id="{BA95C30C-63A6-42BE-8F5E-C0F77D9BA3A7}"/>
                </a:ext>
              </a:extLst>
            </p:cNvPr>
            <p:cNvGrpSpPr/>
            <p:nvPr/>
          </p:nvGrpSpPr>
          <p:grpSpPr>
            <a:xfrm>
              <a:off x="1322074" y="5516050"/>
              <a:ext cx="157500" cy="186266"/>
              <a:chOff x="1943099" y="4414836"/>
              <a:chExt cx="428625" cy="409575"/>
            </a:xfrm>
            <a:solidFill>
              <a:srgbClr val="FFFFFF"/>
            </a:solidFill>
          </p:grpSpPr>
          <p:sp>
            <p:nvSpPr>
              <p:cNvPr id="238" name="流程图: 联系 69">
                <a:extLst>
                  <a:ext uri="{FF2B5EF4-FFF2-40B4-BE49-F238E27FC236}">
                    <a16:creationId xmlns:a16="http://schemas.microsoft.com/office/drawing/2014/main" id="{EB630D64-C353-4D9E-B599-E77F95AF0BB2}"/>
                  </a:ext>
                </a:extLst>
              </p:cNvPr>
              <p:cNvSpPr/>
              <p:nvPr/>
            </p:nvSpPr>
            <p:spPr bwMode="auto">
              <a:xfrm>
                <a:off x="1943099" y="4414836"/>
                <a:ext cx="428625" cy="409575"/>
              </a:xfrm>
              <a:prstGeom prst="flowChartConnector">
                <a:avLst/>
              </a:prstGeom>
              <a:grpFill/>
              <a:ln w="28575" cap="flat" cmpd="sng" algn="ctr">
                <a:solidFill>
                  <a:srgbClr val="5D5B5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itchFamily="2" charset="-122"/>
                </a:endParaRPr>
              </a:p>
            </p:txBody>
          </p:sp>
          <p:sp>
            <p:nvSpPr>
              <p:cNvPr id="239" name="流程图: 联系 70">
                <a:extLst>
                  <a:ext uri="{FF2B5EF4-FFF2-40B4-BE49-F238E27FC236}">
                    <a16:creationId xmlns:a16="http://schemas.microsoft.com/office/drawing/2014/main" id="{5D9C50CA-2806-4EF1-8110-1430D319CABE}"/>
                  </a:ext>
                </a:extLst>
              </p:cNvPr>
              <p:cNvSpPr/>
              <p:nvPr/>
            </p:nvSpPr>
            <p:spPr bwMode="auto">
              <a:xfrm>
                <a:off x="2033587" y="4495799"/>
                <a:ext cx="247650" cy="247650"/>
              </a:xfrm>
              <a:prstGeom prst="flowChartConnector">
                <a:avLst/>
              </a:prstGeom>
              <a:grpFill/>
              <a:ln w="28575" cap="flat" cmpd="sng" algn="ctr">
                <a:solidFill>
                  <a:srgbClr val="5D5B5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itchFamily="2" charset="-122"/>
                </a:endParaRPr>
              </a:p>
            </p:txBody>
          </p:sp>
        </p:grpSp>
        <p:grpSp>
          <p:nvGrpSpPr>
            <p:cNvPr id="228" name="组合 227">
              <a:extLst>
                <a:ext uri="{FF2B5EF4-FFF2-40B4-BE49-F238E27FC236}">
                  <a16:creationId xmlns:a16="http://schemas.microsoft.com/office/drawing/2014/main" id="{FBB0B8BE-151F-4DFA-906F-C75B39DD5D6E}"/>
                </a:ext>
              </a:extLst>
            </p:cNvPr>
            <p:cNvGrpSpPr/>
            <p:nvPr/>
          </p:nvGrpSpPr>
          <p:grpSpPr>
            <a:xfrm>
              <a:off x="1654575" y="5504447"/>
              <a:ext cx="157500" cy="186266"/>
              <a:chOff x="1943099" y="4414836"/>
              <a:chExt cx="428625" cy="409575"/>
            </a:xfrm>
            <a:solidFill>
              <a:srgbClr val="FFFFFF"/>
            </a:solidFill>
          </p:grpSpPr>
          <p:sp>
            <p:nvSpPr>
              <p:cNvPr id="236" name="流程图: 联系 67">
                <a:extLst>
                  <a:ext uri="{FF2B5EF4-FFF2-40B4-BE49-F238E27FC236}">
                    <a16:creationId xmlns:a16="http://schemas.microsoft.com/office/drawing/2014/main" id="{0F5ED3A1-C345-41F7-B592-AD22F95371FA}"/>
                  </a:ext>
                </a:extLst>
              </p:cNvPr>
              <p:cNvSpPr/>
              <p:nvPr/>
            </p:nvSpPr>
            <p:spPr bwMode="auto">
              <a:xfrm>
                <a:off x="1943099" y="4414836"/>
                <a:ext cx="428625" cy="409575"/>
              </a:xfrm>
              <a:prstGeom prst="flowChartConnector">
                <a:avLst/>
              </a:prstGeom>
              <a:grpFill/>
              <a:ln w="28575" cap="flat" cmpd="sng" algn="ctr">
                <a:solidFill>
                  <a:srgbClr val="5D5B5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itchFamily="2" charset="-122"/>
                </a:endParaRPr>
              </a:p>
            </p:txBody>
          </p:sp>
          <p:sp>
            <p:nvSpPr>
              <p:cNvPr id="237" name="流程图: 联系 68">
                <a:extLst>
                  <a:ext uri="{FF2B5EF4-FFF2-40B4-BE49-F238E27FC236}">
                    <a16:creationId xmlns:a16="http://schemas.microsoft.com/office/drawing/2014/main" id="{ED9B3FC3-D6D8-4E5C-8E48-C1FE60937CB7}"/>
                  </a:ext>
                </a:extLst>
              </p:cNvPr>
              <p:cNvSpPr/>
              <p:nvPr/>
            </p:nvSpPr>
            <p:spPr bwMode="auto">
              <a:xfrm>
                <a:off x="2033587" y="4495799"/>
                <a:ext cx="247650" cy="247650"/>
              </a:xfrm>
              <a:prstGeom prst="flowChartConnector">
                <a:avLst/>
              </a:prstGeom>
              <a:grpFill/>
              <a:ln w="28575" cap="flat" cmpd="sng" algn="ctr">
                <a:solidFill>
                  <a:srgbClr val="5D5B5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itchFamily="2" charset="-122"/>
                </a:endParaRPr>
              </a:p>
            </p:txBody>
          </p:sp>
        </p:grpSp>
        <p:pic>
          <p:nvPicPr>
            <p:cNvPr id="229" name="图片 228">
              <a:extLst>
                <a:ext uri="{FF2B5EF4-FFF2-40B4-BE49-F238E27FC236}">
                  <a16:creationId xmlns:a16="http://schemas.microsoft.com/office/drawing/2014/main" id="{45C665D9-97E4-48ED-9F3B-41FFF591D3F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37916" y="5158135"/>
              <a:ext cx="114486" cy="204667"/>
            </a:xfrm>
            <a:prstGeom prst="rect">
              <a:avLst/>
            </a:prstGeom>
          </p:spPr>
        </p:pic>
        <p:sp>
          <p:nvSpPr>
            <p:cNvPr id="230" name="圆角矩形 61">
              <a:extLst>
                <a:ext uri="{FF2B5EF4-FFF2-40B4-BE49-F238E27FC236}">
                  <a16:creationId xmlns:a16="http://schemas.microsoft.com/office/drawing/2014/main" id="{02DF2D77-50BC-48B0-8E51-13BDEE9DC463}"/>
                </a:ext>
              </a:extLst>
            </p:cNvPr>
            <p:cNvSpPr/>
            <p:nvPr/>
          </p:nvSpPr>
          <p:spPr bwMode="auto">
            <a:xfrm>
              <a:off x="1949809" y="5143537"/>
              <a:ext cx="63222" cy="256282"/>
            </a:xfrm>
            <a:prstGeom prst="roundRect">
              <a:avLst/>
            </a:prstGeom>
            <a:grpFill/>
            <a:ln w="28575" cap="flat" cmpd="sng" algn="ctr">
              <a:solidFill>
                <a:srgbClr val="5D5B5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Tx/>
                <a:buNone/>
                <a:tabLst/>
                <a:defRPr/>
              </a:pPr>
              <a:endParaRPr kumimoji="0" lang="en-US" sz="11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pitchFamily="2" charset="-122"/>
              </a:endParaRPr>
            </a:p>
          </p:txBody>
        </p:sp>
        <p:grpSp>
          <p:nvGrpSpPr>
            <p:cNvPr id="231" name="组合 230">
              <a:extLst>
                <a:ext uri="{FF2B5EF4-FFF2-40B4-BE49-F238E27FC236}">
                  <a16:creationId xmlns:a16="http://schemas.microsoft.com/office/drawing/2014/main" id="{E8E1CBDF-886B-4FAF-A95A-03B62FE3A69C}"/>
                </a:ext>
              </a:extLst>
            </p:cNvPr>
            <p:cNvGrpSpPr/>
            <p:nvPr/>
          </p:nvGrpSpPr>
          <p:grpSpPr>
            <a:xfrm flipH="1">
              <a:off x="1628699" y="5129629"/>
              <a:ext cx="260584" cy="314302"/>
              <a:chOff x="9537277" y="5925783"/>
              <a:chExt cx="581020" cy="473495"/>
            </a:xfrm>
          </p:grpSpPr>
          <p:sp>
            <p:nvSpPr>
              <p:cNvPr id="233" name="Freeform 81">
                <a:extLst>
                  <a:ext uri="{FF2B5EF4-FFF2-40B4-BE49-F238E27FC236}">
                    <a16:creationId xmlns:a16="http://schemas.microsoft.com/office/drawing/2014/main" id="{55AA451F-1F3B-4FA1-B7B0-A3E3453B209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576893" y="5925783"/>
                <a:ext cx="203734" cy="203735"/>
              </a:xfrm>
              <a:custGeom>
                <a:avLst/>
                <a:gdLst>
                  <a:gd name="T0" fmla="*/ 136088438 w 108"/>
                  <a:gd name="T1" fmla="*/ 272176875 h 108"/>
                  <a:gd name="T2" fmla="*/ 0 w 108"/>
                  <a:gd name="T3" fmla="*/ 136088438 h 108"/>
                  <a:gd name="T4" fmla="*/ 136088438 w 108"/>
                  <a:gd name="T5" fmla="*/ 0 h 108"/>
                  <a:gd name="T6" fmla="*/ 272176875 w 108"/>
                  <a:gd name="T7" fmla="*/ 136088438 h 108"/>
                  <a:gd name="T8" fmla="*/ 136088438 w 108"/>
                  <a:gd name="T9" fmla="*/ 272176875 h 108"/>
                  <a:gd name="T10" fmla="*/ 136088438 w 108"/>
                  <a:gd name="T11" fmla="*/ 40322500 h 108"/>
                  <a:gd name="T12" fmla="*/ 40322500 w 108"/>
                  <a:gd name="T13" fmla="*/ 136088438 h 108"/>
                  <a:gd name="T14" fmla="*/ 136088438 w 108"/>
                  <a:gd name="T15" fmla="*/ 231854375 h 108"/>
                  <a:gd name="T16" fmla="*/ 231854375 w 108"/>
                  <a:gd name="T17" fmla="*/ 136088438 h 108"/>
                  <a:gd name="T18" fmla="*/ 136088438 w 108"/>
                  <a:gd name="T19" fmla="*/ 40322500 h 10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8" h="108">
                    <a:moveTo>
                      <a:pt x="54" y="108"/>
                    </a:moveTo>
                    <a:cubicBezTo>
                      <a:pt x="24" y="108"/>
                      <a:pt x="0" y="83"/>
                      <a:pt x="0" y="54"/>
                    </a:cubicBezTo>
                    <a:cubicBezTo>
                      <a:pt x="0" y="24"/>
                      <a:pt x="24" y="0"/>
                      <a:pt x="54" y="0"/>
                    </a:cubicBezTo>
                    <a:cubicBezTo>
                      <a:pt x="84" y="0"/>
                      <a:pt x="108" y="24"/>
                      <a:pt x="108" y="54"/>
                    </a:cubicBezTo>
                    <a:cubicBezTo>
                      <a:pt x="108" y="83"/>
                      <a:pt x="84" y="108"/>
                      <a:pt x="54" y="108"/>
                    </a:cubicBezTo>
                    <a:close/>
                    <a:moveTo>
                      <a:pt x="54" y="16"/>
                    </a:moveTo>
                    <a:cubicBezTo>
                      <a:pt x="33" y="16"/>
                      <a:pt x="16" y="33"/>
                      <a:pt x="16" y="54"/>
                    </a:cubicBezTo>
                    <a:cubicBezTo>
                      <a:pt x="16" y="74"/>
                      <a:pt x="33" y="92"/>
                      <a:pt x="54" y="92"/>
                    </a:cubicBezTo>
                    <a:cubicBezTo>
                      <a:pt x="75" y="92"/>
                      <a:pt x="92" y="74"/>
                      <a:pt x="92" y="54"/>
                    </a:cubicBezTo>
                    <a:cubicBezTo>
                      <a:pt x="92" y="33"/>
                      <a:pt x="75" y="16"/>
                      <a:pt x="54" y="16"/>
                    </a:cubicBez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itchFamily="2" charset="-122"/>
                </a:endParaRPr>
              </a:p>
            </p:txBody>
          </p:sp>
          <p:sp>
            <p:nvSpPr>
              <p:cNvPr id="234" name="Freeform 82">
                <a:extLst>
                  <a:ext uri="{FF2B5EF4-FFF2-40B4-BE49-F238E27FC236}">
                    <a16:creationId xmlns:a16="http://schemas.microsoft.com/office/drawing/2014/main" id="{E888490F-EE1D-4A4F-850B-8611680AB59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537277" y="6140836"/>
                <a:ext cx="524427" cy="258442"/>
              </a:xfrm>
              <a:custGeom>
                <a:avLst/>
                <a:gdLst>
                  <a:gd name="T0" fmla="*/ 345262200 w 278"/>
                  <a:gd name="T1" fmla="*/ 345262994 h 137"/>
                  <a:gd name="T2" fmla="*/ 20161250 w 278"/>
                  <a:gd name="T3" fmla="*/ 345262994 h 137"/>
                  <a:gd name="T4" fmla="*/ 0 w 278"/>
                  <a:gd name="T5" fmla="*/ 325101697 h 137"/>
                  <a:gd name="T6" fmla="*/ 0 w 278"/>
                  <a:gd name="T7" fmla="*/ 100806482 h 137"/>
                  <a:gd name="T8" fmla="*/ 100806250 w 278"/>
                  <a:gd name="T9" fmla="*/ 0 h 137"/>
                  <a:gd name="T10" fmla="*/ 264617200 w 278"/>
                  <a:gd name="T11" fmla="*/ 0 h 137"/>
                  <a:gd name="T12" fmla="*/ 327620313 w 278"/>
                  <a:gd name="T13" fmla="*/ 22682252 h 137"/>
                  <a:gd name="T14" fmla="*/ 340221888 w 278"/>
                  <a:gd name="T15" fmla="*/ 32762900 h 137"/>
                  <a:gd name="T16" fmla="*/ 501511888 w 278"/>
                  <a:gd name="T17" fmla="*/ 191532315 h 137"/>
                  <a:gd name="T18" fmla="*/ 642640638 w 278"/>
                  <a:gd name="T19" fmla="*/ 191532315 h 137"/>
                  <a:gd name="T20" fmla="*/ 700603438 w 278"/>
                  <a:gd name="T21" fmla="*/ 249496836 h 137"/>
                  <a:gd name="T22" fmla="*/ 642640638 w 278"/>
                  <a:gd name="T23" fmla="*/ 309980725 h 137"/>
                  <a:gd name="T24" fmla="*/ 451108763 w 278"/>
                  <a:gd name="T25" fmla="*/ 309980725 h 137"/>
                  <a:gd name="T26" fmla="*/ 438507188 w 278"/>
                  <a:gd name="T27" fmla="*/ 304940401 h 137"/>
                  <a:gd name="T28" fmla="*/ 365423450 w 278"/>
                  <a:gd name="T29" fmla="*/ 234375864 h 137"/>
                  <a:gd name="T30" fmla="*/ 365423450 w 278"/>
                  <a:gd name="T31" fmla="*/ 325101697 h 137"/>
                  <a:gd name="T32" fmla="*/ 345262200 w 278"/>
                  <a:gd name="T33" fmla="*/ 345262994 h 137"/>
                  <a:gd name="T34" fmla="*/ 40322500 w 278"/>
                  <a:gd name="T35" fmla="*/ 304940401 h 137"/>
                  <a:gd name="T36" fmla="*/ 325100950 w 278"/>
                  <a:gd name="T37" fmla="*/ 304940401 h 137"/>
                  <a:gd name="T38" fmla="*/ 325100950 w 278"/>
                  <a:gd name="T39" fmla="*/ 186491991 h 137"/>
                  <a:gd name="T40" fmla="*/ 337700938 w 278"/>
                  <a:gd name="T41" fmla="*/ 168851651 h 137"/>
                  <a:gd name="T42" fmla="*/ 360383138 w 278"/>
                  <a:gd name="T43" fmla="*/ 173891975 h 137"/>
                  <a:gd name="T44" fmla="*/ 458668438 w 278"/>
                  <a:gd name="T45" fmla="*/ 269658132 h 137"/>
                  <a:gd name="T46" fmla="*/ 642640638 w 278"/>
                  <a:gd name="T47" fmla="*/ 269658132 h 137"/>
                  <a:gd name="T48" fmla="*/ 660280938 w 278"/>
                  <a:gd name="T49" fmla="*/ 249496836 h 137"/>
                  <a:gd name="T50" fmla="*/ 642640638 w 278"/>
                  <a:gd name="T51" fmla="*/ 231854908 h 137"/>
                  <a:gd name="T52" fmla="*/ 493950625 w 278"/>
                  <a:gd name="T53" fmla="*/ 231854908 h 137"/>
                  <a:gd name="T54" fmla="*/ 478829688 w 278"/>
                  <a:gd name="T55" fmla="*/ 226814584 h 137"/>
                  <a:gd name="T56" fmla="*/ 309980013 w 278"/>
                  <a:gd name="T57" fmla="*/ 60483889 h 137"/>
                  <a:gd name="T58" fmla="*/ 309980013 w 278"/>
                  <a:gd name="T59" fmla="*/ 60483889 h 137"/>
                  <a:gd name="T60" fmla="*/ 302418750 w 278"/>
                  <a:gd name="T61" fmla="*/ 52924197 h 137"/>
                  <a:gd name="T62" fmla="*/ 302418750 w 278"/>
                  <a:gd name="T63" fmla="*/ 52924197 h 137"/>
                  <a:gd name="T64" fmla="*/ 264617200 w 278"/>
                  <a:gd name="T65" fmla="*/ 40322593 h 137"/>
                  <a:gd name="T66" fmla="*/ 100806250 w 278"/>
                  <a:gd name="T67" fmla="*/ 40322593 h 137"/>
                  <a:gd name="T68" fmla="*/ 40322500 w 278"/>
                  <a:gd name="T69" fmla="*/ 100806482 h 137"/>
                  <a:gd name="T70" fmla="*/ 40322500 w 278"/>
                  <a:gd name="T71" fmla="*/ 304940401 h 137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278" h="137">
                    <a:moveTo>
                      <a:pt x="137" y="137"/>
                    </a:moveTo>
                    <a:cubicBezTo>
                      <a:pt x="8" y="137"/>
                      <a:pt x="8" y="137"/>
                      <a:pt x="8" y="137"/>
                    </a:cubicBezTo>
                    <a:cubicBezTo>
                      <a:pt x="4" y="137"/>
                      <a:pt x="0" y="134"/>
                      <a:pt x="0" y="129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14" y="0"/>
                      <a:pt x="123" y="3"/>
                      <a:pt x="130" y="9"/>
                    </a:cubicBezTo>
                    <a:cubicBezTo>
                      <a:pt x="132" y="10"/>
                      <a:pt x="133" y="12"/>
                      <a:pt x="135" y="13"/>
                    </a:cubicBezTo>
                    <a:cubicBezTo>
                      <a:pt x="199" y="76"/>
                      <a:pt x="199" y="76"/>
                      <a:pt x="199" y="76"/>
                    </a:cubicBezTo>
                    <a:cubicBezTo>
                      <a:pt x="255" y="76"/>
                      <a:pt x="255" y="76"/>
                      <a:pt x="255" y="76"/>
                    </a:cubicBezTo>
                    <a:cubicBezTo>
                      <a:pt x="268" y="76"/>
                      <a:pt x="278" y="87"/>
                      <a:pt x="278" y="99"/>
                    </a:cubicBezTo>
                    <a:cubicBezTo>
                      <a:pt x="278" y="112"/>
                      <a:pt x="268" y="123"/>
                      <a:pt x="255" y="123"/>
                    </a:cubicBezTo>
                    <a:cubicBezTo>
                      <a:pt x="179" y="123"/>
                      <a:pt x="179" y="123"/>
                      <a:pt x="179" y="123"/>
                    </a:cubicBezTo>
                    <a:cubicBezTo>
                      <a:pt x="177" y="123"/>
                      <a:pt x="175" y="122"/>
                      <a:pt x="174" y="121"/>
                    </a:cubicBezTo>
                    <a:cubicBezTo>
                      <a:pt x="145" y="93"/>
                      <a:pt x="145" y="93"/>
                      <a:pt x="145" y="93"/>
                    </a:cubicBezTo>
                    <a:cubicBezTo>
                      <a:pt x="145" y="129"/>
                      <a:pt x="145" y="129"/>
                      <a:pt x="145" y="129"/>
                    </a:cubicBezTo>
                    <a:cubicBezTo>
                      <a:pt x="145" y="134"/>
                      <a:pt x="142" y="137"/>
                      <a:pt x="137" y="137"/>
                    </a:cubicBezTo>
                    <a:close/>
                    <a:moveTo>
                      <a:pt x="16" y="121"/>
                    </a:moveTo>
                    <a:cubicBezTo>
                      <a:pt x="129" y="121"/>
                      <a:pt x="129" y="121"/>
                      <a:pt x="129" y="121"/>
                    </a:cubicBezTo>
                    <a:cubicBezTo>
                      <a:pt x="129" y="74"/>
                      <a:pt x="129" y="74"/>
                      <a:pt x="129" y="74"/>
                    </a:cubicBezTo>
                    <a:cubicBezTo>
                      <a:pt x="129" y="71"/>
                      <a:pt x="131" y="68"/>
                      <a:pt x="134" y="67"/>
                    </a:cubicBezTo>
                    <a:cubicBezTo>
                      <a:pt x="137" y="66"/>
                      <a:pt x="140" y="66"/>
                      <a:pt x="143" y="69"/>
                    </a:cubicBezTo>
                    <a:cubicBezTo>
                      <a:pt x="182" y="107"/>
                      <a:pt x="182" y="107"/>
                      <a:pt x="182" y="107"/>
                    </a:cubicBezTo>
                    <a:cubicBezTo>
                      <a:pt x="255" y="107"/>
                      <a:pt x="255" y="107"/>
                      <a:pt x="255" y="107"/>
                    </a:cubicBezTo>
                    <a:cubicBezTo>
                      <a:pt x="259" y="107"/>
                      <a:pt x="262" y="104"/>
                      <a:pt x="262" y="99"/>
                    </a:cubicBezTo>
                    <a:cubicBezTo>
                      <a:pt x="262" y="95"/>
                      <a:pt x="259" y="92"/>
                      <a:pt x="255" y="92"/>
                    </a:cubicBezTo>
                    <a:cubicBezTo>
                      <a:pt x="196" y="92"/>
                      <a:pt x="196" y="92"/>
                      <a:pt x="196" y="92"/>
                    </a:cubicBezTo>
                    <a:cubicBezTo>
                      <a:pt x="193" y="92"/>
                      <a:pt x="191" y="91"/>
                      <a:pt x="190" y="90"/>
                    </a:cubicBezTo>
                    <a:cubicBezTo>
                      <a:pt x="123" y="24"/>
                      <a:pt x="123" y="24"/>
                      <a:pt x="123" y="24"/>
                    </a:cubicBezTo>
                    <a:cubicBezTo>
                      <a:pt x="123" y="24"/>
                      <a:pt x="123" y="24"/>
                      <a:pt x="123" y="24"/>
                    </a:cubicBezTo>
                    <a:cubicBezTo>
                      <a:pt x="122" y="23"/>
                      <a:pt x="121" y="22"/>
                      <a:pt x="120" y="21"/>
                    </a:cubicBezTo>
                    <a:cubicBezTo>
                      <a:pt x="120" y="21"/>
                      <a:pt x="120" y="21"/>
                      <a:pt x="120" y="21"/>
                    </a:cubicBezTo>
                    <a:cubicBezTo>
                      <a:pt x="116" y="18"/>
                      <a:pt x="110" y="16"/>
                      <a:pt x="105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27" y="16"/>
                      <a:pt x="16" y="27"/>
                      <a:pt x="16" y="40"/>
                    </a:cubicBezTo>
                    <a:lnTo>
                      <a:pt x="16" y="121"/>
                    </a:ln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itchFamily="2" charset="-122"/>
                </a:endParaRPr>
              </a:p>
            </p:txBody>
          </p:sp>
          <p:sp>
            <p:nvSpPr>
              <p:cNvPr id="235" name="Line 83">
                <a:extLst>
                  <a:ext uri="{FF2B5EF4-FFF2-40B4-BE49-F238E27FC236}">
                    <a16:creationId xmlns:a16="http://schemas.microsoft.com/office/drawing/2014/main" id="{5DDF5AFC-3E23-4CA3-A3C8-09E600AEDA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18297" y="6323819"/>
                <a:ext cx="0" cy="0"/>
              </a:xfrm>
              <a:prstGeom prst="line">
                <a:avLst/>
              </a:prstGeom>
              <a:noFill/>
              <a:ln w="25400">
                <a:solidFill>
                  <a:srgbClr val="5A585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itchFamily="2" charset="-122"/>
                </a:endParaRPr>
              </a:p>
            </p:txBody>
          </p:sp>
        </p:grpSp>
      </p:grpSp>
      <p:grpSp>
        <p:nvGrpSpPr>
          <p:cNvPr id="242" name="组合 241">
            <a:extLst>
              <a:ext uri="{FF2B5EF4-FFF2-40B4-BE49-F238E27FC236}">
                <a16:creationId xmlns:a16="http://schemas.microsoft.com/office/drawing/2014/main" id="{CBBB7D97-185D-4DB1-A18B-2E1C56A99438}"/>
              </a:ext>
            </a:extLst>
          </p:cNvPr>
          <p:cNvGrpSpPr/>
          <p:nvPr/>
        </p:nvGrpSpPr>
        <p:grpSpPr>
          <a:xfrm>
            <a:off x="4861565" y="4125719"/>
            <a:ext cx="418765" cy="398045"/>
            <a:chOff x="7761038" y="3920740"/>
            <a:chExt cx="333914" cy="321815"/>
          </a:xfrm>
        </p:grpSpPr>
        <p:sp>
          <p:nvSpPr>
            <p:cNvPr id="243" name="AutoShape 20">
              <a:extLst>
                <a:ext uri="{FF2B5EF4-FFF2-40B4-BE49-F238E27FC236}">
                  <a16:creationId xmlns:a16="http://schemas.microsoft.com/office/drawing/2014/main" id="{30880D19-8013-4E6E-BBEC-7BDCF3F46269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7761038" y="3924611"/>
              <a:ext cx="328591" cy="314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244" name="Freeform 22">
              <a:extLst>
                <a:ext uri="{FF2B5EF4-FFF2-40B4-BE49-F238E27FC236}">
                  <a16:creationId xmlns:a16="http://schemas.microsoft.com/office/drawing/2014/main" id="{B322A59E-6D2D-410C-9F1B-1B18811B3F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6865" y="4026237"/>
              <a:ext cx="101142" cy="216318"/>
            </a:xfrm>
            <a:custGeom>
              <a:avLst/>
              <a:gdLst>
                <a:gd name="T0" fmla="*/ 233 w 254"/>
                <a:gd name="T1" fmla="*/ 529 h 529"/>
                <a:gd name="T2" fmla="*/ 233 w 254"/>
                <a:gd name="T3" fmla="*/ 529 h 529"/>
                <a:gd name="T4" fmla="*/ 216 w 254"/>
                <a:gd name="T5" fmla="*/ 517 h 529"/>
                <a:gd name="T6" fmla="*/ 4 w 254"/>
                <a:gd name="T7" fmla="*/ 29 h 529"/>
                <a:gd name="T8" fmla="*/ 14 w 254"/>
                <a:gd name="T9" fmla="*/ 5 h 529"/>
                <a:gd name="T10" fmla="*/ 38 w 254"/>
                <a:gd name="T11" fmla="*/ 14 h 529"/>
                <a:gd name="T12" fmla="*/ 250 w 254"/>
                <a:gd name="T13" fmla="*/ 503 h 529"/>
                <a:gd name="T14" fmla="*/ 240 w 254"/>
                <a:gd name="T15" fmla="*/ 527 h 529"/>
                <a:gd name="T16" fmla="*/ 233 w 254"/>
                <a:gd name="T17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4" h="529">
                  <a:moveTo>
                    <a:pt x="233" y="529"/>
                  </a:moveTo>
                  <a:lnTo>
                    <a:pt x="233" y="529"/>
                  </a:lnTo>
                  <a:cubicBezTo>
                    <a:pt x="226" y="529"/>
                    <a:pt x="219" y="524"/>
                    <a:pt x="216" y="517"/>
                  </a:cubicBezTo>
                  <a:lnTo>
                    <a:pt x="4" y="29"/>
                  </a:lnTo>
                  <a:cubicBezTo>
                    <a:pt x="0" y="19"/>
                    <a:pt x="4" y="9"/>
                    <a:pt x="14" y="5"/>
                  </a:cubicBezTo>
                  <a:cubicBezTo>
                    <a:pt x="23" y="0"/>
                    <a:pt x="34" y="5"/>
                    <a:pt x="38" y="14"/>
                  </a:cubicBezTo>
                  <a:lnTo>
                    <a:pt x="250" y="503"/>
                  </a:lnTo>
                  <a:cubicBezTo>
                    <a:pt x="254" y="512"/>
                    <a:pt x="250" y="523"/>
                    <a:pt x="240" y="527"/>
                  </a:cubicBezTo>
                  <a:cubicBezTo>
                    <a:pt x="238" y="528"/>
                    <a:pt x="235" y="529"/>
                    <a:pt x="233" y="529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245" name="Freeform 23">
              <a:extLst>
                <a:ext uri="{FF2B5EF4-FFF2-40B4-BE49-F238E27FC236}">
                  <a16:creationId xmlns:a16="http://schemas.microsoft.com/office/drawing/2014/main" id="{B8E4BC82-0E54-4AAA-86A2-CCCA1EE75511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2176" y="4026237"/>
              <a:ext cx="101142" cy="216318"/>
            </a:xfrm>
            <a:custGeom>
              <a:avLst/>
              <a:gdLst>
                <a:gd name="T0" fmla="*/ 21 w 254"/>
                <a:gd name="T1" fmla="*/ 529 h 529"/>
                <a:gd name="T2" fmla="*/ 21 w 254"/>
                <a:gd name="T3" fmla="*/ 529 h 529"/>
                <a:gd name="T4" fmla="*/ 14 w 254"/>
                <a:gd name="T5" fmla="*/ 527 h 529"/>
                <a:gd name="T6" fmla="*/ 4 w 254"/>
                <a:gd name="T7" fmla="*/ 503 h 529"/>
                <a:gd name="T8" fmla="*/ 216 w 254"/>
                <a:gd name="T9" fmla="*/ 14 h 529"/>
                <a:gd name="T10" fmla="*/ 240 w 254"/>
                <a:gd name="T11" fmla="*/ 5 h 529"/>
                <a:gd name="T12" fmla="*/ 250 w 254"/>
                <a:gd name="T13" fmla="*/ 29 h 529"/>
                <a:gd name="T14" fmla="*/ 38 w 254"/>
                <a:gd name="T15" fmla="*/ 517 h 529"/>
                <a:gd name="T16" fmla="*/ 21 w 254"/>
                <a:gd name="T17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4" h="529">
                  <a:moveTo>
                    <a:pt x="21" y="529"/>
                  </a:moveTo>
                  <a:lnTo>
                    <a:pt x="21" y="529"/>
                  </a:lnTo>
                  <a:cubicBezTo>
                    <a:pt x="19" y="529"/>
                    <a:pt x="16" y="528"/>
                    <a:pt x="14" y="527"/>
                  </a:cubicBezTo>
                  <a:cubicBezTo>
                    <a:pt x="4" y="523"/>
                    <a:pt x="0" y="512"/>
                    <a:pt x="4" y="503"/>
                  </a:cubicBezTo>
                  <a:lnTo>
                    <a:pt x="216" y="14"/>
                  </a:lnTo>
                  <a:cubicBezTo>
                    <a:pt x="220" y="5"/>
                    <a:pt x="231" y="0"/>
                    <a:pt x="240" y="5"/>
                  </a:cubicBezTo>
                  <a:cubicBezTo>
                    <a:pt x="250" y="9"/>
                    <a:pt x="254" y="19"/>
                    <a:pt x="250" y="29"/>
                  </a:cubicBezTo>
                  <a:lnTo>
                    <a:pt x="38" y="517"/>
                  </a:lnTo>
                  <a:cubicBezTo>
                    <a:pt x="35" y="524"/>
                    <a:pt x="28" y="529"/>
                    <a:pt x="21" y="529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246" name="Freeform 24">
              <a:extLst>
                <a:ext uri="{FF2B5EF4-FFF2-40B4-BE49-F238E27FC236}">
                  <a16:creationId xmlns:a16="http://schemas.microsoft.com/office/drawing/2014/main" id="{A668864F-FBA6-4F82-8E7F-13B972EE272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4282" y="3990426"/>
              <a:ext cx="41618" cy="43070"/>
            </a:xfrm>
            <a:custGeom>
              <a:avLst/>
              <a:gdLst>
                <a:gd name="T0" fmla="*/ 104 w 104"/>
                <a:gd name="T1" fmla="*/ 53 h 105"/>
                <a:gd name="T2" fmla="*/ 104 w 104"/>
                <a:gd name="T3" fmla="*/ 53 h 105"/>
                <a:gd name="T4" fmla="*/ 52 w 104"/>
                <a:gd name="T5" fmla="*/ 105 h 105"/>
                <a:gd name="T6" fmla="*/ 0 w 104"/>
                <a:gd name="T7" fmla="*/ 53 h 105"/>
                <a:gd name="T8" fmla="*/ 52 w 104"/>
                <a:gd name="T9" fmla="*/ 0 h 105"/>
                <a:gd name="T10" fmla="*/ 104 w 104"/>
                <a:gd name="T11" fmla="*/ 5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105">
                  <a:moveTo>
                    <a:pt x="104" y="53"/>
                  </a:moveTo>
                  <a:lnTo>
                    <a:pt x="104" y="53"/>
                  </a:lnTo>
                  <a:cubicBezTo>
                    <a:pt x="104" y="82"/>
                    <a:pt x="81" y="105"/>
                    <a:pt x="52" y="105"/>
                  </a:cubicBezTo>
                  <a:cubicBezTo>
                    <a:pt x="23" y="105"/>
                    <a:pt x="0" y="82"/>
                    <a:pt x="0" y="53"/>
                  </a:cubicBezTo>
                  <a:cubicBezTo>
                    <a:pt x="0" y="24"/>
                    <a:pt x="23" y="0"/>
                    <a:pt x="52" y="0"/>
                  </a:cubicBezTo>
                  <a:cubicBezTo>
                    <a:pt x="81" y="0"/>
                    <a:pt x="104" y="24"/>
                    <a:pt x="104" y="53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247" name="Freeform 25">
              <a:extLst>
                <a:ext uri="{FF2B5EF4-FFF2-40B4-BE49-F238E27FC236}">
                  <a16:creationId xmlns:a16="http://schemas.microsoft.com/office/drawing/2014/main" id="{0EC729FD-4C0B-4306-ACEF-49A994820BD1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1038" y="3920740"/>
              <a:ext cx="51781" cy="182443"/>
            </a:xfrm>
            <a:custGeom>
              <a:avLst/>
              <a:gdLst>
                <a:gd name="T0" fmla="*/ 110 w 130"/>
                <a:gd name="T1" fmla="*/ 446 h 446"/>
                <a:gd name="T2" fmla="*/ 110 w 130"/>
                <a:gd name="T3" fmla="*/ 446 h 446"/>
                <a:gd name="T4" fmla="*/ 98 w 130"/>
                <a:gd name="T5" fmla="*/ 442 h 446"/>
                <a:gd name="T6" fmla="*/ 0 w 130"/>
                <a:gd name="T7" fmla="*/ 224 h 446"/>
                <a:gd name="T8" fmla="*/ 98 w 130"/>
                <a:gd name="T9" fmla="*/ 7 h 446"/>
                <a:gd name="T10" fmla="*/ 124 w 130"/>
                <a:gd name="T11" fmla="*/ 9 h 446"/>
                <a:gd name="T12" fmla="*/ 122 w 130"/>
                <a:gd name="T13" fmla="*/ 34 h 446"/>
                <a:gd name="T14" fmla="*/ 36 w 130"/>
                <a:gd name="T15" fmla="*/ 224 h 446"/>
                <a:gd name="T16" fmla="*/ 122 w 130"/>
                <a:gd name="T17" fmla="*/ 414 h 446"/>
                <a:gd name="T18" fmla="*/ 124 w 130"/>
                <a:gd name="T19" fmla="*/ 440 h 446"/>
                <a:gd name="T20" fmla="*/ 110 w 130"/>
                <a:gd name="T21" fmla="*/ 446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0" h="446">
                  <a:moveTo>
                    <a:pt x="110" y="446"/>
                  </a:moveTo>
                  <a:lnTo>
                    <a:pt x="110" y="446"/>
                  </a:lnTo>
                  <a:cubicBezTo>
                    <a:pt x="106" y="446"/>
                    <a:pt x="101" y="445"/>
                    <a:pt x="98" y="442"/>
                  </a:cubicBezTo>
                  <a:cubicBezTo>
                    <a:pt x="35" y="388"/>
                    <a:pt x="0" y="308"/>
                    <a:pt x="0" y="224"/>
                  </a:cubicBezTo>
                  <a:cubicBezTo>
                    <a:pt x="0" y="139"/>
                    <a:pt x="35" y="60"/>
                    <a:pt x="98" y="7"/>
                  </a:cubicBezTo>
                  <a:cubicBezTo>
                    <a:pt x="106" y="0"/>
                    <a:pt x="117" y="1"/>
                    <a:pt x="124" y="9"/>
                  </a:cubicBezTo>
                  <a:cubicBezTo>
                    <a:pt x="130" y="15"/>
                    <a:pt x="129" y="27"/>
                    <a:pt x="122" y="34"/>
                  </a:cubicBezTo>
                  <a:cubicBezTo>
                    <a:pt x="67" y="81"/>
                    <a:pt x="36" y="150"/>
                    <a:pt x="36" y="224"/>
                  </a:cubicBezTo>
                  <a:cubicBezTo>
                    <a:pt x="36" y="298"/>
                    <a:pt x="67" y="367"/>
                    <a:pt x="122" y="414"/>
                  </a:cubicBezTo>
                  <a:cubicBezTo>
                    <a:pt x="129" y="421"/>
                    <a:pt x="130" y="432"/>
                    <a:pt x="124" y="440"/>
                  </a:cubicBezTo>
                  <a:cubicBezTo>
                    <a:pt x="120" y="444"/>
                    <a:pt x="115" y="446"/>
                    <a:pt x="110" y="446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248" name="Freeform 26">
              <a:extLst>
                <a:ext uri="{FF2B5EF4-FFF2-40B4-BE49-F238E27FC236}">
                  <a16:creationId xmlns:a16="http://schemas.microsoft.com/office/drawing/2014/main" id="{A16B7CE6-A9C2-4180-9CE3-8F1C7058642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4108" y="3943484"/>
              <a:ext cx="41618" cy="136469"/>
            </a:xfrm>
            <a:custGeom>
              <a:avLst/>
              <a:gdLst>
                <a:gd name="T0" fmla="*/ 85 w 105"/>
                <a:gd name="T1" fmla="*/ 333 h 333"/>
                <a:gd name="T2" fmla="*/ 85 w 105"/>
                <a:gd name="T3" fmla="*/ 333 h 333"/>
                <a:gd name="T4" fmla="*/ 73 w 105"/>
                <a:gd name="T5" fmla="*/ 328 h 333"/>
                <a:gd name="T6" fmla="*/ 0 w 105"/>
                <a:gd name="T7" fmla="*/ 168 h 333"/>
                <a:gd name="T8" fmla="*/ 73 w 105"/>
                <a:gd name="T9" fmla="*/ 7 h 333"/>
                <a:gd name="T10" fmla="*/ 99 w 105"/>
                <a:gd name="T11" fmla="*/ 9 h 333"/>
                <a:gd name="T12" fmla="*/ 97 w 105"/>
                <a:gd name="T13" fmla="*/ 35 h 333"/>
                <a:gd name="T14" fmla="*/ 37 w 105"/>
                <a:gd name="T15" fmla="*/ 168 h 333"/>
                <a:gd name="T16" fmla="*/ 97 w 105"/>
                <a:gd name="T17" fmla="*/ 301 h 333"/>
                <a:gd name="T18" fmla="*/ 99 w 105"/>
                <a:gd name="T19" fmla="*/ 327 h 333"/>
                <a:gd name="T20" fmla="*/ 85 w 105"/>
                <a:gd name="T21" fmla="*/ 333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5" h="333">
                  <a:moveTo>
                    <a:pt x="85" y="333"/>
                  </a:moveTo>
                  <a:lnTo>
                    <a:pt x="85" y="333"/>
                  </a:lnTo>
                  <a:cubicBezTo>
                    <a:pt x="81" y="333"/>
                    <a:pt x="76" y="331"/>
                    <a:pt x="73" y="328"/>
                  </a:cubicBezTo>
                  <a:cubicBezTo>
                    <a:pt x="27" y="289"/>
                    <a:pt x="0" y="230"/>
                    <a:pt x="0" y="168"/>
                  </a:cubicBezTo>
                  <a:cubicBezTo>
                    <a:pt x="0" y="105"/>
                    <a:pt x="27" y="47"/>
                    <a:pt x="73" y="7"/>
                  </a:cubicBezTo>
                  <a:cubicBezTo>
                    <a:pt x="81" y="0"/>
                    <a:pt x="92" y="1"/>
                    <a:pt x="99" y="9"/>
                  </a:cubicBezTo>
                  <a:cubicBezTo>
                    <a:pt x="105" y="17"/>
                    <a:pt x="104" y="28"/>
                    <a:pt x="97" y="35"/>
                  </a:cubicBezTo>
                  <a:cubicBezTo>
                    <a:pt x="59" y="68"/>
                    <a:pt x="37" y="116"/>
                    <a:pt x="37" y="168"/>
                  </a:cubicBezTo>
                  <a:cubicBezTo>
                    <a:pt x="37" y="219"/>
                    <a:pt x="59" y="268"/>
                    <a:pt x="97" y="301"/>
                  </a:cubicBezTo>
                  <a:cubicBezTo>
                    <a:pt x="105" y="307"/>
                    <a:pt x="105" y="319"/>
                    <a:pt x="99" y="327"/>
                  </a:cubicBezTo>
                  <a:cubicBezTo>
                    <a:pt x="95" y="331"/>
                    <a:pt x="90" y="333"/>
                    <a:pt x="85" y="333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249" name="Freeform 27">
              <a:extLst>
                <a:ext uri="{FF2B5EF4-FFF2-40B4-BE49-F238E27FC236}">
                  <a16:creationId xmlns:a16="http://schemas.microsoft.com/office/drawing/2014/main" id="{B82FAB40-155B-4BA2-A5AE-20F7DEB60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6694" y="3965745"/>
              <a:ext cx="34843" cy="91947"/>
            </a:xfrm>
            <a:custGeom>
              <a:avLst/>
              <a:gdLst>
                <a:gd name="T0" fmla="*/ 67 w 88"/>
                <a:gd name="T1" fmla="*/ 225 h 225"/>
                <a:gd name="T2" fmla="*/ 67 w 88"/>
                <a:gd name="T3" fmla="*/ 225 h 225"/>
                <a:gd name="T4" fmla="*/ 57 w 88"/>
                <a:gd name="T5" fmla="*/ 222 h 225"/>
                <a:gd name="T6" fmla="*/ 0 w 88"/>
                <a:gd name="T7" fmla="*/ 114 h 225"/>
                <a:gd name="T8" fmla="*/ 57 w 88"/>
                <a:gd name="T9" fmla="*/ 5 h 225"/>
                <a:gd name="T10" fmla="*/ 83 w 88"/>
                <a:gd name="T11" fmla="*/ 11 h 225"/>
                <a:gd name="T12" fmla="*/ 77 w 88"/>
                <a:gd name="T13" fmla="*/ 36 h 225"/>
                <a:gd name="T14" fmla="*/ 37 w 88"/>
                <a:gd name="T15" fmla="*/ 114 h 225"/>
                <a:gd name="T16" fmla="*/ 77 w 88"/>
                <a:gd name="T17" fmla="*/ 191 h 225"/>
                <a:gd name="T18" fmla="*/ 83 w 88"/>
                <a:gd name="T19" fmla="*/ 217 h 225"/>
                <a:gd name="T20" fmla="*/ 67 w 88"/>
                <a:gd name="T21" fmla="*/ 22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225">
                  <a:moveTo>
                    <a:pt x="67" y="225"/>
                  </a:moveTo>
                  <a:lnTo>
                    <a:pt x="67" y="225"/>
                  </a:lnTo>
                  <a:cubicBezTo>
                    <a:pt x="64" y="225"/>
                    <a:pt x="60" y="224"/>
                    <a:pt x="57" y="222"/>
                  </a:cubicBezTo>
                  <a:cubicBezTo>
                    <a:pt x="21" y="198"/>
                    <a:pt x="0" y="158"/>
                    <a:pt x="0" y="114"/>
                  </a:cubicBezTo>
                  <a:cubicBezTo>
                    <a:pt x="0" y="70"/>
                    <a:pt x="21" y="29"/>
                    <a:pt x="57" y="5"/>
                  </a:cubicBezTo>
                  <a:cubicBezTo>
                    <a:pt x="66" y="0"/>
                    <a:pt x="77" y="2"/>
                    <a:pt x="83" y="11"/>
                  </a:cubicBezTo>
                  <a:cubicBezTo>
                    <a:pt x="88" y="19"/>
                    <a:pt x="86" y="30"/>
                    <a:pt x="77" y="36"/>
                  </a:cubicBezTo>
                  <a:cubicBezTo>
                    <a:pt x="52" y="53"/>
                    <a:pt x="37" y="82"/>
                    <a:pt x="37" y="114"/>
                  </a:cubicBezTo>
                  <a:cubicBezTo>
                    <a:pt x="37" y="146"/>
                    <a:pt x="52" y="175"/>
                    <a:pt x="77" y="191"/>
                  </a:cubicBezTo>
                  <a:cubicBezTo>
                    <a:pt x="86" y="197"/>
                    <a:pt x="88" y="208"/>
                    <a:pt x="83" y="217"/>
                  </a:cubicBezTo>
                  <a:cubicBezTo>
                    <a:pt x="79" y="222"/>
                    <a:pt x="73" y="225"/>
                    <a:pt x="67" y="225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250" name="Freeform 28">
              <a:extLst>
                <a:ext uri="{FF2B5EF4-FFF2-40B4-BE49-F238E27FC236}">
                  <a16:creationId xmlns:a16="http://schemas.microsoft.com/office/drawing/2014/main" id="{561C15F5-1F27-4A74-ACA8-A6E4E95CA0EC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3171" y="3920740"/>
              <a:ext cx="51781" cy="182443"/>
            </a:xfrm>
            <a:custGeom>
              <a:avLst/>
              <a:gdLst>
                <a:gd name="T0" fmla="*/ 20 w 130"/>
                <a:gd name="T1" fmla="*/ 446 h 446"/>
                <a:gd name="T2" fmla="*/ 20 w 130"/>
                <a:gd name="T3" fmla="*/ 446 h 446"/>
                <a:gd name="T4" fmla="*/ 6 w 130"/>
                <a:gd name="T5" fmla="*/ 440 h 446"/>
                <a:gd name="T6" fmla="*/ 8 w 130"/>
                <a:gd name="T7" fmla="*/ 414 h 446"/>
                <a:gd name="T8" fmla="*/ 94 w 130"/>
                <a:gd name="T9" fmla="*/ 224 h 446"/>
                <a:gd name="T10" fmla="*/ 8 w 130"/>
                <a:gd name="T11" fmla="*/ 34 h 446"/>
                <a:gd name="T12" fmla="*/ 6 w 130"/>
                <a:gd name="T13" fmla="*/ 9 h 446"/>
                <a:gd name="T14" fmla="*/ 32 w 130"/>
                <a:gd name="T15" fmla="*/ 7 h 446"/>
                <a:gd name="T16" fmla="*/ 130 w 130"/>
                <a:gd name="T17" fmla="*/ 224 h 446"/>
                <a:gd name="T18" fmla="*/ 32 w 130"/>
                <a:gd name="T19" fmla="*/ 442 h 446"/>
                <a:gd name="T20" fmla="*/ 20 w 130"/>
                <a:gd name="T21" fmla="*/ 446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0" h="446">
                  <a:moveTo>
                    <a:pt x="20" y="446"/>
                  </a:moveTo>
                  <a:lnTo>
                    <a:pt x="20" y="446"/>
                  </a:lnTo>
                  <a:cubicBezTo>
                    <a:pt x="15" y="446"/>
                    <a:pt x="10" y="444"/>
                    <a:pt x="6" y="440"/>
                  </a:cubicBezTo>
                  <a:cubicBezTo>
                    <a:pt x="0" y="432"/>
                    <a:pt x="0" y="421"/>
                    <a:pt x="8" y="414"/>
                  </a:cubicBezTo>
                  <a:cubicBezTo>
                    <a:pt x="63" y="367"/>
                    <a:pt x="94" y="298"/>
                    <a:pt x="94" y="224"/>
                  </a:cubicBezTo>
                  <a:cubicBezTo>
                    <a:pt x="94" y="150"/>
                    <a:pt x="63" y="81"/>
                    <a:pt x="8" y="34"/>
                  </a:cubicBezTo>
                  <a:cubicBezTo>
                    <a:pt x="0" y="27"/>
                    <a:pt x="0" y="15"/>
                    <a:pt x="6" y="9"/>
                  </a:cubicBezTo>
                  <a:cubicBezTo>
                    <a:pt x="13" y="1"/>
                    <a:pt x="24" y="0"/>
                    <a:pt x="32" y="7"/>
                  </a:cubicBezTo>
                  <a:cubicBezTo>
                    <a:pt x="95" y="60"/>
                    <a:pt x="130" y="139"/>
                    <a:pt x="130" y="224"/>
                  </a:cubicBezTo>
                  <a:cubicBezTo>
                    <a:pt x="130" y="308"/>
                    <a:pt x="95" y="388"/>
                    <a:pt x="32" y="442"/>
                  </a:cubicBezTo>
                  <a:cubicBezTo>
                    <a:pt x="29" y="445"/>
                    <a:pt x="24" y="446"/>
                    <a:pt x="20" y="446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251" name="Freeform 29">
              <a:extLst>
                <a:ext uri="{FF2B5EF4-FFF2-40B4-BE49-F238E27FC236}">
                  <a16:creationId xmlns:a16="http://schemas.microsoft.com/office/drawing/2014/main" id="{FE2F4980-1127-492D-8B43-DEC9E4A7E983}"/>
                </a:ext>
              </a:extLst>
            </p:cNvPr>
            <p:cNvSpPr>
              <a:spLocks/>
            </p:cNvSpPr>
            <p:nvPr/>
          </p:nvSpPr>
          <p:spPr bwMode="auto">
            <a:xfrm>
              <a:off x="8010264" y="3943484"/>
              <a:ext cx="41618" cy="136469"/>
            </a:xfrm>
            <a:custGeom>
              <a:avLst/>
              <a:gdLst>
                <a:gd name="T0" fmla="*/ 20 w 105"/>
                <a:gd name="T1" fmla="*/ 333 h 333"/>
                <a:gd name="T2" fmla="*/ 20 w 105"/>
                <a:gd name="T3" fmla="*/ 333 h 333"/>
                <a:gd name="T4" fmla="*/ 6 w 105"/>
                <a:gd name="T5" fmla="*/ 327 h 333"/>
                <a:gd name="T6" fmla="*/ 8 w 105"/>
                <a:gd name="T7" fmla="*/ 301 h 333"/>
                <a:gd name="T8" fmla="*/ 68 w 105"/>
                <a:gd name="T9" fmla="*/ 168 h 333"/>
                <a:gd name="T10" fmla="*/ 8 w 105"/>
                <a:gd name="T11" fmla="*/ 35 h 333"/>
                <a:gd name="T12" fmla="*/ 6 w 105"/>
                <a:gd name="T13" fmla="*/ 9 h 333"/>
                <a:gd name="T14" fmla="*/ 32 w 105"/>
                <a:gd name="T15" fmla="*/ 7 h 333"/>
                <a:gd name="T16" fmla="*/ 105 w 105"/>
                <a:gd name="T17" fmla="*/ 168 h 333"/>
                <a:gd name="T18" fmla="*/ 32 w 105"/>
                <a:gd name="T19" fmla="*/ 328 h 333"/>
                <a:gd name="T20" fmla="*/ 20 w 105"/>
                <a:gd name="T21" fmla="*/ 333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5" h="333">
                  <a:moveTo>
                    <a:pt x="20" y="333"/>
                  </a:moveTo>
                  <a:lnTo>
                    <a:pt x="20" y="333"/>
                  </a:lnTo>
                  <a:cubicBezTo>
                    <a:pt x="15" y="333"/>
                    <a:pt x="10" y="331"/>
                    <a:pt x="6" y="327"/>
                  </a:cubicBezTo>
                  <a:cubicBezTo>
                    <a:pt x="0" y="319"/>
                    <a:pt x="0" y="307"/>
                    <a:pt x="8" y="301"/>
                  </a:cubicBezTo>
                  <a:cubicBezTo>
                    <a:pt x="46" y="268"/>
                    <a:pt x="68" y="219"/>
                    <a:pt x="68" y="168"/>
                  </a:cubicBezTo>
                  <a:cubicBezTo>
                    <a:pt x="68" y="116"/>
                    <a:pt x="46" y="68"/>
                    <a:pt x="8" y="35"/>
                  </a:cubicBezTo>
                  <a:cubicBezTo>
                    <a:pt x="0" y="28"/>
                    <a:pt x="0" y="17"/>
                    <a:pt x="6" y="9"/>
                  </a:cubicBezTo>
                  <a:cubicBezTo>
                    <a:pt x="13" y="1"/>
                    <a:pt x="24" y="0"/>
                    <a:pt x="32" y="7"/>
                  </a:cubicBezTo>
                  <a:cubicBezTo>
                    <a:pt x="78" y="47"/>
                    <a:pt x="105" y="105"/>
                    <a:pt x="105" y="168"/>
                  </a:cubicBezTo>
                  <a:cubicBezTo>
                    <a:pt x="105" y="230"/>
                    <a:pt x="78" y="289"/>
                    <a:pt x="32" y="328"/>
                  </a:cubicBezTo>
                  <a:cubicBezTo>
                    <a:pt x="29" y="331"/>
                    <a:pt x="24" y="333"/>
                    <a:pt x="20" y="333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252" name="Freeform 30">
              <a:extLst>
                <a:ext uri="{FF2B5EF4-FFF2-40B4-BE49-F238E27FC236}">
                  <a16:creationId xmlns:a16="http://schemas.microsoft.com/office/drawing/2014/main" id="{85F49159-17FC-4973-A053-6E6A6E18437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4453" y="3965745"/>
              <a:ext cx="34843" cy="91947"/>
            </a:xfrm>
            <a:custGeom>
              <a:avLst/>
              <a:gdLst>
                <a:gd name="T0" fmla="*/ 21 w 88"/>
                <a:gd name="T1" fmla="*/ 225 h 225"/>
                <a:gd name="T2" fmla="*/ 21 w 88"/>
                <a:gd name="T3" fmla="*/ 225 h 225"/>
                <a:gd name="T4" fmla="*/ 5 w 88"/>
                <a:gd name="T5" fmla="*/ 217 h 225"/>
                <a:gd name="T6" fmla="*/ 11 w 88"/>
                <a:gd name="T7" fmla="*/ 191 h 225"/>
                <a:gd name="T8" fmla="*/ 51 w 88"/>
                <a:gd name="T9" fmla="*/ 114 h 225"/>
                <a:gd name="T10" fmla="*/ 11 w 88"/>
                <a:gd name="T11" fmla="*/ 36 h 225"/>
                <a:gd name="T12" fmla="*/ 5 w 88"/>
                <a:gd name="T13" fmla="*/ 11 h 225"/>
                <a:gd name="T14" fmla="*/ 31 w 88"/>
                <a:gd name="T15" fmla="*/ 5 h 225"/>
                <a:gd name="T16" fmla="*/ 88 w 88"/>
                <a:gd name="T17" fmla="*/ 114 h 225"/>
                <a:gd name="T18" fmla="*/ 31 w 88"/>
                <a:gd name="T19" fmla="*/ 222 h 225"/>
                <a:gd name="T20" fmla="*/ 21 w 88"/>
                <a:gd name="T21" fmla="*/ 22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225">
                  <a:moveTo>
                    <a:pt x="21" y="225"/>
                  </a:moveTo>
                  <a:lnTo>
                    <a:pt x="21" y="225"/>
                  </a:lnTo>
                  <a:cubicBezTo>
                    <a:pt x="15" y="225"/>
                    <a:pt x="9" y="222"/>
                    <a:pt x="5" y="217"/>
                  </a:cubicBezTo>
                  <a:cubicBezTo>
                    <a:pt x="0" y="208"/>
                    <a:pt x="2" y="197"/>
                    <a:pt x="11" y="191"/>
                  </a:cubicBezTo>
                  <a:cubicBezTo>
                    <a:pt x="36" y="175"/>
                    <a:pt x="51" y="146"/>
                    <a:pt x="51" y="114"/>
                  </a:cubicBezTo>
                  <a:cubicBezTo>
                    <a:pt x="51" y="82"/>
                    <a:pt x="36" y="53"/>
                    <a:pt x="11" y="36"/>
                  </a:cubicBezTo>
                  <a:cubicBezTo>
                    <a:pt x="2" y="30"/>
                    <a:pt x="0" y="19"/>
                    <a:pt x="5" y="11"/>
                  </a:cubicBezTo>
                  <a:cubicBezTo>
                    <a:pt x="11" y="2"/>
                    <a:pt x="22" y="0"/>
                    <a:pt x="31" y="5"/>
                  </a:cubicBezTo>
                  <a:cubicBezTo>
                    <a:pt x="67" y="29"/>
                    <a:pt x="88" y="70"/>
                    <a:pt x="88" y="114"/>
                  </a:cubicBezTo>
                  <a:cubicBezTo>
                    <a:pt x="88" y="158"/>
                    <a:pt x="67" y="198"/>
                    <a:pt x="31" y="222"/>
                  </a:cubicBezTo>
                  <a:cubicBezTo>
                    <a:pt x="28" y="224"/>
                    <a:pt x="24" y="225"/>
                    <a:pt x="21" y="225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253" name="Freeform 31">
              <a:extLst>
                <a:ext uri="{FF2B5EF4-FFF2-40B4-BE49-F238E27FC236}">
                  <a16:creationId xmlns:a16="http://schemas.microsoft.com/office/drawing/2014/main" id="{F9229689-332D-433F-824D-7E40358B6486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1054" y="4113829"/>
              <a:ext cx="87592" cy="15002"/>
            </a:xfrm>
            <a:custGeom>
              <a:avLst/>
              <a:gdLst>
                <a:gd name="T0" fmla="*/ 202 w 220"/>
                <a:gd name="T1" fmla="*/ 37 h 37"/>
                <a:gd name="T2" fmla="*/ 202 w 220"/>
                <a:gd name="T3" fmla="*/ 37 h 37"/>
                <a:gd name="T4" fmla="*/ 18 w 220"/>
                <a:gd name="T5" fmla="*/ 37 h 37"/>
                <a:gd name="T6" fmla="*/ 0 w 220"/>
                <a:gd name="T7" fmla="*/ 19 h 37"/>
                <a:gd name="T8" fmla="*/ 18 w 220"/>
                <a:gd name="T9" fmla="*/ 0 h 37"/>
                <a:gd name="T10" fmla="*/ 202 w 220"/>
                <a:gd name="T11" fmla="*/ 0 h 37"/>
                <a:gd name="T12" fmla="*/ 220 w 220"/>
                <a:gd name="T13" fmla="*/ 19 h 37"/>
                <a:gd name="T14" fmla="*/ 202 w 220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0" h="37">
                  <a:moveTo>
                    <a:pt x="202" y="37"/>
                  </a:moveTo>
                  <a:lnTo>
                    <a:pt x="202" y="37"/>
                  </a:lnTo>
                  <a:lnTo>
                    <a:pt x="18" y="37"/>
                  </a:lnTo>
                  <a:cubicBezTo>
                    <a:pt x="8" y="37"/>
                    <a:pt x="0" y="29"/>
                    <a:pt x="0" y="19"/>
                  </a:cubicBezTo>
                  <a:cubicBezTo>
                    <a:pt x="0" y="9"/>
                    <a:pt x="8" y="0"/>
                    <a:pt x="18" y="0"/>
                  </a:cubicBezTo>
                  <a:lnTo>
                    <a:pt x="202" y="0"/>
                  </a:lnTo>
                  <a:cubicBezTo>
                    <a:pt x="212" y="0"/>
                    <a:pt x="220" y="9"/>
                    <a:pt x="220" y="19"/>
                  </a:cubicBezTo>
                  <a:cubicBezTo>
                    <a:pt x="220" y="29"/>
                    <a:pt x="212" y="37"/>
                    <a:pt x="202" y="37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254" name="Freeform 32">
              <a:extLst>
                <a:ext uri="{FF2B5EF4-FFF2-40B4-BE49-F238E27FC236}">
                  <a16:creationId xmlns:a16="http://schemas.microsoft.com/office/drawing/2014/main" id="{8928FAD9-A41D-48B6-B074-11984A7DB03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3965" y="4189807"/>
              <a:ext cx="56620" cy="15002"/>
            </a:xfrm>
            <a:custGeom>
              <a:avLst/>
              <a:gdLst>
                <a:gd name="T0" fmla="*/ 125 w 143"/>
                <a:gd name="T1" fmla="*/ 36 h 36"/>
                <a:gd name="T2" fmla="*/ 125 w 143"/>
                <a:gd name="T3" fmla="*/ 36 h 36"/>
                <a:gd name="T4" fmla="*/ 19 w 143"/>
                <a:gd name="T5" fmla="*/ 36 h 36"/>
                <a:gd name="T6" fmla="*/ 0 w 143"/>
                <a:gd name="T7" fmla="*/ 18 h 36"/>
                <a:gd name="T8" fmla="*/ 19 w 143"/>
                <a:gd name="T9" fmla="*/ 0 h 36"/>
                <a:gd name="T10" fmla="*/ 125 w 143"/>
                <a:gd name="T11" fmla="*/ 0 h 36"/>
                <a:gd name="T12" fmla="*/ 143 w 143"/>
                <a:gd name="T13" fmla="*/ 18 h 36"/>
                <a:gd name="T14" fmla="*/ 125 w 143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3" h="36">
                  <a:moveTo>
                    <a:pt x="125" y="36"/>
                  </a:moveTo>
                  <a:lnTo>
                    <a:pt x="125" y="36"/>
                  </a:lnTo>
                  <a:lnTo>
                    <a:pt x="19" y="36"/>
                  </a:lnTo>
                  <a:cubicBezTo>
                    <a:pt x="9" y="36"/>
                    <a:pt x="0" y="28"/>
                    <a:pt x="0" y="18"/>
                  </a:cubicBezTo>
                  <a:cubicBezTo>
                    <a:pt x="0" y="8"/>
                    <a:pt x="9" y="0"/>
                    <a:pt x="19" y="0"/>
                  </a:cubicBezTo>
                  <a:lnTo>
                    <a:pt x="125" y="0"/>
                  </a:lnTo>
                  <a:cubicBezTo>
                    <a:pt x="135" y="0"/>
                    <a:pt x="143" y="8"/>
                    <a:pt x="143" y="18"/>
                  </a:cubicBezTo>
                  <a:cubicBezTo>
                    <a:pt x="143" y="28"/>
                    <a:pt x="135" y="36"/>
                    <a:pt x="125" y="36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255" name="Freeform 33">
              <a:extLst>
                <a:ext uri="{FF2B5EF4-FFF2-40B4-BE49-F238E27FC236}">
                  <a16:creationId xmlns:a16="http://schemas.microsoft.com/office/drawing/2014/main" id="{DEF17641-7403-4D2F-8A02-932BA1F12CD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9114" y="4189807"/>
              <a:ext cx="62427" cy="15002"/>
            </a:xfrm>
            <a:custGeom>
              <a:avLst/>
              <a:gdLst>
                <a:gd name="T0" fmla="*/ 139 w 157"/>
                <a:gd name="T1" fmla="*/ 36 h 36"/>
                <a:gd name="T2" fmla="*/ 139 w 157"/>
                <a:gd name="T3" fmla="*/ 36 h 36"/>
                <a:gd name="T4" fmla="*/ 19 w 157"/>
                <a:gd name="T5" fmla="*/ 36 h 36"/>
                <a:gd name="T6" fmla="*/ 0 w 157"/>
                <a:gd name="T7" fmla="*/ 18 h 36"/>
                <a:gd name="T8" fmla="*/ 19 w 157"/>
                <a:gd name="T9" fmla="*/ 0 h 36"/>
                <a:gd name="T10" fmla="*/ 139 w 157"/>
                <a:gd name="T11" fmla="*/ 0 h 36"/>
                <a:gd name="T12" fmla="*/ 157 w 157"/>
                <a:gd name="T13" fmla="*/ 18 h 36"/>
                <a:gd name="T14" fmla="*/ 139 w 157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" h="36">
                  <a:moveTo>
                    <a:pt x="139" y="36"/>
                  </a:moveTo>
                  <a:lnTo>
                    <a:pt x="139" y="36"/>
                  </a:lnTo>
                  <a:lnTo>
                    <a:pt x="19" y="36"/>
                  </a:lnTo>
                  <a:cubicBezTo>
                    <a:pt x="9" y="36"/>
                    <a:pt x="0" y="28"/>
                    <a:pt x="0" y="18"/>
                  </a:cubicBezTo>
                  <a:cubicBezTo>
                    <a:pt x="0" y="8"/>
                    <a:pt x="9" y="0"/>
                    <a:pt x="19" y="0"/>
                  </a:cubicBezTo>
                  <a:lnTo>
                    <a:pt x="139" y="0"/>
                  </a:lnTo>
                  <a:cubicBezTo>
                    <a:pt x="149" y="0"/>
                    <a:pt x="157" y="8"/>
                    <a:pt x="157" y="18"/>
                  </a:cubicBezTo>
                  <a:cubicBezTo>
                    <a:pt x="157" y="28"/>
                    <a:pt x="149" y="36"/>
                    <a:pt x="139" y="36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256" name="Freeform 34">
              <a:extLst>
                <a:ext uri="{FF2B5EF4-FFF2-40B4-BE49-F238E27FC236}">
                  <a16:creationId xmlns:a16="http://schemas.microsoft.com/office/drawing/2014/main" id="{D03E694C-80D2-44C2-A585-58F16CCB42E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6377" y="4181580"/>
              <a:ext cx="30488" cy="31456"/>
            </a:xfrm>
            <a:custGeom>
              <a:avLst/>
              <a:gdLst>
                <a:gd name="T0" fmla="*/ 38 w 76"/>
                <a:gd name="T1" fmla="*/ 76 h 76"/>
                <a:gd name="T2" fmla="*/ 38 w 76"/>
                <a:gd name="T3" fmla="*/ 76 h 76"/>
                <a:gd name="T4" fmla="*/ 0 w 76"/>
                <a:gd name="T5" fmla="*/ 38 h 76"/>
                <a:gd name="T6" fmla="*/ 38 w 76"/>
                <a:gd name="T7" fmla="*/ 0 h 76"/>
                <a:gd name="T8" fmla="*/ 76 w 76"/>
                <a:gd name="T9" fmla="*/ 38 h 76"/>
                <a:gd name="T10" fmla="*/ 38 w 76"/>
                <a:gd name="T1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76">
                  <a:moveTo>
                    <a:pt x="38" y="76"/>
                  </a:moveTo>
                  <a:lnTo>
                    <a:pt x="38" y="76"/>
                  </a:lnTo>
                  <a:cubicBezTo>
                    <a:pt x="17" y="76"/>
                    <a:pt x="0" y="59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6" y="17"/>
                    <a:pt x="76" y="38"/>
                  </a:cubicBezTo>
                  <a:cubicBezTo>
                    <a:pt x="76" y="59"/>
                    <a:pt x="59" y="76"/>
                    <a:pt x="38" y="76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  <p:sp>
          <p:nvSpPr>
            <p:cNvPr id="257" name="Freeform 35">
              <a:extLst>
                <a:ext uri="{FF2B5EF4-FFF2-40B4-BE49-F238E27FC236}">
                  <a16:creationId xmlns:a16="http://schemas.microsoft.com/office/drawing/2014/main" id="{B1BE93F4-6A59-4D50-9DE2-6BBD185CA757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3318" y="4181096"/>
              <a:ext cx="30488" cy="31940"/>
            </a:xfrm>
            <a:custGeom>
              <a:avLst/>
              <a:gdLst>
                <a:gd name="T0" fmla="*/ 38 w 76"/>
                <a:gd name="T1" fmla="*/ 77 h 77"/>
                <a:gd name="T2" fmla="*/ 38 w 76"/>
                <a:gd name="T3" fmla="*/ 77 h 77"/>
                <a:gd name="T4" fmla="*/ 0 w 76"/>
                <a:gd name="T5" fmla="*/ 39 h 77"/>
                <a:gd name="T6" fmla="*/ 38 w 76"/>
                <a:gd name="T7" fmla="*/ 0 h 77"/>
                <a:gd name="T8" fmla="*/ 76 w 76"/>
                <a:gd name="T9" fmla="*/ 39 h 77"/>
                <a:gd name="T10" fmla="*/ 38 w 76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77">
                  <a:moveTo>
                    <a:pt x="38" y="77"/>
                  </a:moveTo>
                  <a:lnTo>
                    <a:pt x="38" y="77"/>
                  </a:lnTo>
                  <a:cubicBezTo>
                    <a:pt x="17" y="77"/>
                    <a:pt x="0" y="60"/>
                    <a:pt x="0" y="39"/>
                  </a:cubicBezTo>
                  <a:cubicBezTo>
                    <a:pt x="0" y="18"/>
                    <a:pt x="17" y="0"/>
                    <a:pt x="38" y="0"/>
                  </a:cubicBezTo>
                  <a:cubicBezTo>
                    <a:pt x="59" y="0"/>
                    <a:pt x="76" y="18"/>
                    <a:pt x="76" y="39"/>
                  </a:cubicBezTo>
                  <a:cubicBezTo>
                    <a:pt x="76" y="60"/>
                    <a:pt x="59" y="77"/>
                    <a:pt x="38" y="77"/>
                  </a:cubicBez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1100">
                <a:solidFill>
                  <a:srgbClr val="000000"/>
                </a:solidFill>
                <a:latin typeface="等线" panose="020F0502020204030204"/>
                <a:ea typeface="宋体" pitchFamily="2" charset="-122"/>
                <a:cs typeface="+mn-cs"/>
              </a:endParaRPr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id="{66C7CDD0-48C6-4A62-A749-2E1314724EA3}"/>
              </a:ext>
            </a:extLst>
          </p:cNvPr>
          <p:cNvGrpSpPr/>
          <p:nvPr/>
        </p:nvGrpSpPr>
        <p:grpSpPr>
          <a:xfrm>
            <a:off x="4765243" y="4521232"/>
            <a:ext cx="577274" cy="372773"/>
            <a:chOff x="1147074" y="5054717"/>
            <a:chExt cx="865957" cy="647599"/>
          </a:xfrm>
        </p:grpSpPr>
        <p:grpSp>
          <p:nvGrpSpPr>
            <p:cNvPr id="259" name="组合 258">
              <a:extLst>
                <a:ext uri="{FF2B5EF4-FFF2-40B4-BE49-F238E27FC236}">
                  <a16:creationId xmlns:a16="http://schemas.microsoft.com/office/drawing/2014/main" id="{7238A386-4538-4783-9EE0-4FE352B0A019}"/>
                </a:ext>
              </a:extLst>
            </p:cNvPr>
            <p:cNvGrpSpPr/>
            <p:nvPr/>
          </p:nvGrpSpPr>
          <p:grpSpPr>
            <a:xfrm>
              <a:off x="1147074" y="5054717"/>
              <a:ext cx="863510" cy="554467"/>
              <a:chOff x="676275" y="5343525"/>
              <a:chExt cx="6591300" cy="1219200"/>
            </a:xfrm>
            <a:solidFill>
              <a:srgbClr val="FFFFFF"/>
            </a:solidFill>
          </p:grpSpPr>
          <p:sp>
            <p:nvSpPr>
              <p:cNvPr id="272" name="圆角矩形 71">
                <a:extLst>
                  <a:ext uri="{FF2B5EF4-FFF2-40B4-BE49-F238E27FC236}">
                    <a16:creationId xmlns:a16="http://schemas.microsoft.com/office/drawing/2014/main" id="{F0BE6F42-7063-4BC4-A77F-71CC0090DF9D}"/>
                  </a:ext>
                </a:extLst>
              </p:cNvPr>
              <p:cNvSpPr/>
              <p:nvPr/>
            </p:nvSpPr>
            <p:spPr bwMode="auto">
              <a:xfrm>
                <a:off x="676275" y="5343525"/>
                <a:ext cx="6591300" cy="1219200"/>
              </a:xfrm>
              <a:prstGeom prst="roundRect">
                <a:avLst/>
              </a:prstGeom>
              <a:grpFill/>
              <a:ln w="28575" cap="flat" cmpd="sng" algn="ctr">
                <a:solidFill>
                  <a:srgbClr val="5D5B5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itchFamily="2" charset="-122"/>
                </a:endParaRPr>
              </a:p>
            </p:txBody>
          </p:sp>
          <p:cxnSp>
            <p:nvCxnSpPr>
              <p:cNvPr id="273" name="直接连接符 272">
                <a:extLst>
                  <a:ext uri="{FF2B5EF4-FFF2-40B4-BE49-F238E27FC236}">
                    <a16:creationId xmlns:a16="http://schemas.microsoft.com/office/drawing/2014/main" id="{2DF84692-5373-42F3-8444-BFBFF38DF3C9}"/>
                  </a:ext>
                </a:extLst>
              </p:cNvPr>
              <p:cNvCxnSpPr/>
              <p:nvPr/>
            </p:nvCxnSpPr>
            <p:spPr bwMode="auto">
              <a:xfrm>
                <a:off x="676275" y="6410325"/>
                <a:ext cx="6591300" cy="9525"/>
              </a:xfrm>
              <a:prstGeom prst="line">
                <a:avLst/>
              </a:prstGeom>
              <a:grpFill/>
              <a:ln w="28575" cap="flat" cmpd="sng" algn="ctr">
                <a:solidFill>
                  <a:srgbClr val="5D5B5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260" name="组合 259">
              <a:extLst>
                <a:ext uri="{FF2B5EF4-FFF2-40B4-BE49-F238E27FC236}">
                  <a16:creationId xmlns:a16="http://schemas.microsoft.com/office/drawing/2014/main" id="{2465D96F-44F1-4045-B204-909A1BBF6E64}"/>
                </a:ext>
              </a:extLst>
            </p:cNvPr>
            <p:cNvGrpSpPr/>
            <p:nvPr/>
          </p:nvGrpSpPr>
          <p:grpSpPr>
            <a:xfrm>
              <a:off x="1322074" y="5516050"/>
              <a:ext cx="157500" cy="186266"/>
              <a:chOff x="1943099" y="4414836"/>
              <a:chExt cx="428625" cy="409575"/>
            </a:xfrm>
            <a:solidFill>
              <a:srgbClr val="FFFFFF"/>
            </a:solidFill>
          </p:grpSpPr>
          <p:sp>
            <p:nvSpPr>
              <p:cNvPr id="270" name="流程图: 联系 69">
                <a:extLst>
                  <a:ext uri="{FF2B5EF4-FFF2-40B4-BE49-F238E27FC236}">
                    <a16:creationId xmlns:a16="http://schemas.microsoft.com/office/drawing/2014/main" id="{C331D907-0DA3-4C23-A2D2-5F1A986B4E73}"/>
                  </a:ext>
                </a:extLst>
              </p:cNvPr>
              <p:cNvSpPr/>
              <p:nvPr/>
            </p:nvSpPr>
            <p:spPr bwMode="auto">
              <a:xfrm>
                <a:off x="1943099" y="4414836"/>
                <a:ext cx="428625" cy="409575"/>
              </a:xfrm>
              <a:prstGeom prst="flowChartConnector">
                <a:avLst/>
              </a:prstGeom>
              <a:grpFill/>
              <a:ln w="28575" cap="flat" cmpd="sng" algn="ctr">
                <a:solidFill>
                  <a:srgbClr val="5D5B5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itchFamily="2" charset="-122"/>
                </a:endParaRPr>
              </a:p>
            </p:txBody>
          </p:sp>
          <p:sp>
            <p:nvSpPr>
              <p:cNvPr id="271" name="流程图: 联系 70">
                <a:extLst>
                  <a:ext uri="{FF2B5EF4-FFF2-40B4-BE49-F238E27FC236}">
                    <a16:creationId xmlns:a16="http://schemas.microsoft.com/office/drawing/2014/main" id="{9F555F48-D96F-4B68-84E0-8127CEF24329}"/>
                  </a:ext>
                </a:extLst>
              </p:cNvPr>
              <p:cNvSpPr/>
              <p:nvPr/>
            </p:nvSpPr>
            <p:spPr bwMode="auto">
              <a:xfrm>
                <a:off x="2033587" y="4495799"/>
                <a:ext cx="247650" cy="247650"/>
              </a:xfrm>
              <a:prstGeom prst="flowChartConnector">
                <a:avLst/>
              </a:prstGeom>
              <a:grpFill/>
              <a:ln w="28575" cap="flat" cmpd="sng" algn="ctr">
                <a:solidFill>
                  <a:srgbClr val="5D5B5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itchFamily="2" charset="-122"/>
                </a:endParaRPr>
              </a:p>
            </p:txBody>
          </p:sp>
        </p:grpSp>
        <p:grpSp>
          <p:nvGrpSpPr>
            <p:cNvPr id="261" name="组合 260">
              <a:extLst>
                <a:ext uri="{FF2B5EF4-FFF2-40B4-BE49-F238E27FC236}">
                  <a16:creationId xmlns:a16="http://schemas.microsoft.com/office/drawing/2014/main" id="{012C1920-280F-4499-A0F5-57970D99D3E8}"/>
                </a:ext>
              </a:extLst>
            </p:cNvPr>
            <p:cNvGrpSpPr/>
            <p:nvPr/>
          </p:nvGrpSpPr>
          <p:grpSpPr>
            <a:xfrm>
              <a:off x="1654575" y="5504447"/>
              <a:ext cx="157500" cy="186266"/>
              <a:chOff x="1943099" y="4414836"/>
              <a:chExt cx="428625" cy="409575"/>
            </a:xfrm>
            <a:solidFill>
              <a:srgbClr val="FFFFFF"/>
            </a:solidFill>
          </p:grpSpPr>
          <p:sp>
            <p:nvSpPr>
              <p:cNvPr id="268" name="流程图: 联系 67">
                <a:extLst>
                  <a:ext uri="{FF2B5EF4-FFF2-40B4-BE49-F238E27FC236}">
                    <a16:creationId xmlns:a16="http://schemas.microsoft.com/office/drawing/2014/main" id="{F5FE2BDB-5FFC-4489-ABC0-A169DB88F5CC}"/>
                  </a:ext>
                </a:extLst>
              </p:cNvPr>
              <p:cNvSpPr/>
              <p:nvPr/>
            </p:nvSpPr>
            <p:spPr bwMode="auto">
              <a:xfrm>
                <a:off x="1943099" y="4414836"/>
                <a:ext cx="428625" cy="409575"/>
              </a:xfrm>
              <a:prstGeom prst="flowChartConnector">
                <a:avLst/>
              </a:prstGeom>
              <a:grpFill/>
              <a:ln w="28575" cap="flat" cmpd="sng" algn="ctr">
                <a:solidFill>
                  <a:srgbClr val="5D5B5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itchFamily="2" charset="-122"/>
                </a:endParaRPr>
              </a:p>
            </p:txBody>
          </p:sp>
          <p:sp>
            <p:nvSpPr>
              <p:cNvPr id="269" name="流程图: 联系 68">
                <a:extLst>
                  <a:ext uri="{FF2B5EF4-FFF2-40B4-BE49-F238E27FC236}">
                    <a16:creationId xmlns:a16="http://schemas.microsoft.com/office/drawing/2014/main" id="{6F6850B9-AD3C-4C72-A294-FA1ACA8753AD}"/>
                  </a:ext>
                </a:extLst>
              </p:cNvPr>
              <p:cNvSpPr/>
              <p:nvPr/>
            </p:nvSpPr>
            <p:spPr bwMode="auto">
              <a:xfrm>
                <a:off x="2033587" y="4495799"/>
                <a:ext cx="247650" cy="247650"/>
              </a:xfrm>
              <a:prstGeom prst="flowChartConnector">
                <a:avLst/>
              </a:prstGeom>
              <a:grpFill/>
              <a:ln w="28575" cap="flat" cmpd="sng" algn="ctr">
                <a:solidFill>
                  <a:srgbClr val="5D5B5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itchFamily="2" charset="-122"/>
                </a:endParaRPr>
              </a:p>
            </p:txBody>
          </p:sp>
        </p:grpSp>
        <p:pic>
          <p:nvPicPr>
            <p:cNvPr id="262" name="图片 261">
              <a:extLst>
                <a:ext uri="{FF2B5EF4-FFF2-40B4-BE49-F238E27FC236}">
                  <a16:creationId xmlns:a16="http://schemas.microsoft.com/office/drawing/2014/main" id="{FC7086F9-D86C-4A23-AAD9-A73EE47F0E1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37916" y="5158135"/>
              <a:ext cx="114486" cy="204667"/>
            </a:xfrm>
            <a:prstGeom prst="rect">
              <a:avLst/>
            </a:prstGeom>
          </p:spPr>
        </p:pic>
        <p:sp>
          <p:nvSpPr>
            <p:cNvPr id="263" name="圆角矩形 61">
              <a:extLst>
                <a:ext uri="{FF2B5EF4-FFF2-40B4-BE49-F238E27FC236}">
                  <a16:creationId xmlns:a16="http://schemas.microsoft.com/office/drawing/2014/main" id="{20BA8B80-2B8C-432C-BF12-55C459542EB7}"/>
                </a:ext>
              </a:extLst>
            </p:cNvPr>
            <p:cNvSpPr/>
            <p:nvPr/>
          </p:nvSpPr>
          <p:spPr bwMode="auto">
            <a:xfrm>
              <a:off x="1949809" y="5143537"/>
              <a:ext cx="63222" cy="256282"/>
            </a:xfrm>
            <a:prstGeom prst="roundRect">
              <a:avLst/>
            </a:prstGeom>
            <a:grpFill/>
            <a:ln w="28575" cap="flat" cmpd="sng" algn="ctr">
              <a:solidFill>
                <a:srgbClr val="5D5B5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Tx/>
                <a:buNone/>
                <a:tabLst/>
                <a:defRPr/>
              </a:pPr>
              <a:endParaRPr kumimoji="0" lang="en-US" sz="11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pitchFamily="2" charset="-122"/>
              </a:endParaRPr>
            </a:p>
          </p:txBody>
        </p:sp>
        <p:grpSp>
          <p:nvGrpSpPr>
            <p:cNvPr id="264" name="组合 263">
              <a:extLst>
                <a:ext uri="{FF2B5EF4-FFF2-40B4-BE49-F238E27FC236}">
                  <a16:creationId xmlns:a16="http://schemas.microsoft.com/office/drawing/2014/main" id="{62364A71-5616-4B6B-8C63-394F22552C94}"/>
                </a:ext>
              </a:extLst>
            </p:cNvPr>
            <p:cNvGrpSpPr/>
            <p:nvPr/>
          </p:nvGrpSpPr>
          <p:grpSpPr>
            <a:xfrm flipH="1">
              <a:off x="1628699" y="5129629"/>
              <a:ext cx="260584" cy="314302"/>
              <a:chOff x="9537277" y="5925783"/>
              <a:chExt cx="581020" cy="473495"/>
            </a:xfrm>
          </p:grpSpPr>
          <p:sp>
            <p:nvSpPr>
              <p:cNvPr id="265" name="Freeform 81">
                <a:extLst>
                  <a:ext uri="{FF2B5EF4-FFF2-40B4-BE49-F238E27FC236}">
                    <a16:creationId xmlns:a16="http://schemas.microsoft.com/office/drawing/2014/main" id="{A96BDAA8-4F1A-4E14-9BCD-A3DD3B27EF3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576893" y="5925783"/>
                <a:ext cx="203734" cy="203735"/>
              </a:xfrm>
              <a:custGeom>
                <a:avLst/>
                <a:gdLst>
                  <a:gd name="T0" fmla="*/ 136088438 w 108"/>
                  <a:gd name="T1" fmla="*/ 272176875 h 108"/>
                  <a:gd name="T2" fmla="*/ 0 w 108"/>
                  <a:gd name="T3" fmla="*/ 136088438 h 108"/>
                  <a:gd name="T4" fmla="*/ 136088438 w 108"/>
                  <a:gd name="T5" fmla="*/ 0 h 108"/>
                  <a:gd name="T6" fmla="*/ 272176875 w 108"/>
                  <a:gd name="T7" fmla="*/ 136088438 h 108"/>
                  <a:gd name="T8" fmla="*/ 136088438 w 108"/>
                  <a:gd name="T9" fmla="*/ 272176875 h 108"/>
                  <a:gd name="T10" fmla="*/ 136088438 w 108"/>
                  <a:gd name="T11" fmla="*/ 40322500 h 108"/>
                  <a:gd name="T12" fmla="*/ 40322500 w 108"/>
                  <a:gd name="T13" fmla="*/ 136088438 h 108"/>
                  <a:gd name="T14" fmla="*/ 136088438 w 108"/>
                  <a:gd name="T15" fmla="*/ 231854375 h 108"/>
                  <a:gd name="T16" fmla="*/ 231854375 w 108"/>
                  <a:gd name="T17" fmla="*/ 136088438 h 108"/>
                  <a:gd name="T18" fmla="*/ 136088438 w 108"/>
                  <a:gd name="T19" fmla="*/ 40322500 h 10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8" h="108">
                    <a:moveTo>
                      <a:pt x="54" y="108"/>
                    </a:moveTo>
                    <a:cubicBezTo>
                      <a:pt x="24" y="108"/>
                      <a:pt x="0" y="83"/>
                      <a:pt x="0" y="54"/>
                    </a:cubicBezTo>
                    <a:cubicBezTo>
                      <a:pt x="0" y="24"/>
                      <a:pt x="24" y="0"/>
                      <a:pt x="54" y="0"/>
                    </a:cubicBezTo>
                    <a:cubicBezTo>
                      <a:pt x="84" y="0"/>
                      <a:pt x="108" y="24"/>
                      <a:pt x="108" y="54"/>
                    </a:cubicBezTo>
                    <a:cubicBezTo>
                      <a:pt x="108" y="83"/>
                      <a:pt x="84" y="108"/>
                      <a:pt x="54" y="108"/>
                    </a:cubicBezTo>
                    <a:close/>
                    <a:moveTo>
                      <a:pt x="54" y="16"/>
                    </a:moveTo>
                    <a:cubicBezTo>
                      <a:pt x="33" y="16"/>
                      <a:pt x="16" y="33"/>
                      <a:pt x="16" y="54"/>
                    </a:cubicBezTo>
                    <a:cubicBezTo>
                      <a:pt x="16" y="74"/>
                      <a:pt x="33" y="92"/>
                      <a:pt x="54" y="92"/>
                    </a:cubicBezTo>
                    <a:cubicBezTo>
                      <a:pt x="75" y="92"/>
                      <a:pt x="92" y="74"/>
                      <a:pt x="92" y="54"/>
                    </a:cubicBezTo>
                    <a:cubicBezTo>
                      <a:pt x="92" y="33"/>
                      <a:pt x="75" y="16"/>
                      <a:pt x="54" y="16"/>
                    </a:cubicBez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itchFamily="2" charset="-122"/>
                </a:endParaRPr>
              </a:p>
            </p:txBody>
          </p:sp>
          <p:sp>
            <p:nvSpPr>
              <p:cNvPr id="266" name="Freeform 82">
                <a:extLst>
                  <a:ext uri="{FF2B5EF4-FFF2-40B4-BE49-F238E27FC236}">
                    <a16:creationId xmlns:a16="http://schemas.microsoft.com/office/drawing/2014/main" id="{1609D1C3-5FEB-4439-B000-C152069406D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537277" y="6140836"/>
                <a:ext cx="524427" cy="258442"/>
              </a:xfrm>
              <a:custGeom>
                <a:avLst/>
                <a:gdLst>
                  <a:gd name="T0" fmla="*/ 345262200 w 278"/>
                  <a:gd name="T1" fmla="*/ 345262994 h 137"/>
                  <a:gd name="T2" fmla="*/ 20161250 w 278"/>
                  <a:gd name="T3" fmla="*/ 345262994 h 137"/>
                  <a:gd name="T4" fmla="*/ 0 w 278"/>
                  <a:gd name="T5" fmla="*/ 325101697 h 137"/>
                  <a:gd name="T6" fmla="*/ 0 w 278"/>
                  <a:gd name="T7" fmla="*/ 100806482 h 137"/>
                  <a:gd name="T8" fmla="*/ 100806250 w 278"/>
                  <a:gd name="T9" fmla="*/ 0 h 137"/>
                  <a:gd name="T10" fmla="*/ 264617200 w 278"/>
                  <a:gd name="T11" fmla="*/ 0 h 137"/>
                  <a:gd name="T12" fmla="*/ 327620313 w 278"/>
                  <a:gd name="T13" fmla="*/ 22682252 h 137"/>
                  <a:gd name="T14" fmla="*/ 340221888 w 278"/>
                  <a:gd name="T15" fmla="*/ 32762900 h 137"/>
                  <a:gd name="T16" fmla="*/ 501511888 w 278"/>
                  <a:gd name="T17" fmla="*/ 191532315 h 137"/>
                  <a:gd name="T18" fmla="*/ 642640638 w 278"/>
                  <a:gd name="T19" fmla="*/ 191532315 h 137"/>
                  <a:gd name="T20" fmla="*/ 700603438 w 278"/>
                  <a:gd name="T21" fmla="*/ 249496836 h 137"/>
                  <a:gd name="T22" fmla="*/ 642640638 w 278"/>
                  <a:gd name="T23" fmla="*/ 309980725 h 137"/>
                  <a:gd name="T24" fmla="*/ 451108763 w 278"/>
                  <a:gd name="T25" fmla="*/ 309980725 h 137"/>
                  <a:gd name="T26" fmla="*/ 438507188 w 278"/>
                  <a:gd name="T27" fmla="*/ 304940401 h 137"/>
                  <a:gd name="T28" fmla="*/ 365423450 w 278"/>
                  <a:gd name="T29" fmla="*/ 234375864 h 137"/>
                  <a:gd name="T30" fmla="*/ 365423450 w 278"/>
                  <a:gd name="T31" fmla="*/ 325101697 h 137"/>
                  <a:gd name="T32" fmla="*/ 345262200 w 278"/>
                  <a:gd name="T33" fmla="*/ 345262994 h 137"/>
                  <a:gd name="T34" fmla="*/ 40322500 w 278"/>
                  <a:gd name="T35" fmla="*/ 304940401 h 137"/>
                  <a:gd name="T36" fmla="*/ 325100950 w 278"/>
                  <a:gd name="T37" fmla="*/ 304940401 h 137"/>
                  <a:gd name="T38" fmla="*/ 325100950 w 278"/>
                  <a:gd name="T39" fmla="*/ 186491991 h 137"/>
                  <a:gd name="T40" fmla="*/ 337700938 w 278"/>
                  <a:gd name="T41" fmla="*/ 168851651 h 137"/>
                  <a:gd name="T42" fmla="*/ 360383138 w 278"/>
                  <a:gd name="T43" fmla="*/ 173891975 h 137"/>
                  <a:gd name="T44" fmla="*/ 458668438 w 278"/>
                  <a:gd name="T45" fmla="*/ 269658132 h 137"/>
                  <a:gd name="T46" fmla="*/ 642640638 w 278"/>
                  <a:gd name="T47" fmla="*/ 269658132 h 137"/>
                  <a:gd name="T48" fmla="*/ 660280938 w 278"/>
                  <a:gd name="T49" fmla="*/ 249496836 h 137"/>
                  <a:gd name="T50" fmla="*/ 642640638 w 278"/>
                  <a:gd name="T51" fmla="*/ 231854908 h 137"/>
                  <a:gd name="T52" fmla="*/ 493950625 w 278"/>
                  <a:gd name="T53" fmla="*/ 231854908 h 137"/>
                  <a:gd name="T54" fmla="*/ 478829688 w 278"/>
                  <a:gd name="T55" fmla="*/ 226814584 h 137"/>
                  <a:gd name="T56" fmla="*/ 309980013 w 278"/>
                  <a:gd name="T57" fmla="*/ 60483889 h 137"/>
                  <a:gd name="T58" fmla="*/ 309980013 w 278"/>
                  <a:gd name="T59" fmla="*/ 60483889 h 137"/>
                  <a:gd name="T60" fmla="*/ 302418750 w 278"/>
                  <a:gd name="T61" fmla="*/ 52924197 h 137"/>
                  <a:gd name="T62" fmla="*/ 302418750 w 278"/>
                  <a:gd name="T63" fmla="*/ 52924197 h 137"/>
                  <a:gd name="T64" fmla="*/ 264617200 w 278"/>
                  <a:gd name="T65" fmla="*/ 40322593 h 137"/>
                  <a:gd name="T66" fmla="*/ 100806250 w 278"/>
                  <a:gd name="T67" fmla="*/ 40322593 h 137"/>
                  <a:gd name="T68" fmla="*/ 40322500 w 278"/>
                  <a:gd name="T69" fmla="*/ 100806482 h 137"/>
                  <a:gd name="T70" fmla="*/ 40322500 w 278"/>
                  <a:gd name="T71" fmla="*/ 304940401 h 137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278" h="137">
                    <a:moveTo>
                      <a:pt x="137" y="137"/>
                    </a:moveTo>
                    <a:cubicBezTo>
                      <a:pt x="8" y="137"/>
                      <a:pt x="8" y="137"/>
                      <a:pt x="8" y="137"/>
                    </a:cubicBezTo>
                    <a:cubicBezTo>
                      <a:pt x="4" y="137"/>
                      <a:pt x="0" y="134"/>
                      <a:pt x="0" y="129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14" y="0"/>
                      <a:pt x="123" y="3"/>
                      <a:pt x="130" y="9"/>
                    </a:cubicBezTo>
                    <a:cubicBezTo>
                      <a:pt x="132" y="10"/>
                      <a:pt x="133" y="12"/>
                      <a:pt x="135" y="13"/>
                    </a:cubicBezTo>
                    <a:cubicBezTo>
                      <a:pt x="199" y="76"/>
                      <a:pt x="199" y="76"/>
                      <a:pt x="199" y="76"/>
                    </a:cubicBezTo>
                    <a:cubicBezTo>
                      <a:pt x="255" y="76"/>
                      <a:pt x="255" y="76"/>
                      <a:pt x="255" y="76"/>
                    </a:cubicBezTo>
                    <a:cubicBezTo>
                      <a:pt x="268" y="76"/>
                      <a:pt x="278" y="87"/>
                      <a:pt x="278" y="99"/>
                    </a:cubicBezTo>
                    <a:cubicBezTo>
                      <a:pt x="278" y="112"/>
                      <a:pt x="268" y="123"/>
                      <a:pt x="255" y="123"/>
                    </a:cubicBezTo>
                    <a:cubicBezTo>
                      <a:pt x="179" y="123"/>
                      <a:pt x="179" y="123"/>
                      <a:pt x="179" y="123"/>
                    </a:cubicBezTo>
                    <a:cubicBezTo>
                      <a:pt x="177" y="123"/>
                      <a:pt x="175" y="122"/>
                      <a:pt x="174" y="121"/>
                    </a:cubicBezTo>
                    <a:cubicBezTo>
                      <a:pt x="145" y="93"/>
                      <a:pt x="145" y="93"/>
                      <a:pt x="145" y="93"/>
                    </a:cubicBezTo>
                    <a:cubicBezTo>
                      <a:pt x="145" y="129"/>
                      <a:pt x="145" y="129"/>
                      <a:pt x="145" y="129"/>
                    </a:cubicBezTo>
                    <a:cubicBezTo>
                      <a:pt x="145" y="134"/>
                      <a:pt x="142" y="137"/>
                      <a:pt x="137" y="137"/>
                    </a:cubicBezTo>
                    <a:close/>
                    <a:moveTo>
                      <a:pt x="16" y="121"/>
                    </a:moveTo>
                    <a:cubicBezTo>
                      <a:pt x="129" y="121"/>
                      <a:pt x="129" y="121"/>
                      <a:pt x="129" y="121"/>
                    </a:cubicBezTo>
                    <a:cubicBezTo>
                      <a:pt x="129" y="74"/>
                      <a:pt x="129" y="74"/>
                      <a:pt x="129" y="74"/>
                    </a:cubicBezTo>
                    <a:cubicBezTo>
                      <a:pt x="129" y="71"/>
                      <a:pt x="131" y="68"/>
                      <a:pt x="134" y="67"/>
                    </a:cubicBezTo>
                    <a:cubicBezTo>
                      <a:pt x="137" y="66"/>
                      <a:pt x="140" y="66"/>
                      <a:pt x="143" y="69"/>
                    </a:cubicBezTo>
                    <a:cubicBezTo>
                      <a:pt x="182" y="107"/>
                      <a:pt x="182" y="107"/>
                      <a:pt x="182" y="107"/>
                    </a:cubicBezTo>
                    <a:cubicBezTo>
                      <a:pt x="255" y="107"/>
                      <a:pt x="255" y="107"/>
                      <a:pt x="255" y="107"/>
                    </a:cubicBezTo>
                    <a:cubicBezTo>
                      <a:pt x="259" y="107"/>
                      <a:pt x="262" y="104"/>
                      <a:pt x="262" y="99"/>
                    </a:cubicBezTo>
                    <a:cubicBezTo>
                      <a:pt x="262" y="95"/>
                      <a:pt x="259" y="92"/>
                      <a:pt x="255" y="92"/>
                    </a:cubicBezTo>
                    <a:cubicBezTo>
                      <a:pt x="196" y="92"/>
                      <a:pt x="196" y="92"/>
                      <a:pt x="196" y="92"/>
                    </a:cubicBezTo>
                    <a:cubicBezTo>
                      <a:pt x="193" y="92"/>
                      <a:pt x="191" y="91"/>
                      <a:pt x="190" y="90"/>
                    </a:cubicBezTo>
                    <a:cubicBezTo>
                      <a:pt x="123" y="24"/>
                      <a:pt x="123" y="24"/>
                      <a:pt x="123" y="24"/>
                    </a:cubicBezTo>
                    <a:cubicBezTo>
                      <a:pt x="123" y="24"/>
                      <a:pt x="123" y="24"/>
                      <a:pt x="123" y="24"/>
                    </a:cubicBezTo>
                    <a:cubicBezTo>
                      <a:pt x="122" y="23"/>
                      <a:pt x="121" y="22"/>
                      <a:pt x="120" y="21"/>
                    </a:cubicBezTo>
                    <a:cubicBezTo>
                      <a:pt x="120" y="21"/>
                      <a:pt x="120" y="21"/>
                      <a:pt x="120" y="21"/>
                    </a:cubicBezTo>
                    <a:cubicBezTo>
                      <a:pt x="116" y="18"/>
                      <a:pt x="110" y="16"/>
                      <a:pt x="105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27" y="16"/>
                      <a:pt x="16" y="27"/>
                      <a:pt x="16" y="40"/>
                    </a:cubicBezTo>
                    <a:lnTo>
                      <a:pt x="16" y="121"/>
                    </a:ln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itchFamily="2" charset="-122"/>
                </a:endParaRPr>
              </a:p>
            </p:txBody>
          </p:sp>
          <p:sp>
            <p:nvSpPr>
              <p:cNvPr id="267" name="Line 83">
                <a:extLst>
                  <a:ext uri="{FF2B5EF4-FFF2-40B4-BE49-F238E27FC236}">
                    <a16:creationId xmlns:a16="http://schemas.microsoft.com/office/drawing/2014/main" id="{D164B083-8579-420A-BC80-8BEADD46CF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18297" y="6323819"/>
                <a:ext cx="0" cy="0"/>
              </a:xfrm>
              <a:prstGeom prst="line">
                <a:avLst/>
              </a:prstGeom>
              <a:noFill/>
              <a:ln w="25400">
                <a:solidFill>
                  <a:srgbClr val="5A585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itchFamily="2" charset="-122"/>
                </a:endParaRPr>
              </a:p>
            </p:txBody>
          </p:sp>
        </p:grpSp>
      </p:grpSp>
      <p:sp>
        <p:nvSpPr>
          <p:cNvPr id="274" name="文本框 273">
            <a:extLst>
              <a:ext uri="{FF2B5EF4-FFF2-40B4-BE49-F238E27FC236}">
                <a16:creationId xmlns:a16="http://schemas.microsoft.com/office/drawing/2014/main" id="{A28572EA-5056-4E9F-93D4-BDC9C836E94E}"/>
              </a:ext>
            </a:extLst>
          </p:cNvPr>
          <p:cNvSpPr txBox="1"/>
          <p:nvPr/>
        </p:nvSpPr>
        <p:spPr>
          <a:xfrm>
            <a:off x="4266606" y="4144521"/>
            <a:ext cx="603817" cy="184666"/>
          </a:xfrm>
          <a:prstGeom prst="rect">
            <a:avLst/>
          </a:prstGeom>
          <a:solidFill>
            <a:schemeClr val="bg1"/>
          </a:solidFill>
          <a:ln>
            <a:solidFill>
              <a:srgbClr val="000000">
                <a:lumMod val="95000"/>
                <a:lumOff val="5000"/>
              </a:srgb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Arial" panose="020B0604020202020204" pitchFamily="34" charset="0"/>
              </a:rPr>
              <a:t>MWAB-</a:t>
            </a:r>
            <a:r>
              <a:rPr kumimoji="0" lang="en-US" altLang="zh-CN" sz="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Arial" panose="020B0604020202020204" pitchFamily="34" charset="0"/>
              </a:rPr>
              <a:t>gNB</a:t>
            </a:r>
            <a:endParaRPr kumimoji="0" lang="en-US" sz="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75" name="文本框 274">
            <a:extLst>
              <a:ext uri="{FF2B5EF4-FFF2-40B4-BE49-F238E27FC236}">
                <a16:creationId xmlns:a16="http://schemas.microsoft.com/office/drawing/2014/main" id="{6958493D-FE81-4EBB-A0E9-E21C2204314C}"/>
              </a:ext>
            </a:extLst>
          </p:cNvPr>
          <p:cNvSpPr txBox="1"/>
          <p:nvPr/>
        </p:nvSpPr>
        <p:spPr>
          <a:xfrm>
            <a:off x="4269047" y="3940768"/>
            <a:ext cx="609888" cy="184666"/>
          </a:xfrm>
          <a:prstGeom prst="rect">
            <a:avLst/>
          </a:prstGeom>
          <a:solidFill>
            <a:schemeClr val="bg1"/>
          </a:solidFill>
          <a:ln>
            <a:solidFill>
              <a:srgbClr val="000000">
                <a:lumMod val="95000"/>
                <a:lumOff val="5000"/>
              </a:srgb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Arial" panose="020B0604020202020204" pitchFamily="34" charset="0"/>
              </a:rPr>
              <a:t>MWAB-MT</a:t>
            </a:r>
          </a:p>
        </p:txBody>
      </p:sp>
      <p:cxnSp>
        <p:nvCxnSpPr>
          <p:cNvPr id="276" name="直接连接符 275">
            <a:extLst>
              <a:ext uri="{FF2B5EF4-FFF2-40B4-BE49-F238E27FC236}">
                <a16:creationId xmlns:a16="http://schemas.microsoft.com/office/drawing/2014/main" id="{4C028E48-F77A-4514-9239-A629374D02EC}"/>
              </a:ext>
            </a:extLst>
          </p:cNvPr>
          <p:cNvCxnSpPr>
            <a:cxnSpLocks/>
            <a:stCxn id="275" idx="0"/>
            <a:endCxn id="55" idx="2"/>
          </p:cNvCxnSpPr>
          <p:nvPr/>
        </p:nvCxnSpPr>
        <p:spPr>
          <a:xfrm flipV="1">
            <a:off x="4573991" y="2618706"/>
            <a:ext cx="804025" cy="1322062"/>
          </a:xfrm>
          <a:prstGeom prst="line">
            <a:avLst/>
          </a:prstGeom>
          <a:ln w="28575">
            <a:solidFill>
              <a:srgbClr val="1A46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9" name="文本框 278">
            <a:extLst>
              <a:ext uri="{FF2B5EF4-FFF2-40B4-BE49-F238E27FC236}">
                <a16:creationId xmlns:a16="http://schemas.microsoft.com/office/drawing/2014/main" id="{C62F0A8B-52A4-4A75-B9CF-3F9BED8B856C}"/>
              </a:ext>
            </a:extLst>
          </p:cNvPr>
          <p:cNvSpPr txBox="1"/>
          <p:nvPr/>
        </p:nvSpPr>
        <p:spPr>
          <a:xfrm>
            <a:off x="5209106" y="4142769"/>
            <a:ext cx="7175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MWAB</a:t>
            </a:r>
            <a:endParaRPr lang="zh-CN" altLang="en-US" sz="1100" dirty="0"/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18C0BC89-09A3-4ABC-9DAF-A850D0F67EA1}"/>
              </a:ext>
            </a:extLst>
          </p:cNvPr>
          <p:cNvSpPr txBox="1"/>
          <p:nvPr/>
        </p:nvSpPr>
        <p:spPr>
          <a:xfrm>
            <a:off x="105645" y="5883857"/>
            <a:ext cx="1198070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Observations: </a:t>
            </a:r>
            <a:r>
              <a:rPr lang="en-US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B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oth Option#1 and Option#3 cannot address the scenario when UE is geographically located a specific area in which there is no mapped </a:t>
            </a:r>
            <a:r>
              <a:rPr lang="en-GB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TAC/Cell ID of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MWAB Broadcasted PLMN. </a:t>
            </a:r>
            <a:endParaRPr lang="en-GB" altLang="zh-CN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50188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83B6973-0A84-4487-9229-6D97D8B47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24" y="682307"/>
            <a:ext cx="11811936" cy="1130301"/>
          </a:xfrm>
        </p:spPr>
        <p:txBody>
          <a:bodyPr/>
          <a:lstStyle/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Analysis of </a:t>
            </a:r>
            <a:r>
              <a:rPr lang="en-GB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Additional ULI  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n case of WAB-MT served by a 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satellite NG-RAN</a:t>
            </a: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78F14FD-6E76-4C4F-A86F-7BFBE1A627C9}"/>
              </a:ext>
            </a:extLst>
          </p:cNvPr>
          <p:cNvSpPr txBox="1"/>
          <p:nvPr/>
        </p:nvSpPr>
        <p:spPr>
          <a:xfrm>
            <a:off x="2368487" y="2241883"/>
            <a:ext cx="8482519" cy="7386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900"/>
              </a:spcAft>
            </a:pPr>
            <a:r>
              <a:rPr lang="en-GB" altLang="zh-CN" sz="1400" i="1" dirty="0">
                <a:latin typeface="Times New Roman" panose="02020603050405020304" pitchFamily="18" charset="0"/>
              </a:rPr>
              <a:t>If the AMF requests UE location, in the case of NR satellite access</a:t>
            </a:r>
            <a:r>
              <a:rPr lang="en-GB" altLang="zh-CN" sz="1400" b="1" i="1" dirty="0">
                <a:latin typeface="Times New Roman" panose="02020603050405020304" pitchFamily="18" charset="0"/>
              </a:rPr>
              <a:t>, the NG-RAN provides all broadcast TAIs to the AMF as part of the ULI. </a:t>
            </a:r>
            <a:r>
              <a:rPr lang="en-GB" altLang="zh-CN" sz="1400" i="1" dirty="0">
                <a:latin typeface="Times New Roman" panose="02020603050405020304" pitchFamily="18" charset="0"/>
              </a:rPr>
              <a:t>The NG-RAN also reports the TAI where the UE is geographically located if this TAI can be determined.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69A3200-2317-483C-8589-2A25ADD7242B}"/>
              </a:ext>
            </a:extLst>
          </p:cNvPr>
          <p:cNvSpPr/>
          <p:nvPr/>
        </p:nvSpPr>
        <p:spPr>
          <a:xfrm>
            <a:off x="181302" y="1719155"/>
            <a:ext cx="1127139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400" dirty="0">
                <a:ea typeface="等线" panose="02010600030101010101" pitchFamily="2" charset="-122"/>
              </a:rPr>
              <a:t>The current </a:t>
            </a:r>
            <a:r>
              <a:rPr lang="en-US" altLang="zh-CN" sz="1400" dirty="0">
                <a:ea typeface="等线" panose="02010600030101010101" pitchFamily="2" charset="-122"/>
              </a:rPr>
              <a:t>mechanism for </a:t>
            </a:r>
            <a:r>
              <a:rPr lang="en-GB" altLang="zh-CN" sz="1400" dirty="0">
                <a:ea typeface="等线" panose="02010600030101010101" pitchFamily="2" charset="-122"/>
              </a:rPr>
              <a:t>NR satellite access </a:t>
            </a:r>
            <a:r>
              <a:rPr lang="en-US" altLang="zh-CN" sz="1400" dirty="0">
                <a:ea typeface="等线" panose="02010600030101010101" pitchFamily="2" charset="-122"/>
              </a:rPr>
              <a:t>is described in </a:t>
            </a:r>
            <a:r>
              <a:rPr lang="en-GB" altLang="zh-CN" sz="1400" dirty="0">
                <a:ea typeface="等线" panose="02010600030101010101" pitchFamily="2" charset="-122"/>
              </a:rPr>
              <a:t>the following: </a:t>
            </a:r>
            <a:endParaRPr lang="zh-CN" altLang="en-US" sz="1400" dirty="0">
              <a:ea typeface="等线" panose="02010600030101010101" pitchFamily="2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B5BC8BA5-304D-4143-BF84-231D537457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2321" y="3242157"/>
            <a:ext cx="3108242" cy="52322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62BCBA5B-C428-4078-884B-F93C0DB800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9753" y="3765377"/>
            <a:ext cx="4229994" cy="2911555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76DD1E24-F99F-4857-9BB9-17A7B02301E5}"/>
              </a:ext>
            </a:extLst>
          </p:cNvPr>
          <p:cNvSpPr/>
          <p:nvPr/>
        </p:nvSpPr>
        <p:spPr>
          <a:xfrm>
            <a:off x="939947" y="4773972"/>
            <a:ext cx="10166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900"/>
              </a:spcAft>
            </a:pPr>
            <a:r>
              <a:rPr lang="en-GB" altLang="zh-CN" sz="1400" i="1" dirty="0">
                <a:latin typeface="Times New Roman" panose="02020603050405020304" pitchFamily="18" charset="0"/>
              </a:rPr>
              <a:t>TS 38.413: 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AB8997D-B66C-43DE-B49F-07037338DB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0294" y="4979742"/>
            <a:ext cx="4530492" cy="1501384"/>
          </a:xfrm>
          <a:prstGeom prst="rect">
            <a:avLst/>
          </a:prstGeom>
        </p:spPr>
      </p:pic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A5790DED-A1A0-40BB-88B4-4422F4BE9AD7}"/>
              </a:ext>
            </a:extLst>
          </p:cNvPr>
          <p:cNvSpPr/>
          <p:nvPr/>
        </p:nvSpPr>
        <p:spPr>
          <a:xfrm>
            <a:off x="2198450" y="6481126"/>
            <a:ext cx="4578485" cy="195806"/>
          </a:xfrm>
          <a:prstGeom prst="roundRect">
            <a:avLst/>
          </a:prstGeom>
          <a:noFill/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CA198A47-1E7B-4B5B-99A0-C817BAAB701E}"/>
              </a:ext>
            </a:extLst>
          </p:cNvPr>
          <p:cNvCxnSpPr>
            <a:cxnSpLocks/>
            <a:stCxn id="15" idx="3"/>
          </p:cNvCxnSpPr>
          <p:nvPr/>
        </p:nvCxnSpPr>
        <p:spPr>
          <a:xfrm flipV="1">
            <a:off x="6776935" y="5981773"/>
            <a:ext cx="503359" cy="597256"/>
          </a:xfrm>
          <a:prstGeom prst="straightConnector1">
            <a:avLst/>
          </a:prstGeom>
          <a:ln>
            <a:solidFill>
              <a:srgbClr val="FF66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id="{200520B6-883F-47AA-8085-3318CB4303FE}"/>
              </a:ext>
            </a:extLst>
          </p:cNvPr>
          <p:cNvSpPr/>
          <p:nvPr/>
        </p:nvSpPr>
        <p:spPr>
          <a:xfrm>
            <a:off x="939947" y="2541679"/>
            <a:ext cx="10166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900"/>
              </a:spcAft>
            </a:pPr>
            <a:r>
              <a:rPr lang="en-GB" altLang="zh-CN" sz="1400" i="1" dirty="0">
                <a:latin typeface="Times New Roman" panose="02020603050405020304" pitchFamily="18" charset="0"/>
              </a:rPr>
              <a:t>TS 23.501: 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BBB27093-958F-4920-BFCC-7B7F1DF098D8}"/>
              </a:ext>
            </a:extLst>
          </p:cNvPr>
          <p:cNvCxnSpPr>
            <a:cxnSpLocks/>
          </p:cNvCxnSpPr>
          <p:nvPr/>
        </p:nvCxnSpPr>
        <p:spPr>
          <a:xfrm flipV="1">
            <a:off x="60024" y="3144254"/>
            <a:ext cx="11866087" cy="1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4266DDB2-97F4-4740-BAA1-57132A2BFF1C}"/>
              </a:ext>
            </a:extLst>
          </p:cNvPr>
          <p:cNvSpPr/>
          <p:nvPr/>
        </p:nvSpPr>
        <p:spPr>
          <a:xfrm>
            <a:off x="7321817" y="5505718"/>
            <a:ext cx="1094528" cy="975408"/>
          </a:xfrm>
          <a:prstGeom prst="roundRect">
            <a:avLst/>
          </a:prstGeom>
          <a:noFill/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17917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DFE3463-EB27-4C08-B21C-E723AEDB4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9" y="560387"/>
            <a:ext cx="11100881" cy="1130301"/>
          </a:xfrm>
        </p:spPr>
        <p:txBody>
          <a:bodyPr/>
          <a:lstStyle/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Analysis of </a:t>
            </a:r>
            <a:r>
              <a:rPr lang="en-GB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Additional ULI 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n case of WAB-MT served by a 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satellite NG-RAN</a:t>
            </a: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AAF26EEA-4178-4834-8809-1BC62D623B7E}"/>
              </a:ext>
            </a:extLst>
          </p:cNvPr>
          <p:cNvCxnSpPr>
            <a:cxnSpLocks/>
            <a:endCxn id="42" idx="2"/>
          </p:cNvCxnSpPr>
          <p:nvPr/>
        </p:nvCxnSpPr>
        <p:spPr>
          <a:xfrm flipH="1" flipV="1">
            <a:off x="1421705" y="2815684"/>
            <a:ext cx="4267" cy="1081142"/>
          </a:xfrm>
          <a:prstGeom prst="line">
            <a:avLst/>
          </a:prstGeom>
          <a:noFill/>
          <a:ln w="9525" cap="flat" cmpd="sng" algn="ctr">
            <a:solidFill>
              <a:srgbClr val="000000">
                <a:lumMod val="95000"/>
                <a:lumOff val="5000"/>
              </a:srgbClr>
            </a:solidFill>
            <a:prstDash val="solid"/>
          </a:ln>
          <a:effectLst/>
        </p:spPr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D5DC52D1-8945-45A1-8978-1DC746142E3A}"/>
              </a:ext>
            </a:extLst>
          </p:cNvPr>
          <p:cNvSpPr txBox="1"/>
          <p:nvPr/>
        </p:nvSpPr>
        <p:spPr>
          <a:xfrm>
            <a:off x="1161987" y="2204332"/>
            <a:ext cx="777620" cy="276999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>
                <a:lumMod val="95000"/>
                <a:lumOff val="5000"/>
              </a:srgb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UPF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95000"/>
                  <a:lumOff val="5000"/>
                </a:srgbClr>
              </a:solidFill>
              <a:effectLst/>
              <a:uLnTx/>
              <a:uFillTx/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586E871-B1EE-4F92-83F6-29C7CEF9F02D}"/>
              </a:ext>
            </a:extLst>
          </p:cNvPr>
          <p:cNvGrpSpPr/>
          <p:nvPr/>
        </p:nvGrpSpPr>
        <p:grpSpPr>
          <a:xfrm>
            <a:off x="1127806" y="5092424"/>
            <a:ext cx="1840750" cy="1033173"/>
            <a:chOff x="1147074" y="4900290"/>
            <a:chExt cx="865957" cy="802026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D5C785F3-D704-4E91-9CF5-B2C59CC79E09}"/>
                </a:ext>
              </a:extLst>
            </p:cNvPr>
            <p:cNvGrpSpPr/>
            <p:nvPr/>
          </p:nvGrpSpPr>
          <p:grpSpPr>
            <a:xfrm>
              <a:off x="1147074" y="5054717"/>
              <a:ext cx="863510" cy="554467"/>
              <a:chOff x="676275" y="5343525"/>
              <a:chExt cx="6591300" cy="1219200"/>
            </a:xfrm>
            <a:solidFill>
              <a:srgbClr val="FFFFFF"/>
            </a:solidFill>
          </p:grpSpPr>
          <p:sp>
            <p:nvSpPr>
              <p:cNvPr id="38" name="圆角矩形 71">
                <a:extLst>
                  <a:ext uri="{FF2B5EF4-FFF2-40B4-BE49-F238E27FC236}">
                    <a16:creationId xmlns:a16="http://schemas.microsoft.com/office/drawing/2014/main" id="{D57CACF8-F97E-4615-BA83-2C5C16360360}"/>
                  </a:ext>
                </a:extLst>
              </p:cNvPr>
              <p:cNvSpPr/>
              <p:nvPr/>
            </p:nvSpPr>
            <p:spPr bwMode="auto">
              <a:xfrm>
                <a:off x="676275" y="5343525"/>
                <a:ext cx="6591300" cy="1219200"/>
              </a:xfrm>
              <a:prstGeom prst="roundRect">
                <a:avLst/>
              </a:prstGeom>
              <a:grpFill/>
              <a:ln w="28575" cap="flat" cmpd="sng" algn="ctr">
                <a:solidFill>
                  <a:srgbClr val="5D5B5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 panose="020F0502020204030204"/>
                  <a:ea typeface="宋体" pitchFamily="2" charset="-122"/>
                  <a:cs typeface="Arial" panose="020B0604020202020204" pitchFamily="34" charset="0"/>
                </a:endParaRPr>
              </a:p>
            </p:txBody>
          </p: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162E4612-CB1B-4517-BE80-44B391D47313}"/>
                  </a:ext>
                </a:extLst>
              </p:cNvPr>
              <p:cNvCxnSpPr/>
              <p:nvPr/>
            </p:nvCxnSpPr>
            <p:spPr bwMode="auto">
              <a:xfrm>
                <a:off x="676275" y="6410325"/>
                <a:ext cx="6591300" cy="9525"/>
              </a:xfrm>
              <a:prstGeom prst="line">
                <a:avLst/>
              </a:prstGeom>
              <a:grpFill/>
              <a:ln w="28575" cap="flat" cmpd="sng" algn="ctr">
                <a:solidFill>
                  <a:srgbClr val="5D5B5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F3A82D57-AF21-4695-8CB6-E364F0BE3085}"/>
                </a:ext>
              </a:extLst>
            </p:cNvPr>
            <p:cNvGrpSpPr/>
            <p:nvPr/>
          </p:nvGrpSpPr>
          <p:grpSpPr>
            <a:xfrm>
              <a:off x="1322074" y="5516050"/>
              <a:ext cx="157500" cy="186266"/>
              <a:chOff x="1943099" y="4414836"/>
              <a:chExt cx="428625" cy="409575"/>
            </a:xfrm>
            <a:solidFill>
              <a:srgbClr val="FFFFFF"/>
            </a:solidFill>
          </p:grpSpPr>
          <p:sp>
            <p:nvSpPr>
              <p:cNvPr id="36" name="流程图: 联系 69">
                <a:extLst>
                  <a:ext uri="{FF2B5EF4-FFF2-40B4-BE49-F238E27FC236}">
                    <a16:creationId xmlns:a16="http://schemas.microsoft.com/office/drawing/2014/main" id="{96A9798C-73C4-4536-94E0-98B55CD7E293}"/>
                  </a:ext>
                </a:extLst>
              </p:cNvPr>
              <p:cNvSpPr/>
              <p:nvPr/>
            </p:nvSpPr>
            <p:spPr bwMode="auto">
              <a:xfrm>
                <a:off x="1943099" y="4414836"/>
                <a:ext cx="428625" cy="409575"/>
              </a:xfrm>
              <a:prstGeom prst="flowChartConnector">
                <a:avLst/>
              </a:prstGeom>
              <a:grpFill/>
              <a:ln w="28575" cap="flat" cmpd="sng" algn="ctr">
                <a:solidFill>
                  <a:srgbClr val="5D5B5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 panose="020F0502020204030204"/>
                  <a:ea typeface="宋体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7" name="流程图: 联系 70">
                <a:extLst>
                  <a:ext uri="{FF2B5EF4-FFF2-40B4-BE49-F238E27FC236}">
                    <a16:creationId xmlns:a16="http://schemas.microsoft.com/office/drawing/2014/main" id="{BC98CEC4-6B59-4F9F-903C-F91BD8260B4A}"/>
                  </a:ext>
                </a:extLst>
              </p:cNvPr>
              <p:cNvSpPr/>
              <p:nvPr/>
            </p:nvSpPr>
            <p:spPr bwMode="auto">
              <a:xfrm>
                <a:off x="2033587" y="4495799"/>
                <a:ext cx="247650" cy="247650"/>
              </a:xfrm>
              <a:prstGeom prst="flowChartConnector">
                <a:avLst/>
              </a:prstGeom>
              <a:grpFill/>
              <a:ln w="28575" cap="flat" cmpd="sng" algn="ctr">
                <a:solidFill>
                  <a:srgbClr val="5D5B5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 panose="020F0502020204030204"/>
                  <a:ea typeface="宋体" pitchFamily="2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A39C3E13-97FE-4C85-8AD1-1A9071B661C7}"/>
                </a:ext>
              </a:extLst>
            </p:cNvPr>
            <p:cNvGrpSpPr/>
            <p:nvPr/>
          </p:nvGrpSpPr>
          <p:grpSpPr>
            <a:xfrm>
              <a:off x="1654575" y="5504447"/>
              <a:ext cx="157500" cy="186266"/>
              <a:chOff x="1943099" y="4414836"/>
              <a:chExt cx="428625" cy="409575"/>
            </a:xfrm>
            <a:solidFill>
              <a:srgbClr val="FFFFFF"/>
            </a:solidFill>
          </p:grpSpPr>
          <p:sp>
            <p:nvSpPr>
              <p:cNvPr id="34" name="流程图: 联系 67">
                <a:extLst>
                  <a:ext uri="{FF2B5EF4-FFF2-40B4-BE49-F238E27FC236}">
                    <a16:creationId xmlns:a16="http://schemas.microsoft.com/office/drawing/2014/main" id="{CD37200A-F399-4672-AD69-3B630992353B}"/>
                  </a:ext>
                </a:extLst>
              </p:cNvPr>
              <p:cNvSpPr/>
              <p:nvPr/>
            </p:nvSpPr>
            <p:spPr bwMode="auto">
              <a:xfrm>
                <a:off x="1943099" y="4414836"/>
                <a:ext cx="428625" cy="409575"/>
              </a:xfrm>
              <a:prstGeom prst="flowChartConnector">
                <a:avLst/>
              </a:prstGeom>
              <a:grpFill/>
              <a:ln w="28575" cap="flat" cmpd="sng" algn="ctr">
                <a:solidFill>
                  <a:srgbClr val="5D5B5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 panose="020F0502020204030204"/>
                  <a:ea typeface="宋体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5" name="流程图: 联系 68">
                <a:extLst>
                  <a:ext uri="{FF2B5EF4-FFF2-40B4-BE49-F238E27FC236}">
                    <a16:creationId xmlns:a16="http://schemas.microsoft.com/office/drawing/2014/main" id="{9BFC6670-5DFD-4669-9856-A938C1F9B7C7}"/>
                  </a:ext>
                </a:extLst>
              </p:cNvPr>
              <p:cNvSpPr/>
              <p:nvPr/>
            </p:nvSpPr>
            <p:spPr bwMode="auto">
              <a:xfrm>
                <a:off x="2033587" y="4495799"/>
                <a:ext cx="247650" cy="247650"/>
              </a:xfrm>
              <a:prstGeom prst="flowChartConnector">
                <a:avLst/>
              </a:prstGeom>
              <a:grpFill/>
              <a:ln w="28575" cap="flat" cmpd="sng" algn="ctr">
                <a:solidFill>
                  <a:srgbClr val="5D5B5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 panose="020F0502020204030204"/>
                  <a:ea typeface="宋体" pitchFamily="2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308525D6-83DC-4788-A3A9-CCB071B406A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37916" y="5158135"/>
              <a:ext cx="114486" cy="204667"/>
            </a:xfrm>
            <a:prstGeom prst="rect">
              <a:avLst/>
            </a:prstGeom>
          </p:spPr>
        </p:pic>
        <p:sp>
          <p:nvSpPr>
            <p:cNvPr id="28" name="圆角矩形 61">
              <a:extLst>
                <a:ext uri="{FF2B5EF4-FFF2-40B4-BE49-F238E27FC236}">
                  <a16:creationId xmlns:a16="http://schemas.microsoft.com/office/drawing/2014/main" id="{90C08606-9720-415F-B513-AA05707DB565}"/>
                </a:ext>
              </a:extLst>
            </p:cNvPr>
            <p:cNvSpPr/>
            <p:nvPr/>
          </p:nvSpPr>
          <p:spPr bwMode="auto">
            <a:xfrm>
              <a:off x="1949809" y="5143537"/>
              <a:ext cx="63222" cy="256282"/>
            </a:xfrm>
            <a:prstGeom prst="roundRect">
              <a:avLst/>
            </a:prstGeom>
            <a:grpFill/>
            <a:ln w="28575" cap="flat" cmpd="sng" algn="ctr">
              <a:solidFill>
                <a:srgbClr val="5D5B5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Tx/>
                <a:buNone/>
                <a:tabLst/>
                <a:defRPr/>
              </a:pPr>
              <a:endParaRPr kumimoji="0" lang="en-US" sz="11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pitchFamily="2" charset="-122"/>
                <a:cs typeface="Arial" panose="020B0604020202020204" pitchFamily="34" charset="0"/>
              </a:endParaRP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C9827E3C-D4DF-4E88-80EA-EED13C8C3D69}"/>
                </a:ext>
              </a:extLst>
            </p:cNvPr>
            <p:cNvGrpSpPr/>
            <p:nvPr/>
          </p:nvGrpSpPr>
          <p:grpSpPr>
            <a:xfrm flipH="1">
              <a:off x="1628699" y="5129629"/>
              <a:ext cx="260584" cy="314302"/>
              <a:chOff x="9537277" y="5925783"/>
              <a:chExt cx="581020" cy="473495"/>
            </a:xfrm>
          </p:grpSpPr>
          <p:sp>
            <p:nvSpPr>
              <p:cNvPr id="31" name="Freeform 81">
                <a:extLst>
                  <a:ext uri="{FF2B5EF4-FFF2-40B4-BE49-F238E27FC236}">
                    <a16:creationId xmlns:a16="http://schemas.microsoft.com/office/drawing/2014/main" id="{A173890C-F669-4A95-AFDD-023C1A8F2D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576893" y="5925783"/>
                <a:ext cx="203734" cy="203735"/>
              </a:xfrm>
              <a:custGeom>
                <a:avLst/>
                <a:gdLst>
                  <a:gd name="T0" fmla="*/ 136088438 w 108"/>
                  <a:gd name="T1" fmla="*/ 272176875 h 108"/>
                  <a:gd name="T2" fmla="*/ 0 w 108"/>
                  <a:gd name="T3" fmla="*/ 136088438 h 108"/>
                  <a:gd name="T4" fmla="*/ 136088438 w 108"/>
                  <a:gd name="T5" fmla="*/ 0 h 108"/>
                  <a:gd name="T6" fmla="*/ 272176875 w 108"/>
                  <a:gd name="T7" fmla="*/ 136088438 h 108"/>
                  <a:gd name="T8" fmla="*/ 136088438 w 108"/>
                  <a:gd name="T9" fmla="*/ 272176875 h 108"/>
                  <a:gd name="T10" fmla="*/ 136088438 w 108"/>
                  <a:gd name="T11" fmla="*/ 40322500 h 108"/>
                  <a:gd name="T12" fmla="*/ 40322500 w 108"/>
                  <a:gd name="T13" fmla="*/ 136088438 h 108"/>
                  <a:gd name="T14" fmla="*/ 136088438 w 108"/>
                  <a:gd name="T15" fmla="*/ 231854375 h 108"/>
                  <a:gd name="T16" fmla="*/ 231854375 w 108"/>
                  <a:gd name="T17" fmla="*/ 136088438 h 108"/>
                  <a:gd name="T18" fmla="*/ 136088438 w 108"/>
                  <a:gd name="T19" fmla="*/ 40322500 h 10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8" h="108">
                    <a:moveTo>
                      <a:pt x="54" y="108"/>
                    </a:moveTo>
                    <a:cubicBezTo>
                      <a:pt x="24" y="108"/>
                      <a:pt x="0" y="83"/>
                      <a:pt x="0" y="54"/>
                    </a:cubicBezTo>
                    <a:cubicBezTo>
                      <a:pt x="0" y="24"/>
                      <a:pt x="24" y="0"/>
                      <a:pt x="54" y="0"/>
                    </a:cubicBezTo>
                    <a:cubicBezTo>
                      <a:pt x="84" y="0"/>
                      <a:pt x="108" y="24"/>
                      <a:pt x="108" y="54"/>
                    </a:cubicBezTo>
                    <a:cubicBezTo>
                      <a:pt x="108" y="83"/>
                      <a:pt x="84" y="108"/>
                      <a:pt x="54" y="108"/>
                    </a:cubicBezTo>
                    <a:close/>
                    <a:moveTo>
                      <a:pt x="54" y="16"/>
                    </a:moveTo>
                    <a:cubicBezTo>
                      <a:pt x="33" y="16"/>
                      <a:pt x="16" y="33"/>
                      <a:pt x="16" y="54"/>
                    </a:cubicBezTo>
                    <a:cubicBezTo>
                      <a:pt x="16" y="74"/>
                      <a:pt x="33" y="92"/>
                      <a:pt x="54" y="92"/>
                    </a:cubicBezTo>
                    <a:cubicBezTo>
                      <a:pt x="75" y="92"/>
                      <a:pt x="92" y="74"/>
                      <a:pt x="92" y="54"/>
                    </a:cubicBezTo>
                    <a:cubicBezTo>
                      <a:pt x="92" y="33"/>
                      <a:pt x="75" y="16"/>
                      <a:pt x="54" y="16"/>
                    </a:cubicBez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 panose="020F0502020204030204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2" name="Freeform 82">
                <a:extLst>
                  <a:ext uri="{FF2B5EF4-FFF2-40B4-BE49-F238E27FC236}">
                    <a16:creationId xmlns:a16="http://schemas.microsoft.com/office/drawing/2014/main" id="{2012191A-8753-4686-9884-58480882004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537277" y="6140836"/>
                <a:ext cx="524427" cy="258442"/>
              </a:xfrm>
              <a:custGeom>
                <a:avLst/>
                <a:gdLst>
                  <a:gd name="T0" fmla="*/ 345262200 w 278"/>
                  <a:gd name="T1" fmla="*/ 345262994 h 137"/>
                  <a:gd name="T2" fmla="*/ 20161250 w 278"/>
                  <a:gd name="T3" fmla="*/ 345262994 h 137"/>
                  <a:gd name="T4" fmla="*/ 0 w 278"/>
                  <a:gd name="T5" fmla="*/ 325101697 h 137"/>
                  <a:gd name="T6" fmla="*/ 0 w 278"/>
                  <a:gd name="T7" fmla="*/ 100806482 h 137"/>
                  <a:gd name="T8" fmla="*/ 100806250 w 278"/>
                  <a:gd name="T9" fmla="*/ 0 h 137"/>
                  <a:gd name="T10" fmla="*/ 264617200 w 278"/>
                  <a:gd name="T11" fmla="*/ 0 h 137"/>
                  <a:gd name="T12" fmla="*/ 327620313 w 278"/>
                  <a:gd name="T13" fmla="*/ 22682252 h 137"/>
                  <a:gd name="T14" fmla="*/ 340221888 w 278"/>
                  <a:gd name="T15" fmla="*/ 32762900 h 137"/>
                  <a:gd name="T16" fmla="*/ 501511888 w 278"/>
                  <a:gd name="T17" fmla="*/ 191532315 h 137"/>
                  <a:gd name="T18" fmla="*/ 642640638 w 278"/>
                  <a:gd name="T19" fmla="*/ 191532315 h 137"/>
                  <a:gd name="T20" fmla="*/ 700603438 w 278"/>
                  <a:gd name="T21" fmla="*/ 249496836 h 137"/>
                  <a:gd name="T22" fmla="*/ 642640638 w 278"/>
                  <a:gd name="T23" fmla="*/ 309980725 h 137"/>
                  <a:gd name="T24" fmla="*/ 451108763 w 278"/>
                  <a:gd name="T25" fmla="*/ 309980725 h 137"/>
                  <a:gd name="T26" fmla="*/ 438507188 w 278"/>
                  <a:gd name="T27" fmla="*/ 304940401 h 137"/>
                  <a:gd name="T28" fmla="*/ 365423450 w 278"/>
                  <a:gd name="T29" fmla="*/ 234375864 h 137"/>
                  <a:gd name="T30" fmla="*/ 365423450 w 278"/>
                  <a:gd name="T31" fmla="*/ 325101697 h 137"/>
                  <a:gd name="T32" fmla="*/ 345262200 w 278"/>
                  <a:gd name="T33" fmla="*/ 345262994 h 137"/>
                  <a:gd name="T34" fmla="*/ 40322500 w 278"/>
                  <a:gd name="T35" fmla="*/ 304940401 h 137"/>
                  <a:gd name="T36" fmla="*/ 325100950 w 278"/>
                  <a:gd name="T37" fmla="*/ 304940401 h 137"/>
                  <a:gd name="T38" fmla="*/ 325100950 w 278"/>
                  <a:gd name="T39" fmla="*/ 186491991 h 137"/>
                  <a:gd name="T40" fmla="*/ 337700938 w 278"/>
                  <a:gd name="T41" fmla="*/ 168851651 h 137"/>
                  <a:gd name="T42" fmla="*/ 360383138 w 278"/>
                  <a:gd name="T43" fmla="*/ 173891975 h 137"/>
                  <a:gd name="T44" fmla="*/ 458668438 w 278"/>
                  <a:gd name="T45" fmla="*/ 269658132 h 137"/>
                  <a:gd name="T46" fmla="*/ 642640638 w 278"/>
                  <a:gd name="T47" fmla="*/ 269658132 h 137"/>
                  <a:gd name="T48" fmla="*/ 660280938 w 278"/>
                  <a:gd name="T49" fmla="*/ 249496836 h 137"/>
                  <a:gd name="T50" fmla="*/ 642640638 w 278"/>
                  <a:gd name="T51" fmla="*/ 231854908 h 137"/>
                  <a:gd name="T52" fmla="*/ 493950625 w 278"/>
                  <a:gd name="T53" fmla="*/ 231854908 h 137"/>
                  <a:gd name="T54" fmla="*/ 478829688 w 278"/>
                  <a:gd name="T55" fmla="*/ 226814584 h 137"/>
                  <a:gd name="T56" fmla="*/ 309980013 w 278"/>
                  <a:gd name="T57" fmla="*/ 60483889 h 137"/>
                  <a:gd name="T58" fmla="*/ 309980013 w 278"/>
                  <a:gd name="T59" fmla="*/ 60483889 h 137"/>
                  <a:gd name="T60" fmla="*/ 302418750 w 278"/>
                  <a:gd name="T61" fmla="*/ 52924197 h 137"/>
                  <a:gd name="T62" fmla="*/ 302418750 w 278"/>
                  <a:gd name="T63" fmla="*/ 52924197 h 137"/>
                  <a:gd name="T64" fmla="*/ 264617200 w 278"/>
                  <a:gd name="T65" fmla="*/ 40322593 h 137"/>
                  <a:gd name="T66" fmla="*/ 100806250 w 278"/>
                  <a:gd name="T67" fmla="*/ 40322593 h 137"/>
                  <a:gd name="T68" fmla="*/ 40322500 w 278"/>
                  <a:gd name="T69" fmla="*/ 100806482 h 137"/>
                  <a:gd name="T70" fmla="*/ 40322500 w 278"/>
                  <a:gd name="T71" fmla="*/ 304940401 h 137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278" h="137">
                    <a:moveTo>
                      <a:pt x="137" y="137"/>
                    </a:moveTo>
                    <a:cubicBezTo>
                      <a:pt x="8" y="137"/>
                      <a:pt x="8" y="137"/>
                      <a:pt x="8" y="137"/>
                    </a:cubicBezTo>
                    <a:cubicBezTo>
                      <a:pt x="4" y="137"/>
                      <a:pt x="0" y="134"/>
                      <a:pt x="0" y="129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14" y="0"/>
                      <a:pt x="123" y="3"/>
                      <a:pt x="130" y="9"/>
                    </a:cubicBezTo>
                    <a:cubicBezTo>
                      <a:pt x="132" y="10"/>
                      <a:pt x="133" y="12"/>
                      <a:pt x="135" y="13"/>
                    </a:cubicBezTo>
                    <a:cubicBezTo>
                      <a:pt x="199" y="76"/>
                      <a:pt x="199" y="76"/>
                      <a:pt x="199" y="76"/>
                    </a:cubicBezTo>
                    <a:cubicBezTo>
                      <a:pt x="255" y="76"/>
                      <a:pt x="255" y="76"/>
                      <a:pt x="255" y="76"/>
                    </a:cubicBezTo>
                    <a:cubicBezTo>
                      <a:pt x="268" y="76"/>
                      <a:pt x="278" y="87"/>
                      <a:pt x="278" y="99"/>
                    </a:cubicBezTo>
                    <a:cubicBezTo>
                      <a:pt x="278" y="112"/>
                      <a:pt x="268" y="123"/>
                      <a:pt x="255" y="123"/>
                    </a:cubicBezTo>
                    <a:cubicBezTo>
                      <a:pt x="179" y="123"/>
                      <a:pt x="179" y="123"/>
                      <a:pt x="179" y="123"/>
                    </a:cubicBezTo>
                    <a:cubicBezTo>
                      <a:pt x="177" y="123"/>
                      <a:pt x="175" y="122"/>
                      <a:pt x="174" y="121"/>
                    </a:cubicBezTo>
                    <a:cubicBezTo>
                      <a:pt x="145" y="93"/>
                      <a:pt x="145" y="93"/>
                      <a:pt x="145" y="93"/>
                    </a:cubicBezTo>
                    <a:cubicBezTo>
                      <a:pt x="145" y="129"/>
                      <a:pt x="145" y="129"/>
                      <a:pt x="145" y="129"/>
                    </a:cubicBezTo>
                    <a:cubicBezTo>
                      <a:pt x="145" y="134"/>
                      <a:pt x="142" y="137"/>
                      <a:pt x="137" y="137"/>
                    </a:cubicBezTo>
                    <a:close/>
                    <a:moveTo>
                      <a:pt x="16" y="121"/>
                    </a:moveTo>
                    <a:cubicBezTo>
                      <a:pt x="129" y="121"/>
                      <a:pt x="129" y="121"/>
                      <a:pt x="129" y="121"/>
                    </a:cubicBezTo>
                    <a:cubicBezTo>
                      <a:pt x="129" y="74"/>
                      <a:pt x="129" y="74"/>
                      <a:pt x="129" y="74"/>
                    </a:cubicBezTo>
                    <a:cubicBezTo>
                      <a:pt x="129" y="71"/>
                      <a:pt x="131" y="68"/>
                      <a:pt x="134" y="67"/>
                    </a:cubicBezTo>
                    <a:cubicBezTo>
                      <a:pt x="137" y="66"/>
                      <a:pt x="140" y="66"/>
                      <a:pt x="143" y="69"/>
                    </a:cubicBezTo>
                    <a:cubicBezTo>
                      <a:pt x="182" y="107"/>
                      <a:pt x="182" y="107"/>
                      <a:pt x="182" y="107"/>
                    </a:cubicBezTo>
                    <a:cubicBezTo>
                      <a:pt x="255" y="107"/>
                      <a:pt x="255" y="107"/>
                      <a:pt x="255" y="107"/>
                    </a:cubicBezTo>
                    <a:cubicBezTo>
                      <a:pt x="259" y="107"/>
                      <a:pt x="262" y="104"/>
                      <a:pt x="262" y="99"/>
                    </a:cubicBezTo>
                    <a:cubicBezTo>
                      <a:pt x="262" y="95"/>
                      <a:pt x="259" y="92"/>
                      <a:pt x="255" y="92"/>
                    </a:cubicBezTo>
                    <a:cubicBezTo>
                      <a:pt x="196" y="92"/>
                      <a:pt x="196" y="92"/>
                      <a:pt x="196" y="92"/>
                    </a:cubicBezTo>
                    <a:cubicBezTo>
                      <a:pt x="193" y="92"/>
                      <a:pt x="191" y="91"/>
                      <a:pt x="190" y="90"/>
                    </a:cubicBezTo>
                    <a:cubicBezTo>
                      <a:pt x="123" y="24"/>
                      <a:pt x="123" y="24"/>
                      <a:pt x="123" y="24"/>
                    </a:cubicBezTo>
                    <a:cubicBezTo>
                      <a:pt x="123" y="24"/>
                      <a:pt x="123" y="24"/>
                      <a:pt x="123" y="24"/>
                    </a:cubicBezTo>
                    <a:cubicBezTo>
                      <a:pt x="122" y="23"/>
                      <a:pt x="121" y="22"/>
                      <a:pt x="120" y="21"/>
                    </a:cubicBezTo>
                    <a:cubicBezTo>
                      <a:pt x="120" y="21"/>
                      <a:pt x="120" y="21"/>
                      <a:pt x="120" y="21"/>
                    </a:cubicBezTo>
                    <a:cubicBezTo>
                      <a:pt x="116" y="18"/>
                      <a:pt x="110" y="16"/>
                      <a:pt x="105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27" y="16"/>
                      <a:pt x="16" y="27"/>
                      <a:pt x="16" y="40"/>
                    </a:cubicBezTo>
                    <a:lnTo>
                      <a:pt x="16" y="121"/>
                    </a:ln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 panose="020F0502020204030204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3" name="Line 83">
                <a:extLst>
                  <a:ext uri="{FF2B5EF4-FFF2-40B4-BE49-F238E27FC236}">
                    <a16:creationId xmlns:a16="http://schemas.microsoft.com/office/drawing/2014/main" id="{DEBC6AE1-3155-4038-83F4-FB62313273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18297" y="6323819"/>
                <a:ext cx="0" cy="0"/>
              </a:xfrm>
              <a:prstGeom prst="line">
                <a:avLst/>
              </a:prstGeom>
              <a:noFill/>
              <a:ln w="25400">
                <a:solidFill>
                  <a:srgbClr val="5A585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 panose="020F0502020204030204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30" name="直接箭头连接符 29">
              <a:extLst>
                <a:ext uri="{FF2B5EF4-FFF2-40B4-BE49-F238E27FC236}">
                  <a16:creationId xmlns:a16="http://schemas.microsoft.com/office/drawing/2014/main" id="{2F5F433C-1BEC-4AC1-BE9A-E0136D9352D6}"/>
                </a:ext>
              </a:extLst>
            </p:cNvPr>
            <p:cNvCxnSpPr/>
            <p:nvPr/>
          </p:nvCxnSpPr>
          <p:spPr bwMode="auto">
            <a:xfrm>
              <a:off x="1393128" y="4900290"/>
              <a:ext cx="178131" cy="355690"/>
            </a:xfrm>
            <a:prstGeom prst="straightConnector1">
              <a:avLst/>
            </a:prstGeom>
            <a:noFill/>
            <a:ln w="9525" cap="flat" cmpd="sng" algn="ctr">
              <a:solidFill>
                <a:schemeClr val="tx1">
                  <a:lumMod val="95000"/>
                  <a:lumOff val="5000"/>
                </a:schemeClr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18066CD8-025D-4513-9EDF-6E91E0215DBE}"/>
              </a:ext>
            </a:extLst>
          </p:cNvPr>
          <p:cNvSpPr txBox="1"/>
          <p:nvPr/>
        </p:nvSpPr>
        <p:spPr>
          <a:xfrm>
            <a:off x="1003247" y="4993083"/>
            <a:ext cx="953323" cy="253916"/>
          </a:xfrm>
          <a:prstGeom prst="rect">
            <a:avLst/>
          </a:prstGeom>
          <a:solidFill>
            <a:schemeClr val="bg1"/>
          </a:solidFill>
          <a:ln>
            <a:solidFill>
              <a:srgbClr val="000000">
                <a:lumMod val="95000"/>
                <a:lumOff val="5000"/>
              </a:srgb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Arial" panose="020B0604020202020204" pitchFamily="34" charset="0"/>
              </a:rPr>
              <a:t>MWAB-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Arial" panose="020B0604020202020204" pitchFamily="34" charset="0"/>
              </a:rPr>
              <a:t>gNB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CFD43491-6241-440B-BE30-C8198D2E7E4E}"/>
              </a:ext>
            </a:extLst>
          </p:cNvPr>
          <p:cNvSpPr/>
          <p:nvPr/>
        </p:nvSpPr>
        <p:spPr>
          <a:xfrm>
            <a:off x="252919" y="1898052"/>
            <a:ext cx="2337572" cy="917632"/>
          </a:xfrm>
          <a:prstGeom prst="rect">
            <a:avLst/>
          </a:prstGeom>
          <a:noFill/>
          <a:ln w="12700" cap="flat" cmpd="sng" algn="ctr">
            <a:solidFill>
              <a:srgbClr val="E7E6E6">
                <a:lumMod val="10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EC223F6F-6D2C-4856-BD0B-2F400B76A401}"/>
              </a:ext>
            </a:extLst>
          </p:cNvPr>
          <p:cNvSpPr/>
          <p:nvPr/>
        </p:nvSpPr>
        <p:spPr>
          <a:xfrm>
            <a:off x="302128" y="2547602"/>
            <a:ext cx="249733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PLMN serving the MWAB-UE</a:t>
            </a: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1C194DE2-5CBE-4594-B393-75274FB9AB6E}"/>
              </a:ext>
            </a:extLst>
          </p:cNvPr>
          <p:cNvSpPr/>
          <p:nvPr/>
        </p:nvSpPr>
        <p:spPr>
          <a:xfrm>
            <a:off x="356441" y="3855302"/>
            <a:ext cx="77136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rPr>
              <a:t>Satellite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rPr>
              <a:t>NG-RAN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28D718E9-7050-40D6-937F-BCC637CD729B}"/>
              </a:ext>
            </a:extLst>
          </p:cNvPr>
          <p:cNvSpPr txBox="1"/>
          <p:nvPr/>
        </p:nvSpPr>
        <p:spPr>
          <a:xfrm>
            <a:off x="4274855" y="2218368"/>
            <a:ext cx="777620" cy="276999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>
                <a:lumMod val="95000"/>
                <a:lumOff val="5000"/>
              </a:srgb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AMF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95000"/>
                  <a:lumOff val="5000"/>
                </a:srgbClr>
              </a:solidFill>
              <a:effectLst/>
              <a:uLnTx/>
              <a:uFillTx/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C8EB44B9-423B-42D4-B8F0-D1759154DE5D}"/>
              </a:ext>
            </a:extLst>
          </p:cNvPr>
          <p:cNvSpPr/>
          <p:nvPr/>
        </p:nvSpPr>
        <p:spPr>
          <a:xfrm>
            <a:off x="3674734" y="1934332"/>
            <a:ext cx="2337572" cy="917632"/>
          </a:xfrm>
          <a:prstGeom prst="rect">
            <a:avLst/>
          </a:prstGeom>
          <a:noFill/>
          <a:ln w="12700" cap="flat" cmpd="sng" algn="ctr">
            <a:solidFill>
              <a:srgbClr val="E7E6E6">
                <a:lumMod val="10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D19488BF-E86A-476A-826A-D9EC38827E2C}"/>
              </a:ext>
            </a:extLst>
          </p:cNvPr>
          <p:cNvSpPr/>
          <p:nvPr/>
        </p:nvSpPr>
        <p:spPr>
          <a:xfrm>
            <a:off x="3830786" y="2554074"/>
            <a:ext cx="244337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MWAB Broadcasted PLMN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255EFC5D-17B6-4F93-A42C-8B237E17E6F1}"/>
              </a:ext>
            </a:extLst>
          </p:cNvPr>
          <p:cNvCxnSpPr>
            <a:cxnSpLocks/>
            <a:stCxn id="60" idx="0"/>
          </p:cNvCxnSpPr>
          <p:nvPr/>
        </p:nvCxnSpPr>
        <p:spPr>
          <a:xfrm flipV="1">
            <a:off x="1475116" y="4161507"/>
            <a:ext cx="13648" cy="591620"/>
          </a:xfrm>
          <a:prstGeom prst="line">
            <a:avLst/>
          </a:prstGeom>
          <a:noFill/>
          <a:ln w="9525" cap="flat" cmpd="sng" algn="ctr">
            <a:solidFill>
              <a:srgbClr val="000000">
                <a:lumMod val="95000"/>
                <a:lumOff val="5000"/>
              </a:srgbClr>
            </a:solidFill>
            <a:prstDash val="solid"/>
          </a:ln>
          <a:effectLst/>
        </p:spPr>
      </p:cxnSp>
      <p:pic>
        <p:nvPicPr>
          <p:cNvPr id="56" name="Picture 3" descr="F:\PIC\16：10_PPT_pic\ICOS\satellite-icon.png">
            <a:extLst>
              <a:ext uri="{FF2B5EF4-FFF2-40B4-BE49-F238E27FC236}">
                <a16:creationId xmlns:a16="http://schemas.microsoft.com/office/drawing/2014/main" id="{0A1A681D-14D8-428A-92DB-0757B7EAD3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flipH="1">
            <a:off x="1269446" y="3808697"/>
            <a:ext cx="638681" cy="649773"/>
          </a:xfrm>
          <a:prstGeom prst="rect">
            <a:avLst/>
          </a:prstGeom>
          <a:noFill/>
        </p:spPr>
      </p:pic>
      <p:cxnSp>
        <p:nvCxnSpPr>
          <p:cNvPr id="58" name="连接符: 肘形 57">
            <a:extLst>
              <a:ext uri="{FF2B5EF4-FFF2-40B4-BE49-F238E27FC236}">
                <a16:creationId xmlns:a16="http://schemas.microsoft.com/office/drawing/2014/main" id="{78408BFD-7921-4876-910E-4EAD11227071}"/>
              </a:ext>
            </a:extLst>
          </p:cNvPr>
          <p:cNvCxnSpPr>
            <a:cxnSpLocks/>
            <a:endCxn id="48" idx="1"/>
          </p:cNvCxnSpPr>
          <p:nvPr/>
        </p:nvCxnSpPr>
        <p:spPr>
          <a:xfrm rot="5400000" flipH="1" flipV="1">
            <a:off x="1477014" y="2565103"/>
            <a:ext cx="2369675" cy="2025766"/>
          </a:xfrm>
          <a:prstGeom prst="bentConnector2">
            <a:avLst/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>
            <a:extLst>
              <a:ext uri="{FF2B5EF4-FFF2-40B4-BE49-F238E27FC236}">
                <a16:creationId xmlns:a16="http://schemas.microsoft.com/office/drawing/2014/main" id="{4657CD16-CDFF-4CEC-A7F1-C9079C524B1C}"/>
              </a:ext>
            </a:extLst>
          </p:cNvPr>
          <p:cNvSpPr txBox="1"/>
          <p:nvPr/>
        </p:nvSpPr>
        <p:spPr>
          <a:xfrm>
            <a:off x="1863945" y="3358068"/>
            <a:ext cx="114923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Arial" panose="020B0604020202020204" pitchFamily="34" charset="0"/>
              </a:rPr>
              <a:t>N2 message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BE0D4AD4-F879-4723-BBCA-CD0C8625B063}"/>
              </a:ext>
            </a:extLst>
          </p:cNvPr>
          <p:cNvSpPr txBox="1"/>
          <p:nvPr/>
        </p:nvSpPr>
        <p:spPr>
          <a:xfrm>
            <a:off x="993662" y="4753127"/>
            <a:ext cx="962908" cy="253916"/>
          </a:xfrm>
          <a:prstGeom prst="rect">
            <a:avLst/>
          </a:prstGeom>
          <a:solidFill>
            <a:schemeClr val="bg1"/>
          </a:solidFill>
          <a:ln>
            <a:solidFill>
              <a:srgbClr val="000000">
                <a:lumMod val="95000"/>
                <a:lumOff val="5000"/>
              </a:srgb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Arial" panose="020B0604020202020204" pitchFamily="34" charset="0"/>
              </a:rPr>
              <a:t>MWAB-MT</a:t>
            </a: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5D4EF99C-1E8B-4DF9-A752-E080EC3E84CE}"/>
              </a:ext>
            </a:extLst>
          </p:cNvPr>
          <p:cNvGrpSpPr/>
          <p:nvPr/>
        </p:nvGrpSpPr>
        <p:grpSpPr>
          <a:xfrm>
            <a:off x="2751061" y="3355360"/>
            <a:ext cx="2613007" cy="281415"/>
            <a:chOff x="3117707" y="3231161"/>
            <a:chExt cx="2613007" cy="281415"/>
          </a:xfrm>
        </p:grpSpPr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5D438B66-E5A7-44FB-A564-DFC25A669D85}"/>
                </a:ext>
              </a:extLst>
            </p:cNvPr>
            <p:cNvSpPr/>
            <p:nvPr/>
          </p:nvSpPr>
          <p:spPr>
            <a:xfrm>
              <a:off x="3117707" y="3231161"/>
              <a:ext cx="798616" cy="25391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txBody>
            <a:bodyPr wrap="none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等线" panose="02010600030101010101" pitchFamily="2" charset="-122"/>
                  <a:cs typeface="Arial" panose="020B0604020202020204" pitchFamily="34" charset="0"/>
                </a:rPr>
                <a:t>(UE’s ULI </a:t>
              </a: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C5038058-703E-4C41-9786-E4C178992F17}"/>
                </a:ext>
              </a:extLst>
            </p:cNvPr>
            <p:cNvSpPr/>
            <p:nvPr/>
          </p:nvSpPr>
          <p:spPr>
            <a:xfrm>
              <a:off x="4104408" y="3250966"/>
              <a:ext cx="288862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Arial" panose="020B0604020202020204" pitchFamily="34" charset="0"/>
                </a:rPr>
                <a:t>+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8F1D38A4-8D80-429C-9F44-A7277CBF9F84}"/>
                </a:ext>
              </a:extLst>
            </p:cNvPr>
            <p:cNvSpPr/>
            <p:nvPr/>
          </p:nvSpPr>
          <p:spPr>
            <a:xfrm>
              <a:off x="4584245" y="3232624"/>
              <a:ext cx="1146469" cy="253916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txBody>
            <a:bodyPr wrap="none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等线" panose="02010600030101010101" pitchFamily="2" charset="-122"/>
                  <a:cs typeface="Arial" panose="020B0604020202020204" pitchFamily="34" charset="0"/>
                </a:rPr>
                <a:t>WAB-MT’s ULI)</a:t>
              </a: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66" name="文本框 65">
            <a:extLst>
              <a:ext uri="{FF2B5EF4-FFF2-40B4-BE49-F238E27FC236}">
                <a16:creationId xmlns:a16="http://schemas.microsoft.com/office/drawing/2014/main" id="{2DCC8EEF-7449-4B6E-82DD-8951E7D36678}"/>
              </a:ext>
            </a:extLst>
          </p:cNvPr>
          <p:cNvSpPr txBox="1"/>
          <p:nvPr/>
        </p:nvSpPr>
        <p:spPr>
          <a:xfrm>
            <a:off x="2732592" y="3945889"/>
            <a:ext cx="2273891" cy="2539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>
            <a:defPPr>
              <a:defRPr lang="en-GB"/>
            </a:defPPr>
            <a:lvl1pPr algn="ctr">
              <a:defRPr sz="1050">
                <a:latin typeface="Times New Roman" panose="02020603050405020304" pitchFamily="18" charset="0"/>
                <a:ea typeface="等线" panose="02010600030101010101" pitchFamily="2" charset="-122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Arial" panose="020B0604020202020204" pitchFamily="34" charset="0"/>
              </a:rPr>
              <a:t>UE’s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Arial" panose="020B0604020202020204" pitchFamily="34" charset="0"/>
              </a:rPr>
              <a:t>S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Arial" panose="020B0604020202020204" pitchFamily="34" charset="0"/>
              </a:rPr>
              <a:t>erving cell= WAB-</a:t>
            </a:r>
            <a:r>
              <a:rPr kumimoji="0" lang="en-US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Arial" panose="020B0604020202020204" pitchFamily="34" charset="0"/>
              </a:rPr>
              <a:t>gNB’s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Arial" panose="020B0604020202020204" pitchFamily="34" charset="0"/>
              </a:rPr>
              <a:t> cell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8A285681-F318-4C3A-98CE-C346DBA2F6E6}"/>
              </a:ext>
            </a:extLst>
          </p:cNvPr>
          <p:cNvSpPr txBox="1"/>
          <p:nvPr/>
        </p:nvSpPr>
        <p:spPr>
          <a:xfrm>
            <a:off x="2671192" y="4331512"/>
            <a:ext cx="2381283" cy="41549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>
            <a:defPPr>
              <a:defRPr lang="en-GB"/>
            </a:defPPr>
            <a:lvl1pPr algn="ctr">
              <a:defRPr sz="1050">
                <a:latin typeface="Times New Roman" panose="02020603050405020304" pitchFamily="18" charset="0"/>
                <a:ea typeface="等线" panose="02010600030101010101" pitchFamily="2" charset="-122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Arial" panose="020B0604020202020204" pitchFamily="34" charset="0"/>
              </a:rPr>
              <a:t>WAB-MT’s Serving cell = all broadcast TAIs for the selected PLMN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57F66C02-C07B-4585-8FE6-0B7CE82F1576}"/>
              </a:ext>
            </a:extLst>
          </p:cNvPr>
          <p:cNvSpPr txBox="1"/>
          <p:nvPr/>
        </p:nvSpPr>
        <p:spPr>
          <a:xfrm>
            <a:off x="6108576" y="3497190"/>
            <a:ext cx="587442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In case of</a:t>
            </a:r>
            <a:r>
              <a:rPr kumimoji="0" lang="en-GB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NR satellite access, </a:t>
            </a:r>
            <a:r>
              <a:rPr lang="en-GB" altLang="zh-CN" sz="1100" dirty="0">
                <a:solidFill>
                  <a:prstClr val="black"/>
                </a:solidFill>
                <a:ea typeface="等线" panose="02010600030101010101" pitchFamily="2" charset="-122"/>
              </a:rPr>
              <a:t>M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WAB-UE selects a PLMN and sends all TACs broadcast by the satellite NG-RAN to the WAB-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gNB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The WAB-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gNB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kumimoji="0" lang="en-GB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provides the Additional ULI which includes 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all broadcasted TAIs for the selected PLMN of WAB-UE.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Note: it is possible that WAB-UE’s selected PLMN is not same as the </a:t>
            </a:r>
            <a:r>
              <a:rPr kumimoji="0" lang="en-GB" altLang="zh-CN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PLMN broadcast by the MWAB-</a:t>
            </a:r>
            <a:r>
              <a:rPr kumimoji="0" lang="en-GB" altLang="zh-CN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gNB</a:t>
            </a:r>
            <a:r>
              <a:rPr kumimoji="0" lang="en-GB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.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CBA0D075-46FD-4D16-80EC-C57B39394671}"/>
              </a:ext>
            </a:extLst>
          </p:cNvPr>
          <p:cNvSpPr txBox="1"/>
          <p:nvPr/>
        </p:nvSpPr>
        <p:spPr>
          <a:xfrm>
            <a:off x="105645" y="6193577"/>
            <a:ext cx="11980709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Observations: </a:t>
            </a:r>
            <a:r>
              <a:rPr lang="en-US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Considering the existing format of “NR NTN TAI information” for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satellite access, it is proposed to </a:t>
            </a:r>
            <a:r>
              <a:rPr lang="en-GB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include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all broadcasted TAIs for the selected PLMN of WAB-UE in the Additional ULI.  In addition, when WAB-UE’s selected PLMN is not same as the </a:t>
            </a:r>
            <a:r>
              <a:rPr lang="en-GB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PLMN broadcast by the MWAB-</a:t>
            </a:r>
            <a:r>
              <a:rPr lang="en-GB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gNB</a:t>
            </a:r>
            <a:r>
              <a:rPr lang="en-GB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SA2 thinks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</a:t>
            </a:r>
            <a:r>
              <a:rPr lang="en-GB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he design principle of Additional ULI for the both TN and NTN should be unified.</a:t>
            </a:r>
          </a:p>
        </p:txBody>
      </p:sp>
    </p:spTree>
    <p:extLst>
      <p:ext uri="{BB962C8B-B14F-4D97-AF65-F5344CB8AC3E}">
        <p14:creationId xmlns:p14="http://schemas.microsoft.com/office/powerpoint/2010/main" val="809219921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en-GB" altLang="en-US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647" y="1883991"/>
            <a:ext cx="10816834" cy="3769834"/>
          </a:xfrm>
        </p:spPr>
        <p:txBody>
          <a:bodyPr/>
          <a:lstStyle/>
          <a:p>
            <a:pPr>
              <a:lnSpc>
                <a:spcPts val="1920"/>
              </a:lnSpc>
            </a:pPr>
            <a:r>
              <a:rPr lang="en-US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Based on the analysis, the following aspects are proposed 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1">
              <a:lnSpc>
                <a:spcPts val="1920"/>
              </a:lnSpc>
            </a:pPr>
            <a:r>
              <a:rPr lang="en-US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 Option#1 and Option#3 cannot address the scenario when UE is geographically located a specific area in which there is no mapped </a:t>
            </a:r>
            <a:r>
              <a:rPr lang="en-GB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TAC/Cell ID of 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MWAB Broadcasted PLMN.</a:t>
            </a:r>
          </a:p>
          <a:p>
            <a:pPr lvl="1">
              <a:lnSpc>
                <a:spcPts val="1920"/>
              </a:lnSpc>
            </a:pP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Considering the Option#2 is already ruled out by RAN3, SA2 has a slightly preference on the Option#3 “TAC/Cell ID of the cell serving the MWAB-UE in other PLMN”, considering the comparison of Option#1 and Option#3 regarding the precision in case of MWAB-UE using NR NTN to connect to the backhaul PLMN.</a:t>
            </a:r>
          </a:p>
          <a:p>
            <a:pPr lvl="1">
              <a:lnSpc>
                <a:spcPts val="1920"/>
              </a:lnSpc>
            </a:pPr>
            <a:r>
              <a:rPr lang="en-GB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SA2 would like to confirm with RAN3 the 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feasibility to include all broadcasted TAIs for the selected PLMN of WAB-UE in the Additional ULI in case WAB-MT access via NTN.</a:t>
            </a:r>
            <a:r>
              <a:rPr lang="en-GB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SA2 also thinks the design principle of Additional ULI for the both TN and NTN should be unified 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WAB-UE’s selected PLMN is not same as the PLMN broadcast by the MWAB-</a:t>
            </a:r>
            <a:r>
              <a:rPr lang="en-US" altLang="zh-CN" sz="1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gNB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 it is under the remit of RAN3 to make the decision. </a:t>
            </a:r>
            <a:endParaRPr lang="zh-CN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ts val="1920"/>
              </a:lnSpc>
            </a:pP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Reply LS on </a:t>
            </a:r>
            <a:r>
              <a:rPr lang="en-GB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FS_VMR_Ph2 solution impacts to RAN (Access Control and Additional ULI) needs to highlight the above 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aspects.</a:t>
            </a:r>
            <a:endParaRPr lang="en-US" altLang="zh-CN" sz="16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22761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purl.org/dc/dcmitype/"/>
    <ds:schemaRef ds:uri="280d8efa-eff2-4910-88d2-79ca146720c4"/>
    <ds:schemaRef ds:uri="http://purl.org/dc/elements/1.1/"/>
    <ds:schemaRef ds:uri="http://www.w3.org/XML/1998/namespace"/>
    <ds:schemaRef ds:uri="679a257e-872f-4c98-9e8a-0a9c104f72c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9013</TotalTime>
  <Words>1428</Words>
  <Application>Microsoft Office PowerPoint</Application>
  <PresentationFormat>宽屏</PresentationFormat>
  <Paragraphs>113</Paragraphs>
  <Slides>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Aptos</vt:lpstr>
      <vt:lpstr>Arial </vt:lpstr>
      <vt:lpstr>Arial Unicode MS</vt:lpstr>
      <vt:lpstr>等线</vt:lpstr>
      <vt:lpstr>宋体</vt:lpstr>
      <vt:lpstr>Microsoft YaHei</vt:lpstr>
      <vt:lpstr>Arial</vt:lpstr>
      <vt:lpstr>Calibri</vt:lpstr>
      <vt:lpstr>Calibri Light</vt:lpstr>
      <vt:lpstr>Times New Roman</vt:lpstr>
      <vt:lpstr>Office Theme</vt:lpstr>
      <vt:lpstr>Discussion on Additional ULI</vt:lpstr>
      <vt:lpstr>Background</vt:lpstr>
      <vt:lpstr>Background</vt:lpstr>
      <vt:lpstr>Analysis of different options for Additional ULI</vt:lpstr>
      <vt:lpstr>Analysis of different options for Additional ULI</vt:lpstr>
      <vt:lpstr>Analysis of Additional ULI  in case of WAB-MT served by a satellite NG-RAN</vt:lpstr>
      <vt:lpstr>Analysis of Additional ULI in case of WAB-MT served by a satellite NG-RAN</vt:lpstr>
      <vt:lpstr>Proposal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</cp:lastModifiedBy>
  <cp:revision>738</cp:revision>
  <dcterms:created xsi:type="dcterms:W3CDTF">2010-02-05T13:52:04Z</dcterms:created>
  <dcterms:modified xsi:type="dcterms:W3CDTF">2025-01-14T09:13:26Z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