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1182" r:id="rId6"/>
    <p:sldId id="910" r:id="rId7"/>
    <p:sldId id="1183" r:id="rId8"/>
    <p:sldId id="1120" r:id="rId9"/>
    <p:sldId id="1125" r:id="rId10"/>
    <p:sldId id="791" r:id="rId11"/>
    <p:sldId id="1126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51" d="100"/>
          <a:sy n="151" d="100"/>
        </p:scale>
        <p:origin x="144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F9D22032-D964-4E99-98D5-CD46EB3D3032}"/>
    <pc:docChg chg="modSld">
      <pc:chgData name="Nord, Lars" userId="c86407c5-7eca-44d1-a9bb-afe13fa7bdad" providerId="ADAL" clId="{F9D22032-D964-4E99-98D5-CD46EB3D3032}" dt="2024-10-23T12:43:28.082" v="44" actId="20577"/>
      <pc:docMkLst>
        <pc:docMk/>
      </pc:docMkLst>
      <pc:sldChg chg="modSp mod">
        <pc:chgData name="Nord, Lars" userId="c86407c5-7eca-44d1-a9bb-afe13fa7bdad" providerId="ADAL" clId="{F9D22032-D964-4E99-98D5-CD46EB3D3032}" dt="2024-10-23T12:42:02.993" v="7" actId="6549"/>
        <pc:sldMkLst>
          <pc:docMk/>
          <pc:sldMk cId="0" sldId="303"/>
        </pc:sldMkLst>
        <pc:spChg chg="mod">
          <ac:chgData name="Nord, Lars" userId="c86407c5-7eca-44d1-a9bb-afe13fa7bdad" providerId="ADAL" clId="{F9D22032-D964-4E99-98D5-CD46EB3D3032}" dt="2024-10-23T12:42:02.993" v="7" actId="6549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Nord, Lars" userId="c86407c5-7eca-44d1-a9bb-afe13fa7bdad" providerId="ADAL" clId="{F9D22032-D964-4E99-98D5-CD46EB3D3032}" dt="2024-10-23T12:43:28.082" v="44" actId="20577"/>
        <pc:sldMkLst>
          <pc:docMk/>
          <pc:sldMk cId="2107270261" sldId="1183"/>
        </pc:sldMkLst>
        <pc:spChg chg="mod">
          <ac:chgData name="Nord, Lars" userId="c86407c5-7eca-44d1-a9bb-afe13fa7bdad" providerId="ADAL" clId="{F9D22032-D964-4E99-98D5-CD46EB3D3032}" dt="2024-10-23T12:43:28.082" v="44" actId="20577"/>
          <ac:spMkLst>
            <pc:docMk/>
            <pc:sldMk cId="2107270261" sldId="1183"/>
            <ac:spMk id="2" creationId="{66C47626-AAD5-BB70-0679-B3DFED29932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10/23/2024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10/23/2024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#165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Hyderabad, IN, 14 - 18 October,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WG2#165;</a:t>
            </a:r>
            <a:r>
              <a:rPr lang="en-GB" altLang="de-DE" sz="1200" baseline="0" dirty="0">
                <a:solidFill>
                  <a:schemeClr val="bg1"/>
                </a:solidFill>
              </a:rPr>
              <a:t> Hyderabad</a:t>
            </a:r>
            <a:r>
              <a:rPr lang="en-US" altLang="de-DE" sz="1200" baseline="0" dirty="0">
                <a:solidFill>
                  <a:schemeClr val="bg1"/>
                </a:solidFill>
              </a:rPr>
              <a:t>, IN, 14 - 18 October,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S2-2411124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SA2#165: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7 CRs to TS 23.501 and TS 23.502 were agreed, 3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Aspects agreed: NAT for BH PDU sessions; Additional ULI support; Emergency service support; QoS Handling Authorization of MWAB;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Aspects postponed: Ethernet BH PDU session support; support of slice; support of </a:t>
            </a:r>
            <a:r>
              <a:rPr lang="en-US" altLang="de-DE" sz="1100" kern="0" dirty="0" err="1"/>
              <a:t>moblity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Aspects unhandled: UE Access control</a:t>
            </a:r>
            <a:endParaRPr lang="en-US" altLang="de-DE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Pending response to LS (</a:t>
            </a:r>
            <a:r>
              <a:rPr lang="en-US" altLang="de-DE" sz="1050" kern="0" dirty="0"/>
              <a:t>S2-2407345</a:t>
            </a:r>
            <a:r>
              <a:rPr lang="en-US" sz="105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100" dirty="0">
                <a:solidFill>
                  <a:prstClr val="black"/>
                </a:solidFill>
              </a:rPr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Complete normative work based on the approved WID (</a:t>
            </a:r>
            <a:r>
              <a:rPr lang="en-US" altLang="zh-CN" sz="1050" kern="0" dirty="0"/>
              <a:t>S2-2407385</a:t>
            </a:r>
            <a:r>
              <a:rPr lang="en-US" sz="1050" kern="0" dirty="0"/>
              <a:t>) and conclusions in TR 23.700-06 (clause 8).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Address postponed and unhandled aspects, and other open issues identified by the editor notes.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Considering responses from RAN WGs on </a:t>
            </a:r>
            <a:r>
              <a:rPr lang="en-US" sz="1050" dirty="0"/>
              <a:t>LS (</a:t>
            </a:r>
            <a:r>
              <a:rPr lang="en-US" altLang="de-DE" sz="1050" kern="0" dirty="0"/>
              <a:t>S2-2407345</a:t>
            </a:r>
            <a:r>
              <a:rPr lang="en-US" sz="1050" dirty="0"/>
              <a:t>), e.g.</a:t>
            </a:r>
            <a:r>
              <a:rPr lang="en-US" sz="105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840653"/>
              </p:ext>
            </p:extLst>
          </p:nvPr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SA2#165</a:t>
            </a:r>
            <a:endParaRPr lang="en-US" kern="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FS_VMR_Ph2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752520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Scope, Assumptions, Key Issues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KIs, KI updates; New solutions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Last chance for new solutions; solution updates, initial evaluations/Start coord with RAN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updates; evaluations; conclusions, send TR for approval; WID approval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2024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work, coordination with RAN</a:t>
                      </a:r>
                    </a:p>
                  </a:txBody>
                  <a:tcPr marL="51441" marR="51441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</a:t>
                      </a:r>
                      <a:r>
                        <a:rPr lang="en-US" sz="1100" b="0" baseline="0" dirty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work, coordination with RAN</a:t>
                      </a:r>
                    </a:p>
                  </a:txBody>
                  <a:tcPr marL="51441" marR="51441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Nov</a:t>
                      </a:r>
                      <a:r>
                        <a:rPr lang="en-US" sz="1100" b="0" baseline="0" dirty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work, coordination with RAN</a:t>
                      </a:r>
                    </a:p>
                  </a:txBody>
                  <a:tcPr marL="51441" marR="51441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5.5 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3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2.5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7 CRs to TS 23.501 and TS 23.502 were agreed, 3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Aspects agreed: NAT for BH PDU sessions; Additional ULI support; Emergency service support; QoS Handling Authorization of MWAB;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Aspects postponed: Ethernet BH PDU session support; support of slice; support of </a:t>
            </a:r>
            <a:r>
              <a:rPr lang="en-US" altLang="de-DE" sz="1200" kern="0" dirty="0" err="1"/>
              <a:t>moblity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Aspects unhandled: UE Access control</a:t>
            </a:r>
            <a:endParaRPr lang="en-US" altLang="de-DE" sz="105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Pending response to LS (</a:t>
            </a:r>
            <a:r>
              <a:rPr lang="en-US" altLang="de-DE" sz="1200" kern="0" dirty="0"/>
              <a:t>S2-2407345</a:t>
            </a:r>
            <a:r>
              <a:rPr lang="en-US" sz="120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Complete normative work based on the approved WID (</a:t>
            </a:r>
            <a:r>
              <a:rPr lang="en-US" altLang="zh-CN" sz="1200" kern="0" dirty="0"/>
              <a:t>S2-2407385</a:t>
            </a:r>
            <a:r>
              <a:rPr lang="en-US" sz="1200" kern="0" dirty="0"/>
              <a:t>) and conclusions in TR 23.700-06 (clause 8).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Address postponed and unhandled aspects, and other open issues identified by the editor notes.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Considering responses from RAN WGs on </a:t>
            </a:r>
            <a:r>
              <a:rPr lang="en-US" sz="1200" dirty="0"/>
              <a:t>LS (</a:t>
            </a:r>
            <a:r>
              <a:rPr lang="en-US" altLang="de-DE" sz="1200" kern="0" dirty="0"/>
              <a:t>S2-2407345</a:t>
            </a:r>
            <a:r>
              <a:rPr lang="en-US" sz="1200" dirty="0"/>
              <a:t>), e.g.</a:t>
            </a:r>
            <a:r>
              <a:rPr lang="en-US" sz="120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20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540974"/>
              </p:ext>
            </p:extLst>
          </p:nvPr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SA#106 </a:t>
            </a:r>
            <a:r>
              <a:rPr lang="en-US" altLang="de-DE" sz="2000" b="1" kern="0" dirty="0"/>
              <a:t>(to be updated in Nov)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0727026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SA2#164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87868"/>
            <a:ext cx="8695692" cy="35648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23.501: 6 CRs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General feature description, definitions, MWAB configuration, Mobility and Location services support.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Deployment options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Protocol stacks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Two CRs(S2-2409523 and S2-2409244) were objected by one company due to the reasons stated in meeting report.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2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Specification update to support for Location Services when MWAB is involved is completed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Pending response to LS (</a:t>
            </a:r>
            <a:r>
              <a:rPr lang="en-US" altLang="de-DE" sz="1200" kern="0" dirty="0"/>
              <a:t>S2-2407345</a:t>
            </a:r>
            <a:r>
              <a:rPr lang="en-US" sz="1200" dirty="0"/>
              <a:t>) sent to RAN3 and cc RAN2, with specific questions on access control and Additional ULI format.  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OAM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28AA107-7346-1DBA-EC4E-6192EAC7A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852711"/>
              </p:ext>
            </p:extLst>
          </p:nvPr>
        </p:nvGraphicFramePr>
        <p:xfrm>
          <a:off x="406226" y="1514134"/>
          <a:ext cx="8344428" cy="9848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3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5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1040031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/>
                        <a:t>Vehicle Mounted Relays Phase 2	</a:t>
                      </a:r>
                      <a:endParaRPr lang="en-GB" sz="14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SP-240989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VMR_Ph2 status after SA2#164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(SA2#165)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Finalize the feature description in TS 23.501 (e.g., Authorization, Emergency service, UE access control)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Finalize description on handling "Additional ULI" pending LS reply from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Start implementing changes needed in TS 23.502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00" dirty="0"/>
              <a:t> 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SA2#160-Ah-Hoc-e Jan’24: 0.5 TU (TR skeleton, Scope, Assumptions, Key Issues)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SA2#161 (Athens) Feb’24: 0.5 TU (New KIs, KI updates; New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SA2#162 (China) Apr’24: 1.0 TU (last chance for new solutions; solution updates, initial evaluations/Start coord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SA2#163 (Jeju) May’24: 1.0 TU (Solution updates; evaluations; conclusions, send TR for approval;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SA2#164 (Maastricht, NL) Aug’24: 0.5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highlight>
                  <a:srgbClr val="FFFF00"/>
                </a:highlight>
              </a:rPr>
              <a:t>(1)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TU ( Normative work, coordination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SA2#165 (India) Oct’24: 1.0 TU (Normative work, coordination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SA2#166 (Orlando) Nov’24: 1.0 TU (Normative work, coordination with RAN)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326027"/>
              </p:ext>
            </p:extLst>
          </p:nvPr>
        </p:nvGraphicFramePr>
        <p:xfrm>
          <a:off x="760882" y="3424238"/>
          <a:ext cx="8188706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5910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820113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32539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58576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11422782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239203799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Jan,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Feb.24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Apr. 24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Aug,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Nov,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#161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#162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 used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FS_VMR_Ph2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 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(1)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VMR_Ph2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331789" y="294745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23.501: 6 CRs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General feature description, definitions, MWAB configuration, Mobility and Location services.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Deployment options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Protocol stacks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Two CRs(S2-2409523 and S2-2409244) were objected by one company due to the reasons stated in meeting report.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2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Specification update to support for Location Services when MWAB is involved is completed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RAN dependencies on the MWAB-</a:t>
            </a:r>
            <a:r>
              <a:rPr lang="en-US" sz="1200" kern="0" dirty="0" err="1"/>
              <a:t>gNB</a:t>
            </a:r>
            <a:r>
              <a:rPr lang="en-US" sz="1200" kern="0" dirty="0"/>
              <a:t> cell access control, and the Additional ULI format, as indicated in LS (S2-2407345).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Additional mobility considerations, e.g. </a:t>
            </a:r>
            <a:r>
              <a:rPr lang="en-US" sz="1200" kern="0" dirty="0" err="1"/>
              <a:t>gNB</a:t>
            </a:r>
            <a:r>
              <a:rPr lang="en-US" sz="1200" kern="0" dirty="0"/>
              <a:t> ID change, based on potential RAN3 inputs. 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dirty="0"/>
              <a:t>OAM support is expected to be handled by SA5, and security to be handled by SA3.</a:t>
            </a: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defRPr/>
            </a:pPr>
            <a:r>
              <a:rPr lang="en-US" sz="1200" kern="0" dirty="0"/>
              <a:t>Finalize the normative work based on the approved WID (</a:t>
            </a:r>
            <a:r>
              <a:rPr lang="en-US" altLang="zh-CN" sz="1200" kern="0" dirty="0"/>
              <a:t>SP-240989</a:t>
            </a:r>
            <a:r>
              <a:rPr lang="en-US" sz="1200" kern="0" dirty="0"/>
              <a:t>) and conclusions in TR 23.700-06 (clause 8), considering responses from RAN WGs.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679990"/>
              </p:ext>
            </p:extLst>
          </p:nvPr>
        </p:nvGraphicFramePr>
        <p:xfrm>
          <a:off x="401639" y="1762787"/>
          <a:ext cx="8344428" cy="9848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3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5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1040031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/>
                        <a:t>Vehicle Mounted Relays Phase 2	</a:t>
                      </a:r>
                      <a:endParaRPr lang="en-GB" sz="14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SP-240989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34725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52827</TotalTime>
  <Words>1314</Words>
  <Application>Microsoft Office PowerPoint</Application>
  <PresentationFormat>On-screen Show (4:3)</PresentationFormat>
  <Paragraphs>234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宋体</vt:lpstr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PowerPoint Presentation</vt:lpstr>
      <vt:lpstr>Annex</vt:lpstr>
      <vt:lpstr>VMR_Ph2 status after SA2#164 (1/2)</vt:lpstr>
      <vt:lpstr>VMR_Ph2 status after SA2#164 (2/2)</vt:lpstr>
      <vt:lpstr>VMR_Ph2 status at SA#105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Lars</cp:lastModifiedBy>
  <cp:revision>1895</cp:revision>
  <dcterms:created xsi:type="dcterms:W3CDTF">2008-08-30T09:32:10Z</dcterms:created>
  <dcterms:modified xsi:type="dcterms:W3CDTF">2024-10-23T12:43:32Z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