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6"/>
  </p:notesMasterIdLst>
  <p:sldIdLst>
    <p:sldId id="434" r:id="rId3"/>
    <p:sldId id="1114" r:id="rId4"/>
    <p:sldId id="1115" r:id="rId5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59" autoAdjust="0"/>
    <p:restoredTop sz="94660"/>
  </p:normalViewPr>
  <p:slideViewPr>
    <p:cSldViewPr snapToGrid="0">
      <p:cViewPr varScale="1">
        <p:scale>
          <a:sx n="73" d="100"/>
          <a:sy n="73" d="100"/>
        </p:scale>
        <p:origin x="6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911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S2-2410461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Plan for SA2#165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165 Hyderabad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14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18,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SA2#165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dirty="0" smtClean="0"/>
              <a:t>“Work planning, </a:t>
            </a:r>
            <a:r>
              <a:rPr lang="en-US" sz="2000" dirty="0" err="1" smtClean="0"/>
              <a:t>etc</a:t>
            </a:r>
            <a:r>
              <a:rPr lang="en-US" sz="2000" dirty="0" smtClean="0"/>
              <a:t>”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Two </a:t>
            </a:r>
            <a:r>
              <a:rPr lang="en-US" sz="1600" dirty="0" smtClean="0"/>
              <a:t>sessions: </a:t>
            </a:r>
            <a:r>
              <a:rPr lang="en-US" sz="1600" dirty="0"/>
              <a:t>Wednesday Q5 and Thursday Q5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Wednesday Q5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400" dirty="0"/>
              <a:t>Work planning </a:t>
            </a:r>
            <a:r>
              <a:rPr lang="en-US" sz="1400" dirty="0" smtClean="0"/>
              <a:t>slides and spreadsheet</a:t>
            </a:r>
            <a:endParaRPr lang="en-US" sz="1400" dirty="0"/>
          </a:p>
          <a:p>
            <a:pPr lvl="2">
              <a:lnSpc>
                <a:spcPct val="110000"/>
              </a:lnSpc>
              <a:defRPr/>
            </a:pPr>
            <a:r>
              <a:rPr lang="en-US" sz="1400" dirty="0"/>
              <a:t>Overall status of </a:t>
            </a:r>
            <a:r>
              <a:rPr lang="en-US" sz="1400" dirty="0" smtClean="0"/>
              <a:t>Rel-19 for SA2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400" dirty="0"/>
              <a:t>Other plenary </a:t>
            </a:r>
            <a:r>
              <a:rPr lang="en-US" sz="1400" dirty="0" smtClean="0"/>
              <a:t>topics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Thursday </a:t>
            </a:r>
            <a:r>
              <a:rPr lang="en-US" sz="1800" dirty="0"/>
              <a:t>Q5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400" dirty="0" smtClean="0"/>
              <a:t>Very brief (3 </a:t>
            </a:r>
            <a:r>
              <a:rPr lang="en-US" sz="1400" dirty="0"/>
              <a:t>minute) report from Rel-19 rapporteurs, highlighting </a:t>
            </a:r>
            <a:r>
              <a:rPr lang="en-US" sz="1400" dirty="0" smtClean="0"/>
              <a:t>any risks </a:t>
            </a:r>
            <a:r>
              <a:rPr lang="en-US" sz="1400" dirty="0"/>
              <a:t>to completion in November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400" dirty="0"/>
              <a:t>AI 4.1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400" dirty="0"/>
              <a:t>TEI19 revisions (</a:t>
            </a:r>
            <a:r>
              <a:rPr lang="en-US" sz="1400" dirty="0" smtClean="0"/>
              <a:t>WID/CR)</a:t>
            </a:r>
            <a:endParaRPr lang="en-US" sz="1400" dirty="0"/>
          </a:p>
          <a:p>
            <a:pPr lvl="2">
              <a:lnSpc>
                <a:spcPct val="110000"/>
              </a:lnSpc>
              <a:defRPr/>
            </a:pPr>
            <a:r>
              <a:rPr lang="en-US" sz="1400" dirty="0"/>
              <a:t>Other plenary </a:t>
            </a:r>
            <a:r>
              <a:rPr lang="en-US" sz="1400" dirty="0" smtClean="0"/>
              <a:t>topics</a:t>
            </a:r>
            <a:endParaRPr lang="en-US" sz="1800" dirty="0" smtClean="0"/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dirty="0" smtClean="0"/>
              <a:t>Friday Plenary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600" dirty="0" smtClean="0"/>
              <a:t>Intention is </a:t>
            </a:r>
            <a:r>
              <a:rPr lang="en-GB" sz="1600" dirty="0"/>
              <a:t>to handle block approval, and open documents from parallel </a:t>
            </a:r>
            <a:r>
              <a:rPr lang="en-GB" sz="1600" dirty="0" smtClean="0"/>
              <a:t>or earlier single stream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600" dirty="0" smtClean="0"/>
              <a:t>The </a:t>
            </a:r>
            <a:r>
              <a:rPr lang="en-GB" sz="1600" dirty="0"/>
              <a:t>aim is to avoid topics that </a:t>
            </a:r>
            <a:r>
              <a:rPr lang="en-GB" sz="1600" dirty="0" smtClean="0"/>
              <a:t>would require </a:t>
            </a:r>
            <a:r>
              <a:rPr lang="en-GB" sz="1600" dirty="0"/>
              <a:t>extended discussion during this session as far as possible, </a:t>
            </a:r>
            <a:r>
              <a:rPr lang="en-GB" sz="1600" dirty="0" smtClean="0"/>
              <a:t>these </a:t>
            </a:r>
            <a:r>
              <a:rPr lang="en-GB" sz="1600" dirty="0"/>
              <a:t>should be handled on Wednesday or </a:t>
            </a:r>
            <a:r>
              <a:rPr lang="en-GB" sz="1600" dirty="0" smtClean="0"/>
              <a:t>Thursday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SA2#165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TEI19 WIDs +CRs agreed for submission in Q4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By the end of the November meeting the WIDs and CRs for each will need to be approved by SA2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In the October meeting we will handle the WIDs and CRs first in parallel sessions on Tuesday/Wednesday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Revisions and further discussion will be handled in the work planning session on Thursday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Should try to at least approve the WIDs in the October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968" dirty="0" smtClean="0"/>
              <a:t>Should try to at least progress the CRs to form the basis for further discussion in November</a:t>
            </a:r>
          </a:p>
          <a:p>
            <a:pPr lvl="1">
              <a:lnSpc>
                <a:spcPct val="110000"/>
              </a:lnSpc>
              <a:defRPr/>
            </a:pPr>
            <a:endParaRPr lang="en-US" sz="1968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721687"/>
              </p:ext>
            </p:extLst>
          </p:nvPr>
        </p:nvGraphicFramePr>
        <p:xfrm>
          <a:off x="1569285" y="4423614"/>
          <a:ext cx="8018852" cy="1356360"/>
        </p:xfrm>
        <a:graphic>
          <a:graphicData uri="http://schemas.openxmlformats.org/drawingml/2006/table">
            <a:tbl>
              <a:tblPr firstRow="1" firstCol="1" bandRow="1"/>
              <a:tblGrid>
                <a:gridCol w="4726933">
                  <a:extLst>
                    <a:ext uri="{9D8B030D-6E8A-4147-A177-3AD203B41FA5}">
                      <a16:colId xmlns:a16="http://schemas.microsoft.com/office/drawing/2014/main" val="2212306166"/>
                    </a:ext>
                  </a:extLst>
                </a:gridCol>
                <a:gridCol w="1050936">
                  <a:extLst>
                    <a:ext uri="{9D8B030D-6E8A-4147-A177-3AD203B41FA5}">
                      <a16:colId xmlns:a16="http://schemas.microsoft.com/office/drawing/2014/main" val="3978364345"/>
                    </a:ext>
                  </a:extLst>
                </a:gridCol>
                <a:gridCol w="2240983">
                  <a:extLst>
                    <a:ext uri="{9D8B030D-6E8A-4147-A177-3AD203B41FA5}">
                      <a16:colId xmlns:a16="http://schemas.microsoft.com/office/drawing/2014/main" val="281859202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Network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Controlled Network Slice Selection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KDDI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2647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PRU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Usage Extension in Core Network and One Transmission Path used for one Positioning Procedure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CATT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8479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MSISDN verification operation support to Nnef_UEId Service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AT&amp;T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76661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ATSSS 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Rule Provisioning via 3GPP access to EPC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NEC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Rapporteur requested this not to</a:t>
                      </a:r>
                      <a:r>
                        <a:rPr lang="en-GB" sz="14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be discussed in October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406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81120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83471</TotalTime>
  <Words>273</Words>
  <Application>Microsoft Office PowerPoint</Application>
  <PresentationFormat>Widescreen</PresentationFormat>
  <Paragraphs>38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Plan for SA2#165</vt:lpstr>
      <vt:lpstr>Plan for SA2#165</vt:lpstr>
      <vt:lpstr>Plan for SA2#165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1008</cp:revision>
  <cp:lastPrinted>2023-08-02T08:25:48Z</cp:lastPrinted>
  <dcterms:created xsi:type="dcterms:W3CDTF">2018-05-24T11:49:12Z</dcterms:created>
  <dcterms:modified xsi:type="dcterms:W3CDTF">2024-10-04T14:01:41Z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