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12"/>
  </p:notesMasterIdLst>
  <p:handoutMasterIdLst>
    <p:handoutMasterId r:id="rId13"/>
  </p:handoutMasterIdLst>
  <p:sldIdLst>
    <p:sldId id="303" r:id="rId5"/>
    <p:sldId id="706" r:id="rId6"/>
    <p:sldId id="709" r:id="rId7"/>
    <p:sldId id="710" r:id="rId8"/>
    <p:sldId id="707" r:id="rId9"/>
    <p:sldId id="708" r:id="rId10"/>
    <p:sldId id="711" r:id="rId11"/>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8000"/>
    <a:srgbClr val="0000FF"/>
    <a:srgbClr val="00CC00"/>
    <a:srgbClr val="72AF2F"/>
    <a:srgbClr val="00CC66"/>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69" autoAdjust="0"/>
    <p:restoredTop sz="97411" autoAdjust="0"/>
  </p:normalViewPr>
  <p:slideViewPr>
    <p:cSldViewPr snapToGrid="0">
      <p:cViewPr varScale="1">
        <p:scale>
          <a:sx n="111" d="100"/>
          <a:sy n="111" d="100"/>
        </p:scale>
        <p:origin x="72" y="14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80" d="100"/>
        <a:sy n="80" d="100"/>
      </p:scale>
      <p:origin x="0" y="0"/>
    </p:cViewPr>
  </p:sorterViewPr>
  <p:notesViewPr>
    <p:cSldViewPr snapToGrid="0">
      <p:cViewPr varScale="1">
        <p:scale>
          <a:sx n="108" d="100"/>
          <a:sy n="108" d="100"/>
        </p:scale>
        <p:origin x="4162" y="10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10/3/2024</a:t>
            </a:fld>
            <a:endParaRPr lang="en-US"/>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10/3/2024</a:t>
            </a:fld>
            <a:endParaRPr lang="en-US"/>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a:t>
            </a:r>
            <a:r>
              <a:rPr lang="sv-SE" altLang="en-US" sz="1200" b="1" smtClean="0">
                <a:latin typeface="Arial "/>
              </a:rPr>
              <a:t>TSG</a:t>
            </a:r>
            <a:r>
              <a:rPr lang="sv-SE" altLang="en-US" sz="1200" b="1" baseline="0" smtClean="0">
                <a:latin typeface="Arial "/>
              </a:rPr>
              <a:t> </a:t>
            </a:r>
            <a:r>
              <a:rPr lang="sv-SE" altLang="en-US" sz="1200" b="1" smtClean="0">
                <a:latin typeface="Arial "/>
              </a:rPr>
              <a:t>SA WG2</a:t>
            </a:r>
            <a:r>
              <a:rPr lang="sv-SE" altLang="en-US" sz="1200" b="1" baseline="0" smtClean="0">
                <a:latin typeface="Arial "/>
              </a:rPr>
              <a:t> </a:t>
            </a:r>
            <a:r>
              <a:rPr lang="sv-SE" altLang="en-US" sz="1200" b="1" smtClean="0">
                <a:latin typeface="Arial "/>
              </a:rPr>
              <a:t>Meeting </a:t>
            </a:r>
            <a:r>
              <a:rPr lang="sv-SE" altLang="en-US" sz="1200" b="1">
                <a:latin typeface="Arial "/>
              </a:rPr>
              <a:t>#</a:t>
            </a:r>
            <a:r>
              <a:rPr lang="sv-SE" altLang="en-US" sz="1200" b="1" smtClean="0">
                <a:latin typeface="Arial "/>
              </a:rPr>
              <a:t>165</a:t>
            </a:r>
            <a:endParaRPr lang="sv-SE" altLang="en-US" sz="1200" b="1">
              <a:latin typeface="Arial "/>
            </a:endParaRPr>
          </a:p>
          <a:p>
            <a:pPr eaLnBrk="1" hangingPunct="1">
              <a:defRPr/>
            </a:pPr>
            <a:r>
              <a:rPr lang="en-GB" altLang="en-US" sz="1200" b="1" smtClean="0">
                <a:latin typeface="Arial "/>
              </a:rPr>
              <a:t>14 – 18 October, 2024, Hyderabad, India</a:t>
            </a:r>
            <a:endParaRPr lang="sv-SE" altLang="en-US" sz="1200" b="1">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S2-2410129</a:t>
            </a:r>
            <a:endParaRPr lang="en-GB" altLang="en-US" sz="1200" b="1" dirty="0"/>
          </a:p>
          <a:p>
            <a:pPr algn="r" eaLnBrk="1" hangingPunct="1">
              <a:spcBef>
                <a:spcPct val="50000"/>
              </a:spcBef>
              <a:defRPr/>
            </a:pPr>
            <a:endParaRPr lang="en-GB" altLang="en-US" sz="1200" b="1" dirty="0"/>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1933" y="51445"/>
            <a:ext cx="9103784" cy="1143000"/>
          </a:xfrm>
        </p:spPr>
        <p:txBody>
          <a:bodyPr/>
          <a:lstStyle>
            <a:lvl1pPr algn="l">
              <a:defRPr b="1">
                <a:solidFill>
                  <a:schemeClr val="tx1">
                    <a:lumMod val="85000"/>
                    <a:lumOff val="15000"/>
                  </a:schemeClr>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47700" y="1243107"/>
            <a:ext cx="11184467" cy="5041808"/>
          </a:xfrm>
        </p:spPr>
        <p:txBody>
          <a:bodyPr/>
          <a:lstStyle>
            <a:lvl1pPr>
              <a:defRPr sz="1600" b="1">
                <a:solidFill>
                  <a:schemeClr val="tx1">
                    <a:lumMod val="75000"/>
                    <a:lumOff val="25000"/>
                  </a:schemeClr>
                </a:solidFill>
              </a:defRPr>
            </a:lvl1pPr>
            <a:lvl2pPr marL="800100" indent="-342900">
              <a:spcBef>
                <a:spcPts val="300"/>
              </a:spcBef>
              <a:buFont typeface="Arial" panose="020B0604020202020204" pitchFamily="34" charset="0"/>
              <a:buChar char="•"/>
              <a:defRPr sz="1600">
                <a:solidFill>
                  <a:schemeClr val="tx1">
                    <a:lumMod val="85000"/>
                    <a:lumOff val="15000"/>
                  </a:schemeClr>
                </a:solidFill>
              </a:defRPr>
            </a:lvl2pPr>
            <a:lvl3pPr>
              <a:spcBef>
                <a:spcPts val="100"/>
              </a:spcBef>
              <a:defRPr sz="1600">
                <a:solidFill>
                  <a:schemeClr val="tx1">
                    <a:lumMod val="85000"/>
                    <a:lumOff val="15000"/>
                  </a:schemeClr>
                </a:solidFill>
              </a:defRPr>
            </a:lvl3pPr>
            <a:lvl4pPr>
              <a:spcBef>
                <a:spcPts val="300"/>
              </a:spcBef>
              <a:defRPr sz="1600">
                <a:solidFill>
                  <a:schemeClr val="tx1">
                    <a:lumMod val="85000"/>
                    <a:lumOff val="15000"/>
                  </a:schemeClr>
                </a:solidFill>
              </a:defRPr>
            </a:lvl4pPr>
            <a:lvl5pPr>
              <a:defRPr sz="1600">
                <a:solidFill>
                  <a:schemeClr val="tx1">
                    <a:lumMod val="85000"/>
                    <a:lumOff val="1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smtClean="0"/>
              <a:t>3GPP TSG SA WG2#165, 14 – 18 October, 2024</a:t>
            </a:r>
            <a:endParaRPr lang="en-GB" sz="1000" spc="30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a:p>
          <a:p>
            <a:pPr>
              <a:defRPr/>
            </a:pPr>
            <a:endParaRPr lang="en-GB" altLang="en-US" sz="100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2024</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784320" y="2068464"/>
            <a:ext cx="10281387" cy="1762730"/>
          </a:xfrm>
        </p:spPr>
        <p:txBody>
          <a:bodyPr>
            <a:normAutofit fontScale="90000"/>
          </a:bodyPr>
          <a:lstStyle/>
          <a:p>
            <a:pPr>
              <a:defRPr/>
            </a:pPr>
            <a:r>
              <a:rPr lang="en-GB" b="1" i="1" dirty="0">
                <a:solidFill>
                  <a:schemeClr val="tx1">
                    <a:lumMod val="85000"/>
                    <a:lumOff val="15000"/>
                  </a:schemeClr>
                </a:solidFill>
                <a:effectLst>
                  <a:outerShdw blurRad="38100" dist="38100" dir="2700000" algn="tl">
                    <a:srgbClr val="C0C0C0"/>
                  </a:outerShdw>
                </a:effectLst>
              </a:rPr>
              <a:t>  </a:t>
            </a:r>
            <a:r>
              <a:rPr lang="en-GB" dirty="0">
                <a:solidFill>
                  <a:schemeClr val="tx1">
                    <a:lumMod val="85000"/>
                    <a:lumOff val="15000"/>
                  </a:schemeClr>
                </a:solidFill>
              </a:rPr>
              <a:t/>
            </a:r>
            <a:br>
              <a:rPr lang="en-GB" dirty="0">
                <a:solidFill>
                  <a:schemeClr val="tx1">
                    <a:lumMod val="85000"/>
                    <a:lumOff val="15000"/>
                  </a:schemeClr>
                </a:solidFill>
              </a:rPr>
            </a:br>
            <a:r>
              <a:rPr lang="en-GB" sz="3600" dirty="0" smtClean="0">
                <a:solidFill>
                  <a:schemeClr val="tx1">
                    <a:lumMod val="85000"/>
                    <a:lumOff val="15000"/>
                  </a:schemeClr>
                </a:solidFill>
              </a:rPr>
              <a:t>Discussion on way forward for AIML_CN KI#3:</a:t>
            </a:r>
            <a:r>
              <a:rPr lang="en-GB" dirty="0">
                <a:solidFill>
                  <a:schemeClr val="tx1">
                    <a:lumMod val="85000"/>
                    <a:lumOff val="15000"/>
                  </a:schemeClr>
                </a:solidFill>
              </a:rPr>
              <a:t/>
            </a:r>
            <a:br>
              <a:rPr lang="en-GB" dirty="0">
                <a:solidFill>
                  <a:schemeClr val="tx1">
                    <a:lumMod val="85000"/>
                    <a:lumOff val="15000"/>
                  </a:schemeClr>
                </a:solidFill>
              </a:rPr>
            </a:br>
            <a:r>
              <a:rPr lang="en-GB" dirty="0">
                <a:solidFill>
                  <a:schemeClr val="tx1">
                    <a:lumMod val="85000"/>
                    <a:lumOff val="15000"/>
                  </a:schemeClr>
                </a:solidFill>
              </a:rPr>
              <a:t>NWDAF-assisted policy control and </a:t>
            </a:r>
            <a:r>
              <a:rPr lang="en-GB" dirty="0" smtClean="0">
                <a:solidFill>
                  <a:schemeClr val="tx1">
                    <a:lumMod val="85000"/>
                    <a:lumOff val="15000"/>
                  </a:schemeClr>
                </a:solidFill>
              </a:rPr>
              <a:t>QoS enhancement</a:t>
            </a:r>
            <a:r>
              <a:rPr lang="en-GB" sz="6000" dirty="0" smtClean="0">
                <a:solidFill>
                  <a:schemeClr val="tx1">
                    <a:lumMod val="85000"/>
                    <a:lumOff val="15000"/>
                  </a:schemeClr>
                </a:solidFill>
              </a:rPr>
              <a:t> </a:t>
            </a:r>
            <a:r>
              <a:rPr lang="en-GB" dirty="0" smtClean="0">
                <a:solidFill>
                  <a:schemeClr val="tx1">
                    <a:lumMod val="85000"/>
                    <a:lumOff val="15000"/>
                  </a:schemeClr>
                </a:solidFill>
                <a:latin typeface="Arial" pitchFamily="34" charset="0"/>
              </a:rPr>
              <a:t> </a:t>
            </a:r>
            <a:r>
              <a:rPr lang="en-US" dirty="0">
                <a:solidFill>
                  <a:schemeClr val="tx1">
                    <a:lumMod val="85000"/>
                    <a:lumOff val="15000"/>
                  </a:schemeClr>
                </a:solidFill>
                <a:effectLst>
                  <a:outerShdw blurRad="38100" dist="38100" dir="2700000" algn="tl">
                    <a:srgbClr val="C0C0C0"/>
                  </a:outerShdw>
                </a:effectLst>
                <a:latin typeface="Arial" pitchFamily="34" charset="0"/>
              </a:rPr>
              <a:t/>
            </a:r>
            <a:br>
              <a:rPr lang="en-US" dirty="0">
                <a:solidFill>
                  <a:schemeClr val="tx1">
                    <a:lumMod val="85000"/>
                    <a:lumOff val="15000"/>
                  </a:schemeClr>
                </a:solidFill>
                <a:effectLst>
                  <a:outerShdw blurRad="38100" dist="38100" dir="2700000" algn="tl">
                    <a:srgbClr val="C0C0C0"/>
                  </a:outerShdw>
                </a:effectLst>
                <a:latin typeface="Arial" pitchFamily="34" charset="0"/>
              </a:rPr>
            </a:br>
            <a:r>
              <a:rPr lang="en-US" sz="2800" dirty="0">
                <a:solidFill>
                  <a:schemeClr val="tx1">
                    <a:lumMod val="85000"/>
                    <a:lumOff val="15000"/>
                  </a:schemeClr>
                </a:solidFill>
                <a:effectLst>
                  <a:outerShdw blurRad="38100" dist="38100" dir="2700000" algn="tl">
                    <a:srgbClr val="C0C0C0"/>
                  </a:outerShdw>
                </a:effectLst>
              </a:rPr>
              <a:t/>
            </a:r>
            <a:br>
              <a:rPr lang="en-US" sz="2800" dirty="0">
                <a:solidFill>
                  <a:schemeClr val="tx1">
                    <a:lumMod val="85000"/>
                    <a:lumOff val="15000"/>
                  </a:schemeClr>
                </a:solidFill>
                <a:effectLst>
                  <a:outerShdw blurRad="38100" dist="38100" dir="2700000" algn="tl">
                    <a:srgbClr val="C0C0C0"/>
                  </a:outerShdw>
                </a:effectLst>
              </a:rPr>
            </a:br>
            <a:endParaRPr lang="en-GB" sz="2800" dirty="0">
              <a:solidFill>
                <a:schemeClr val="tx1">
                  <a:lumMod val="85000"/>
                  <a:lumOff val="15000"/>
                </a:schemeClr>
              </a:solidFill>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r>
              <a:rPr lang="en-US" altLang="en-US" sz="2000">
                <a:solidFill>
                  <a:schemeClr val="tx1">
                    <a:lumMod val="85000"/>
                    <a:lumOff val="15000"/>
                  </a:schemeClr>
                </a:solidFill>
              </a:rPr>
              <a:t/>
            </a:r>
            <a:br>
              <a:rPr lang="en-US" altLang="en-US" sz="2000">
                <a:solidFill>
                  <a:schemeClr val="tx1">
                    <a:lumMod val="85000"/>
                    <a:lumOff val="15000"/>
                  </a:schemeClr>
                </a:solidFill>
              </a:rPr>
            </a:br>
            <a:r>
              <a:rPr lang="en-US" altLang="en-US" smtClean="0">
                <a:solidFill>
                  <a:schemeClr val="tx1">
                    <a:lumMod val="85000"/>
                    <a:lumOff val="15000"/>
                  </a:schemeClr>
                </a:solidFill>
                <a:latin typeface="Arial" panose="020B0604020202020204" pitchFamily="34" charset="0"/>
              </a:rPr>
              <a:t>Samsung </a:t>
            </a:r>
            <a:endParaRPr lang="en-US" altLang="en-US" sz="2000">
              <a:solidFill>
                <a:schemeClr val="tx1">
                  <a:lumMod val="85000"/>
                  <a:lumOff val="15000"/>
                </a:schemeClr>
              </a:solidFill>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724613" y="3166547"/>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endParaRPr lang="en-GB" altLang="en-US" sz="2000" kern="0">
              <a:latin typeface="Arial" panose="020B0604020202020204"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0" y="1164841"/>
            <a:ext cx="11066700" cy="5120073"/>
          </a:xfrm>
        </p:spPr>
        <p:txBody>
          <a:bodyPr/>
          <a:lstStyle/>
          <a:p>
            <a:r>
              <a:rPr lang="en-GB" sz="1800" dirty="0" smtClean="0">
                <a:solidFill>
                  <a:schemeClr val="tx1"/>
                </a:solidFill>
              </a:rPr>
              <a:t>There were two </a:t>
            </a:r>
            <a:r>
              <a:rPr lang="en-GB" sz="1800" dirty="0">
                <a:solidFill>
                  <a:schemeClr val="tx1"/>
                </a:solidFill>
              </a:rPr>
              <a:t>principles concluded </a:t>
            </a:r>
            <a:r>
              <a:rPr lang="en-GB" sz="1800" dirty="0" smtClean="0">
                <a:solidFill>
                  <a:schemeClr val="tx1"/>
                </a:solidFill>
              </a:rPr>
              <a:t>for KI#3 in clause 8.3 of TR 23.700-84:</a:t>
            </a:r>
          </a:p>
          <a:p>
            <a:r>
              <a:rPr lang="en-GB" dirty="0" smtClean="0">
                <a:solidFill>
                  <a:schemeClr val="tx1"/>
                </a:solidFill>
              </a:rPr>
              <a:t>Principle</a:t>
            </a:r>
            <a:r>
              <a:rPr lang="en-GB" b="1" dirty="0" smtClean="0">
                <a:solidFill>
                  <a:schemeClr val="tx1"/>
                </a:solidFill>
              </a:rPr>
              <a:t> 1</a:t>
            </a:r>
            <a:r>
              <a:rPr lang="en-GB" dirty="0" smtClean="0">
                <a:solidFill>
                  <a:schemeClr val="tx1"/>
                </a:solidFill>
              </a:rPr>
              <a:t>: NWDAF provides QoE of the corresponding candidate QoS to PCF based </a:t>
            </a:r>
            <a:r>
              <a:rPr lang="en-GB" dirty="0">
                <a:solidFill>
                  <a:schemeClr val="tx1"/>
                </a:solidFill>
              </a:rPr>
              <a:t>on PCF </a:t>
            </a:r>
            <a:r>
              <a:rPr lang="en-GB" dirty="0" smtClean="0">
                <a:solidFill>
                  <a:schemeClr val="tx1"/>
                </a:solidFill>
              </a:rPr>
              <a:t>request</a:t>
            </a:r>
            <a:endParaRPr lang="en-GB" dirty="0">
              <a:solidFill>
                <a:schemeClr val="tx1"/>
              </a:solidFill>
            </a:endParaRPr>
          </a:p>
          <a:p>
            <a:pPr marL="703580">
              <a:spcAft>
                <a:spcPts val="900"/>
              </a:spcAft>
              <a:buFont typeface="Arial" panose="020B0604020202020204" pitchFamily="34" charset="0"/>
              <a:buChar char="•"/>
            </a:pPr>
            <a:r>
              <a:rPr lang="en-GB" b="0" i="1" dirty="0">
                <a:solidFill>
                  <a:schemeClr val="tx1"/>
                </a:solidFill>
                <a:latin typeface="Times New Roman" panose="02020603050405020304" pitchFamily="18" charset="0"/>
                <a:ea typeface="DengXian" panose="02010600030101010101" pitchFamily="2" charset="-122"/>
              </a:rPr>
              <a:t> The PCF may send a analytics request or subscription to NWDAF for QoS and policy assistance information analytics. The PCF may include an analytics ID, Filter Information, one or multiple sets of QoS parameters, the candidate value list(s) for each QoS parameter, requesting expected service experience (e.g. QoE), etc.</a:t>
            </a:r>
          </a:p>
          <a:p>
            <a:pPr marL="703580">
              <a:spcAft>
                <a:spcPts val="900"/>
              </a:spcAft>
              <a:buFont typeface="Arial" panose="020B0604020202020204" pitchFamily="34" charset="0"/>
              <a:buChar char="•"/>
            </a:pPr>
            <a:r>
              <a:rPr lang="en-GB" b="0" i="1" dirty="0" smtClean="0">
                <a:solidFill>
                  <a:schemeClr val="tx1"/>
                </a:solidFill>
                <a:latin typeface="Times New Roman" panose="02020603050405020304" pitchFamily="18" charset="0"/>
                <a:ea typeface="DengXian" panose="02010600030101010101" pitchFamily="2" charset="-122"/>
              </a:rPr>
              <a:t> Based </a:t>
            </a:r>
            <a:r>
              <a:rPr lang="en-GB" b="0" i="1" dirty="0">
                <a:solidFill>
                  <a:schemeClr val="tx1"/>
                </a:solidFill>
                <a:latin typeface="Times New Roman" panose="02020603050405020304" pitchFamily="18" charset="0"/>
                <a:ea typeface="DengXian" panose="02010600030101010101" pitchFamily="2" charset="-122"/>
              </a:rPr>
              <a:t>on the PCF request, the QoS and policy assistance information analytics provided by NWDAF may include: expected QoE can be achieved by the candidate QoS parameters (the values of the QoS parameters are within the candidate value list provided by the PCF).</a:t>
            </a:r>
            <a:endParaRPr lang="en-GB" b="0" dirty="0">
              <a:solidFill>
                <a:schemeClr val="tx1"/>
              </a:solidFill>
              <a:latin typeface="Times New Roman" panose="02020603050405020304" pitchFamily="18" charset="0"/>
              <a:ea typeface="SimSun" panose="02010600030101010101" pitchFamily="2" charset="-122"/>
            </a:endParaRPr>
          </a:p>
          <a:p>
            <a:r>
              <a:rPr lang="en-GB" dirty="0">
                <a:solidFill>
                  <a:schemeClr val="tx1"/>
                </a:solidFill>
              </a:rPr>
              <a:t>Principle</a:t>
            </a:r>
            <a:r>
              <a:rPr lang="en-GB" b="1" dirty="0" smtClean="0">
                <a:solidFill>
                  <a:schemeClr val="tx1"/>
                </a:solidFill>
              </a:rPr>
              <a:t> 2</a:t>
            </a:r>
            <a:r>
              <a:rPr lang="en-GB" dirty="0" smtClean="0">
                <a:solidFill>
                  <a:schemeClr val="tx1"/>
                </a:solidFill>
              </a:rPr>
              <a:t>: </a:t>
            </a:r>
            <a:r>
              <a:rPr lang="en-GB" dirty="0">
                <a:solidFill>
                  <a:schemeClr val="tx1"/>
                </a:solidFill>
              </a:rPr>
              <a:t>NWDAF </a:t>
            </a:r>
            <a:r>
              <a:rPr lang="en-GB" dirty="0" smtClean="0">
                <a:solidFill>
                  <a:schemeClr val="tx1"/>
                </a:solidFill>
              </a:rPr>
              <a:t>provides multiple enhanced analytics IDs to PCF based on PCF request</a:t>
            </a:r>
            <a:endParaRPr lang="en-GB" dirty="0">
              <a:solidFill>
                <a:schemeClr val="tx1"/>
              </a:solidFill>
            </a:endParaRPr>
          </a:p>
          <a:p>
            <a:pPr marL="703580" lvl="1" indent="-342900">
              <a:spcAft>
                <a:spcPts val="900"/>
              </a:spcAft>
            </a:pPr>
            <a:r>
              <a:rPr lang="en-GB" sz="1600" i="1" dirty="0">
                <a:solidFill>
                  <a:schemeClr val="tx1"/>
                </a:solidFill>
                <a:latin typeface="Times New Roman" panose="02020603050405020304" pitchFamily="18" charset="0"/>
                <a:ea typeface="DengXian" panose="02010600030101010101" pitchFamily="2" charset="-122"/>
                <a:cs typeface="+mn-cs"/>
              </a:rPr>
              <a:t>The PCF may request one or more analytics from the NWDAF that are used within the same analytics target period, i.e. Observed service experience, QoS sustainability, Network Performance analytics, analytics of the duration and usage of the established QoS </a:t>
            </a:r>
            <a:r>
              <a:rPr lang="en-GB" sz="1600" i="1" dirty="0" smtClean="0">
                <a:solidFill>
                  <a:schemeClr val="tx1"/>
                </a:solidFill>
                <a:latin typeface="Times New Roman" panose="02020603050405020304" pitchFamily="18" charset="0"/>
                <a:ea typeface="DengXian" panose="02010600030101010101" pitchFamily="2" charset="-122"/>
                <a:cs typeface="+mn-cs"/>
              </a:rPr>
              <a:t>Flows.</a:t>
            </a:r>
          </a:p>
          <a:p>
            <a:pPr marL="246380">
              <a:spcAft>
                <a:spcPts val="900"/>
              </a:spcAft>
            </a:pPr>
            <a:r>
              <a:rPr lang="en-GB" b="1" dirty="0" smtClean="0">
                <a:solidFill>
                  <a:schemeClr val="tx1"/>
                </a:solidFill>
              </a:rPr>
              <a:t>Observation</a:t>
            </a:r>
            <a:r>
              <a:rPr lang="en-GB" dirty="0" smtClean="0">
                <a:solidFill>
                  <a:schemeClr val="tx1"/>
                </a:solidFill>
                <a:latin typeface="Times New Roman" panose="02020603050405020304" pitchFamily="18" charset="0"/>
                <a:ea typeface="DengXian" panose="02010600030101010101" pitchFamily="2" charset="-122"/>
              </a:rPr>
              <a:t>: </a:t>
            </a:r>
            <a:r>
              <a:rPr lang="en-GB" dirty="0" smtClean="0">
                <a:solidFill>
                  <a:schemeClr val="tx1"/>
                </a:solidFill>
              </a:rPr>
              <a:t>Principle 1 and Principle 2 were concluded for KI#3 in the SI stage, as documented in clause8.3 of TR 23.700-84.</a:t>
            </a:r>
          </a:p>
          <a:p>
            <a:pPr marL="246380">
              <a:spcAft>
                <a:spcPts val="900"/>
              </a:spcAft>
            </a:pPr>
            <a:r>
              <a:rPr lang="en-GB" dirty="0" smtClean="0">
                <a:solidFill>
                  <a:schemeClr val="tx1"/>
                </a:solidFill>
              </a:rPr>
              <a:t> </a:t>
            </a:r>
            <a:r>
              <a:rPr lang="en-GB" dirty="0">
                <a:solidFill>
                  <a:schemeClr val="tx1"/>
                </a:solidFill>
              </a:rPr>
              <a:t>Proposed </a:t>
            </a:r>
            <a:r>
              <a:rPr lang="en-GB" b="1" dirty="0">
                <a:solidFill>
                  <a:schemeClr val="tx1"/>
                </a:solidFill>
              </a:rPr>
              <a:t>way forward</a:t>
            </a:r>
            <a:r>
              <a:rPr lang="en-GB" b="1" dirty="0" smtClean="0">
                <a:solidFill>
                  <a:schemeClr val="tx1"/>
                </a:solidFill>
              </a:rPr>
              <a:t>: </a:t>
            </a:r>
            <a:r>
              <a:rPr lang="en-GB" dirty="0">
                <a:solidFill>
                  <a:schemeClr val="tx1"/>
                </a:solidFill>
              </a:rPr>
              <a:t>SA2 to </a:t>
            </a:r>
            <a:r>
              <a:rPr lang="en-GB" dirty="0" smtClean="0">
                <a:solidFill>
                  <a:schemeClr val="tx1"/>
                </a:solidFill>
              </a:rPr>
              <a:t>discuss the normative work on supporting Principle </a:t>
            </a:r>
            <a:r>
              <a:rPr lang="en-GB" dirty="0">
                <a:solidFill>
                  <a:schemeClr val="tx1"/>
                </a:solidFill>
              </a:rPr>
              <a:t>1 and Principle</a:t>
            </a:r>
            <a:r>
              <a:rPr lang="en-GB" dirty="0" smtClean="0">
                <a:solidFill>
                  <a:schemeClr val="tx1"/>
                </a:solidFill>
              </a:rPr>
              <a:t> </a:t>
            </a:r>
            <a:r>
              <a:rPr lang="en-GB" smtClean="0">
                <a:solidFill>
                  <a:schemeClr val="tx1"/>
                </a:solidFill>
              </a:rPr>
              <a:t>2 for R19 </a:t>
            </a:r>
            <a:r>
              <a:rPr lang="en-GB" dirty="0" smtClean="0">
                <a:solidFill>
                  <a:schemeClr val="tx1"/>
                </a:solidFill>
              </a:rPr>
              <a:t>AIML_CN</a:t>
            </a:r>
          </a:p>
          <a:p>
            <a:pPr marL="246380">
              <a:spcAft>
                <a:spcPts val="900"/>
              </a:spcAft>
            </a:pPr>
            <a:endParaRPr lang="en-GB" sz="2000" dirty="0" smtClean="0">
              <a:solidFill>
                <a:schemeClr val="tx1"/>
              </a:solidFill>
              <a:latin typeface="Times New Roman" panose="02020603050405020304" pitchFamily="18" charset="0"/>
              <a:ea typeface="DengXian" panose="02010600030101010101" pitchFamily="2" charset="-122"/>
            </a:endParaRPr>
          </a:p>
          <a:p>
            <a:pPr marL="703580" lvl="1" indent="-342900">
              <a:spcAft>
                <a:spcPts val="900"/>
              </a:spcAft>
            </a:pPr>
            <a:endParaRPr lang="en-GB" sz="1600" i="1" dirty="0">
              <a:solidFill>
                <a:schemeClr val="tx1"/>
              </a:solidFill>
              <a:latin typeface="Times New Roman" panose="02020603050405020304" pitchFamily="18" charset="0"/>
              <a:ea typeface="DengXian" panose="02010600030101010101" pitchFamily="2" charset="-122"/>
              <a:cs typeface="+mn-cs"/>
            </a:endParaRPr>
          </a:p>
        </p:txBody>
      </p:sp>
      <p:sp>
        <p:nvSpPr>
          <p:cNvPr id="2" name="Title 1"/>
          <p:cNvSpPr>
            <a:spLocks noGrp="1"/>
          </p:cNvSpPr>
          <p:nvPr>
            <p:ph type="title"/>
          </p:nvPr>
        </p:nvSpPr>
        <p:spPr>
          <a:xfrm>
            <a:off x="651933" y="45469"/>
            <a:ext cx="9103784" cy="1143000"/>
          </a:xfrm>
        </p:spPr>
        <p:txBody>
          <a:bodyPr/>
          <a:lstStyle/>
          <a:p>
            <a:pPr algn="l"/>
            <a:r>
              <a:rPr lang="en-GB" b="1" dirty="0">
                <a:solidFill>
                  <a:schemeClr val="tx1">
                    <a:lumMod val="85000"/>
                    <a:lumOff val="15000"/>
                  </a:schemeClr>
                </a:solidFill>
              </a:rPr>
              <a:t>Conclusions for FS_AIML_CN KI#3 </a:t>
            </a:r>
            <a:r>
              <a:rPr lang="en-GB" b="1" dirty="0" smtClean="0">
                <a:solidFill>
                  <a:schemeClr val="tx1">
                    <a:lumMod val="85000"/>
                    <a:lumOff val="15000"/>
                  </a:schemeClr>
                </a:solidFill>
              </a:rPr>
              <a:t>in TR 23.700-84</a:t>
            </a:r>
            <a:endParaRPr lang="en-GB" b="1" dirty="0">
              <a:solidFill>
                <a:schemeClr val="tx1">
                  <a:lumMod val="85000"/>
                  <a:lumOff val="15000"/>
                </a:schemeClr>
              </a:solidFill>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662" y="51445"/>
            <a:ext cx="10563259" cy="1143000"/>
          </a:xfrm>
        </p:spPr>
        <p:txBody>
          <a:bodyPr/>
          <a:lstStyle/>
          <a:p>
            <a:r>
              <a:rPr lang="en-GB" dirty="0" smtClean="0"/>
              <a:t>Technical analysis on Principle 1</a:t>
            </a:r>
            <a:endParaRPr lang="en-GB" dirty="0"/>
          </a:p>
        </p:txBody>
      </p:sp>
      <p:sp>
        <p:nvSpPr>
          <p:cNvPr id="3" name="Content Placeholder 2"/>
          <p:cNvSpPr>
            <a:spLocks noGrp="1"/>
          </p:cNvSpPr>
          <p:nvPr>
            <p:ph idx="1"/>
          </p:nvPr>
        </p:nvSpPr>
        <p:spPr>
          <a:xfrm>
            <a:off x="84221" y="1070811"/>
            <a:ext cx="5937585" cy="4931361"/>
          </a:xfrm>
        </p:spPr>
        <p:txBody>
          <a:bodyPr/>
          <a:lstStyle/>
          <a:p>
            <a:r>
              <a:rPr lang="en-GB" dirty="0" smtClean="0">
                <a:solidFill>
                  <a:schemeClr val="tx1">
                    <a:lumMod val="85000"/>
                    <a:lumOff val="15000"/>
                  </a:schemeClr>
                </a:solidFill>
              </a:rPr>
              <a:t>As it has been concluded, a</a:t>
            </a:r>
            <a:r>
              <a:rPr lang="en-GB" sz="1600" b="1" dirty="0" smtClean="0">
                <a:solidFill>
                  <a:schemeClr val="tx1">
                    <a:lumMod val="85000"/>
                    <a:lumOff val="15000"/>
                  </a:schemeClr>
                </a:solidFill>
              </a:rPr>
              <a:t>n analytics ID to </a:t>
            </a:r>
            <a:r>
              <a:rPr lang="en-GB" sz="1600" b="1" dirty="0">
                <a:solidFill>
                  <a:schemeClr val="tx1">
                    <a:lumMod val="85000"/>
                    <a:lumOff val="15000"/>
                  </a:schemeClr>
                </a:solidFill>
              </a:rPr>
              <a:t>provide QoE </a:t>
            </a:r>
            <a:r>
              <a:rPr lang="en-GB" sz="1600" b="1" dirty="0" smtClean="0">
                <a:solidFill>
                  <a:schemeClr val="tx1">
                    <a:lumMod val="85000"/>
                    <a:lumOff val="15000"/>
                  </a:schemeClr>
                </a:solidFill>
              </a:rPr>
              <a:t>of the </a:t>
            </a:r>
            <a:r>
              <a:rPr lang="en-GB" sz="1600" b="1" dirty="0">
                <a:solidFill>
                  <a:schemeClr val="tx1">
                    <a:lumMod val="85000"/>
                    <a:lumOff val="15000"/>
                  </a:schemeClr>
                </a:solidFill>
              </a:rPr>
              <a:t>corresponding candidate </a:t>
            </a:r>
            <a:r>
              <a:rPr lang="en-GB" sz="1600" b="1" dirty="0" smtClean="0">
                <a:solidFill>
                  <a:schemeClr val="tx1">
                    <a:lumMod val="85000"/>
                    <a:lumOff val="15000"/>
                  </a:schemeClr>
                </a:solidFill>
              </a:rPr>
              <a:t>QoS is to be specified</a:t>
            </a:r>
          </a:p>
          <a:p>
            <a:r>
              <a:rPr lang="en-GB" sz="1600" b="1" dirty="0" smtClean="0">
                <a:solidFill>
                  <a:schemeClr val="tx1">
                    <a:lumMod val="85000"/>
                    <a:lumOff val="15000"/>
                  </a:schemeClr>
                </a:solidFill>
              </a:rPr>
              <a:t>Analytics consumer</a:t>
            </a:r>
            <a:r>
              <a:rPr lang="en-GB" sz="1600" dirty="0" smtClean="0">
                <a:solidFill>
                  <a:schemeClr val="tx1">
                    <a:lumMod val="85000"/>
                    <a:lumOff val="15000"/>
                  </a:schemeClr>
                </a:solidFill>
              </a:rPr>
              <a:t>: PCF</a:t>
            </a:r>
            <a:endParaRPr lang="en-GB" sz="1600" dirty="0">
              <a:solidFill>
                <a:schemeClr val="tx1">
                  <a:lumMod val="85000"/>
                  <a:lumOff val="15000"/>
                </a:schemeClr>
              </a:solidFill>
            </a:endParaRPr>
          </a:p>
          <a:p>
            <a:r>
              <a:rPr lang="en-GB" sz="1600" b="1" dirty="0" smtClean="0">
                <a:solidFill>
                  <a:schemeClr val="tx1">
                    <a:lumMod val="85000"/>
                    <a:lumOff val="15000"/>
                  </a:schemeClr>
                </a:solidFill>
              </a:rPr>
              <a:t>Parameters in consumer (PCF) request</a:t>
            </a:r>
            <a:r>
              <a:rPr lang="en-GB" sz="1600" dirty="0" smtClean="0">
                <a:solidFill>
                  <a:schemeClr val="tx1">
                    <a:lumMod val="85000"/>
                    <a:lumOff val="15000"/>
                  </a:schemeClr>
                </a:solidFill>
              </a:rPr>
              <a:t>: </a:t>
            </a:r>
          </a:p>
          <a:p>
            <a:pPr lvl="1">
              <a:spcBef>
                <a:spcPts val="0"/>
              </a:spcBef>
            </a:pPr>
            <a:r>
              <a:rPr lang="en-GB" sz="1600" dirty="0" smtClean="0"/>
              <a:t>An </a:t>
            </a:r>
            <a:r>
              <a:rPr lang="en-GB" sz="1600" dirty="0"/>
              <a:t>analytics </a:t>
            </a:r>
            <a:r>
              <a:rPr lang="en-GB" sz="1600" dirty="0" smtClean="0"/>
              <a:t>ID, Filter Information, etc. </a:t>
            </a:r>
          </a:p>
          <a:p>
            <a:pPr lvl="1">
              <a:spcBef>
                <a:spcPts val="0"/>
              </a:spcBef>
            </a:pPr>
            <a:r>
              <a:rPr lang="en-GB" sz="1600" dirty="0" smtClean="0"/>
              <a:t>One </a:t>
            </a:r>
            <a:r>
              <a:rPr lang="en-GB" sz="1600" dirty="0"/>
              <a:t>or multiple </a:t>
            </a:r>
            <a:r>
              <a:rPr lang="en-GB" sz="1600" dirty="0" smtClean="0"/>
              <a:t>(target) QoS parameter sets</a:t>
            </a:r>
          </a:p>
          <a:p>
            <a:pPr lvl="1">
              <a:spcBef>
                <a:spcPts val="0"/>
              </a:spcBef>
            </a:pPr>
            <a:r>
              <a:rPr lang="en-GB" sz="1600" dirty="0" smtClean="0"/>
              <a:t>[Optional] candidate value list of QoS parameters in </a:t>
            </a:r>
            <a:r>
              <a:rPr lang="en-GB" sz="1600" dirty="0"/>
              <a:t>each (</a:t>
            </a:r>
            <a:r>
              <a:rPr lang="en-GB" sz="1600" dirty="0" smtClean="0"/>
              <a:t>target) QoS parameter set </a:t>
            </a:r>
          </a:p>
          <a:p>
            <a:pPr lvl="1">
              <a:spcBef>
                <a:spcPts val="0"/>
              </a:spcBef>
            </a:pPr>
            <a:r>
              <a:rPr lang="en-GB" sz="1600" dirty="0" smtClean="0"/>
              <a:t>Target/ Requesting expected QoE </a:t>
            </a:r>
            <a:r>
              <a:rPr lang="en-GB" b="1" dirty="0">
                <a:solidFill>
                  <a:srgbClr val="FF0000"/>
                </a:solidFill>
              </a:rPr>
              <a:t>- </a:t>
            </a:r>
            <a:r>
              <a:rPr lang="en-GB" sz="1600" b="1" dirty="0" smtClean="0">
                <a:solidFill>
                  <a:srgbClr val="FF0000"/>
                </a:solidFill>
              </a:rPr>
              <a:t>FFS</a:t>
            </a:r>
          </a:p>
          <a:p>
            <a:pPr lvl="1">
              <a:spcBef>
                <a:spcPts val="0"/>
              </a:spcBef>
            </a:pPr>
            <a:r>
              <a:rPr lang="en-GB" sz="1600" dirty="0" smtClean="0"/>
              <a:t>Other parameters are FFS</a:t>
            </a:r>
          </a:p>
          <a:p>
            <a:r>
              <a:rPr lang="en-GB" sz="1600" b="1" dirty="0">
                <a:solidFill>
                  <a:schemeClr val="tx1">
                    <a:lumMod val="85000"/>
                    <a:lumOff val="15000"/>
                  </a:schemeClr>
                </a:solidFill>
              </a:rPr>
              <a:t>Outputs of </a:t>
            </a:r>
            <a:r>
              <a:rPr lang="en-GB" sz="1600" b="1" dirty="0" smtClean="0">
                <a:solidFill>
                  <a:schemeClr val="tx1">
                    <a:lumMod val="85000"/>
                    <a:lumOff val="15000"/>
                  </a:schemeClr>
                </a:solidFill>
              </a:rPr>
              <a:t>NWDAF </a:t>
            </a:r>
            <a:r>
              <a:rPr lang="en-GB" sz="1600" b="1" dirty="0">
                <a:solidFill>
                  <a:schemeClr val="tx1">
                    <a:lumMod val="85000"/>
                    <a:lumOff val="15000"/>
                  </a:schemeClr>
                </a:solidFill>
              </a:rPr>
              <a:t>analytics ID:</a:t>
            </a:r>
          </a:p>
          <a:p>
            <a:pPr lvl="1">
              <a:spcBef>
                <a:spcPts val="0"/>
              </a:spcBef>
            </a:pPr>
            <a:r>
              <a:rPr lang="en-GB" sz="1600" dirty="0"/>
              <a:t>One or </a:t>
            </a:r>
            <a:r>
              <a:rPr lang="en-GB" sz="1600" dirty="0" smtClean="0"/>
              <a:t>more expected QoE and the </a:t>
            </a:r>
            <a:r>
              <a:rPr lang="en-GB" sz="1600" dirty="0"/>
              <a:t>associated candidate QoS </a:t>
            </a:r>
            <a:r>
              <a:rPr lang="en-GB" sz="1600" dirty="0" smtClean="0"/>
              <a:t>parameter set(s) </a:t>
            </a:r>
          </a:p>
          <a:p>
            <a:pPr lvl="2">
              <a:spcBef>
                <a:spcPts val="0"/>
              </a:spcBef>
            </a:pPr>
            <a:r>
              <a:rPr lang="en-GB" sz="1600" dirty="0" smtClean="0"/>
              <a:t>the </a:t>
            </a:r>
            <a:r>
              <a:rPr lang="en-GB" sz="1600" dirty="0"/>
              <a:t>values of the QoS parameters in candidate QoS parameter </a:t>
            </a:r>
            <a:r>
              <a:rPr lang="en-GB" sz="1600" dirty="0" smtClean="0"/>
              <a:t>set are provided by PCF in the list</a:t>
            </a:r>
            <a:endParaRPr lang="en-GB" sz="1600" dirty="0"/>
          </a:p>
          <a:p>
            <a:pPr lvl="1">
              <a:spcBef>
                <a:spcPts val="0"/>
              </a:spcBef>
            </a:pPr>
            <a:r>
              <a:rPr lang="en-GB" sz="1600" dirty="0"/>
              <a:t>Other parameters are </a:t>
            </a:r>
            <a:r>
              <a:rPr lang="en-GB" sz="1600" dirty="0" smtClean="0"/>
              <a:t>FFS</a:t>
            </a:r>
            <a:endParaRPr lang="en-GB" sz="1600" dirty="0"/>
          </a:p>
          <a:p>
            <a:endParaRPr lang="en-GB" sz="1800" i="1" dirty="0" smtClean="0">
              <a:solidFill>
                <a:schemeClr val="tx1">
                  <a:lumMod val="85000"/>
                  <a:lumOff val="15000"/>
                </a:schemeClr>
              </a:solidFill>
            </a:endParaRPr>
          </a:p>
          <a:p>
            <a:endParaRPr lang="en-GB" sz="1800" dirty="0">
              <a:solidFill>
                <a:schemeClr val="tx1">
                  <a:lumMod val="85000"/>
                  <a:lumOff val="15000"/>
                </a:schemeClr>
              </a:solidFill>
            </a:endParaRPr>
          </a:p>
        </p:txBody>
      </p:sp>
      <p:sp>
        <p:nvSpPr>
          <p:cNvPr id="4" name="Content Placeholder 2"/>
          <p:cNvSpPr txBox="1">
            <a:spLocks/>
          </p:cNvSpPr>
          <p:nvPr/>
        </p:nvSpPr>
        <p:spPr bwMode="auto">
          <a:xfrm>
            <a:off x="6084047" y="1070811"/>
            <a:ext cx="6107953" cy="49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000">
                <a:solidFill>
                  <a:schemeClr val="tx1"/>
                </a:solidFill>
                <a:latin typeface="+mn-lt"/>
                <a:ea typeface="+mn-ea"/>
                <a:cs typeface="+mn-cs"/>
              </a:defRPr>
            </a:lvl1pPr>
            <a:lvl2pPr marL="800100" indent="-342900" algn="l" rtl="0" eaLnBrk="0" fontAlgn="base" hangingPunct="0">
              <a:spcBef>
                <a:spcPts val="300"/>
              </a:spcBef>
              <a:spcAft>
                <a:spcPct val="0"/>
              </a:spcAft>
              <a:buClr>
                <a:srgbClr val="C00000"/>
              </a:buClr>
              <a:buFont typeface="Arial" panose="020B0604020202020204" pitchFamily="34" charset="0"/>
              <a:buChar char="•"/>
              <a:defRPr sz="1800">
                <a:solidFill>
                  <a:schemeClr val="tx1">
                    <a:lumMod val="85000"/>
                    <a:lumOff val="15000"/>
                  </a:schemeClr>
                </a:solidFill>
                <a:latin typeface="+mn-lt"/>
              </a:defRPr>
            </a:lvl2pPr>
            <a:lvl3pPr marL="1143000" indent="-228600" algn="l" rtl="0" eaLnBrk="0" fontAlgn="base" hangingPunct="0">
              <a:spcBef>
                <a:spcPts val="100"/>
              </a:spcBef>
              <a:spcAft>
                <a:spcPct val="0"/>
              </a:spcAft>
              <a:buFont typeface="Arial" panose="020B0604020202020204" pitchFamily="34" charset="0"/>
              <a:buChar char="•"/>
              <a:defRPr sz="1700">
                <a:solidFill>
                  <a:schemeClr val="tx1">
                    <a:lumMod val="85000"/>
                    <a:lumOff val="15000"/>
                  </a:schemeClr>
                </a:solidFill>
                <a:latin typeface="+mn-lt"/>
              </a:defRPr>
            </a:lvl3pPr>
            <a:lvl4pPr marL="1600200" indent="-228600" algn="l" rtl="0" eaLnBrk="0" fontAlgn="base" hangingPunct="0">
              <a:spcBef>
                <a:spcPts val="300"/>
              </a:spcBef>
              <a:spcAft>
                <a:spcPct val="0"/>
              </a:spcAft>
              <a:buFont typeface="Arial" panose="020B0604020202020204" pitchFamily="34" charset="0"/>
              <a:buChar char="–"/>
              <a:defRPr sz="1600">
                <a:solidFill>
                  <a:schemeClr val="tx1">
                    <a:lumMod val="85000"/>
                    <a:lumOff val="15000"/>
                  </a:schemeClr>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lumMod val="85000"/>
                    <a:lumOff val="15000"/>
                  </a:schemeClr>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kern="0" dirty="0" smtClean="0">
                <a:solidFill>
                  <a:schemeClr val="tx1">
                    <a:lumMod val="85000"/>
                    <a:lumOff val="15000"/>
                  </a:schemeClr>
                </a:solidFill>
              </a:rPr>
              <a:t>Input parameters of NWDAF analytics ID:</a:t>
            </a:r>
          </a:p>
          <a:p>
            <a:pPr lvl="1"/>
            <a:r>
              <a:rPr lang="en-GB" sz="1600" kern="0" dirty="0" smtClean="0"/>
              <a:t>QoS flow information from SMF, including </a:t>
            </a:r>
          </a:p>
          <a:p>
            <a:pPr lvl="2"/>
            <a:r>
              <a:rPr lang="en-GB" sz="1600" kern="0" dirty="0" smtClean="0"/>
              <a:t>(used) QoS parameter set(s), and </a:t>
            </a:r>
          </a:p>
          <a:p>
            <a:pPr lvl="2"/>
            <a:r>
              <a:rPr lang="en-GB" sz="1600" kern="0" dirty="0" smtClean="0"/>
              <a:t>associated info, e.g. Time stamp, UE ID, QFI, PDU session ID, etc.</a:t>
            </a:r>
          </a:p>
          <a:p>
            <a:pPr lvl="1"/>
            <a:r>
              <a:rPr lang="en-GB" sz="1600" kern="0" dirty="0" smtClean="0"/>
              <a:t>Other parameters are FFS</a:t>
            </a:r>
          </a:p>
          <a:p>
            <a:pPr marL="0" indent="0">
              <a:spcBef>
                <a:spcPts val="600"/>
              </a:spcBef>
              <a:buNone/>
            </a:pPr>
            <a:endParaRPr lang="en-GB" sz="100" b="1" kern="0" dirty="0" smtClean="0">
              <a:solidFill>
                <a:schemeClr val="tx1">
                  <a:lumMod val="85000"/>
                  <a:lumOff val="15000"/>
                </a:schemeClr>
              </a:solidFill>
            </a:endParaRPr>
          </a:p>
          <a:p>
            <a:pPr marL="0" indent="0">
              <a:spcBef>
                <a:spcPts val="600"/>
              </a:spcBef>
              <a:buNone/>
            </a:pPr>
            <a:r>
              <a:rPr lang="en-GB" sz="1600" b="1" kern="0" dirty="0" smtClean="0">
                <a:solidFill>
                  <a:schemeClr val="tx1">
                    <a:lumMod val="85000"/>
                    <a:lumOff val="15000"/>
                  </a:schemeClr>
                </a:solidFill>
              </a:rPr>
              <a:t>Terminologies used for KI#3 discussion:</a:t>
            </a:r>
            <a:endParaRPr lang="en-GB" sz="1600" kern="0" dirty="0" smtClean="0">
              <a:solidFill>
                <a:schemeClr val="tx1">
                  <a:lumMod val="85000"/>
                  <a:lumOff val="15000"/>
                </a:schemeClr>
              </a:solidFill>
            </a:endParaRPr>
          </a:p>
          <a:p>
            <a:r>
              <a:rPr lang="en-GB" sz="1600" b="1" kern="0" dirty="0" smtClean="0">
                <a:solidFill>
                  <a:schemeClr val="tx1">
                    <a:lumMod val="85000"/>
                    <a:lumOff val="15000"/>
                  </a:schemeClr>
                </a:solidFill>
              </a:rPr>
              <a:t>QoS parameter set </a:t>
            </a:r>
            <a:r>
              <a:rPr lang="en-GB" sz="1600" kern="0" dirty="0" smtClean="0">
                <a:solidFill>
                  <a:schemeClr val="tx1">
                    <a:lumMod val="85000"/>
                    <a:lumOff val="15000"/>
                  </a:schemeClr>
                </a:solidFill>
              </a:rPr>
              <a:t>includes the following parameters and the values of each parameter:</a:t>
            </a:r>
          </a:p>
          <a:p>
            <a:pPr lvl="1"/>
            <a:r>
              <a:rPr lang="en-GB" sz="1600" b="1" kern="0" dirty="0" smtClean="0"/>
              <a:t>QoS </a:t>
            </a:r>
            <a:r>
              <a:rPr lang="en-GB" sz="1600" b="1" kern="0" dirty="0"/>
              <a:t>parameters </a:t>
            </a:r>
            <a:r>
              <a:rPr lang="en-GB" sz="1600" kern="0" dirty="0" smtClean="0"/>
              <a:t>(in 5.7.2 </a:t>
            </a:r>
            <a:r>
              <a:rPr lang="en-GB" sz="1600" kern="0" dirty="0"/>
              <a:t>of TS </a:t>
            </a:r>
            <a:r>
              <a:rPr lang="en-GB" sz="1600" kern="0" dirty="0" smtClean="0"/>
              <a:t>23.501): 5QI, ARP</a:t>
            </a:r>
            <a:r>
              <a:rPr lang="en-GB" sz="1600" kern="0" dirty="0"/>
              <a:t>, RQA, and optional GFBR, MFBR and Packet Loss Rate for </a:t>
            </a:r>
            <a:r>
              <a:rPr lang="en-GB" sz="1600" kern="0" dirty="0" smtClean="0"/>
              <a:t>GBR flows </a:t>
            </a:r>
          </a:p>
          <a:p>
            <a:pPr lvl="1"/>
            <a:r>
              <a:rPr lang="en-GB" sz="1600" b="1" kern="0" dirty="0" smtClean="0"/>
              <a:t>QoS </a:t>
            </a:r>
            <a:r>
              <a:rPr lang="en-GB" sz="1600" b="1" kern="0" dirty="0"/>
              <a:t>Characteristics attributes </a:t>
            </a:r>
            <a:r>
              <a:rPr lang="en-GB" sz="1600" kern="0" dirty="0" smtClean="0"/>
              <a:t>(in 5.7.3 </a:t>
            </a:r>
            <a:r>
              <a:rPr lang="en-GB" sz="1600" kern="0" dirty="0"/>
              <a:t>of TS 23.501</a:t>
            </a:r>
            <a:r>
              <a:rPr lang="en-GB" sz="1600" kern="0" dirty="0" smtClean="0"/>
              <a:t>): </a:t>
            </a:r>
            <a:r>
              <a:rPr lang="en-GB" sz="1600" kern="0" dirty="0"/>
              <a:t>Resource Type, Priority Level, PDB, PER, Averaging Window, Maximum Data Burst </a:t>
            </a:r>
            <a:r>
              <a:rPr lang="en-GB" sz="1600" kern="0" dirty="0" smtClean="0"/>
              <a:t>Volume</a:t>
            </a:r>
            <a:endParaRPr lang="en-GB" sz="1600" kern="0" dirty="0"/>
          </a:p>
          <a:p>
            <a:pPr lvl="1"/>
            <a:r>
              <a:rPr lang="en-GB" sz="1600" kern="0" dirty="0" smtClean="0"/>
              <a:t>Other parameters are FFS</a:t>
            </a:r>
          </a:p>
          <a:p>
            <a:r>
              <a:rPr lang="en-GB" sz="1600" b="1" kern="0" dirty="0" smtClean="0">
                <a:solidFill>
                  <a:schemeClr val="tx1">
                    <a:lumMod val="85000"/>
                    <a:lumOff val="15000"/>
                  </a:schemeClr>
                </a:solidFill>
              </a:rPr>
              <a:t>target </a:t>
            </a:r>
            <a:r>
              <a:rPr lang="en-GB" sz="1600" b="1" kern="0" dirty="0">
                <a:solidFill>
                  <a:schemeClr val="tx1">
                    <a:lumMod val="85000"/>
                    <a:lumOff val="15000"/>
                  </a:schemeClr>
                </a:solidFill>
              </a:rPr>
              <a:t>QoS parameter </a:t>
            </a:r>
            <a:r>
              <a:rPr lang="en-GB" sz="1600" b="1" kern="0" dirty="0" smtClean="0">
                <a:solidFill>
                  <a:schemeClr val="tx1">
                    <a:lumMod val="85000"/>
                    <a:lumOff val="15000"/>
                  </a:schemeClr>
                </a:solidFill>
              </a:rPr>
              <a:t>sets: </a:t>
            </a:r>
            <a:r>
              <a:rPr lang="en-GB" sz="1600" kern="0" dirty="0" smtClean="0">
                <a:solidFill>
                  <a:schemeClr val="tx1">
                    <a:lumMod val="85000"/>
                    <a:lumOff val="15000"/>
                  </a:schemeClr>
                </a:solidFill>
              </a:rPr>
              <a:t>provided in the consumer </a:t>
            </a:r>
            <a:r>
              <a:rPr lang="en-GB" sz="1600" kern="0" dirty="0">
                <a:solidFill>
                  <a:schemeClr val="tx1">
                    <a:lumMod val="85000"/>
                    <a:lumOff val="15000"/>
                  </a:schemeClr>
                </a:solidFill>
              </a:rPr>
              <a:t>request </a:t>
            </a:r>
          </a:p>
          <a:p>
            <a:r>
              <a:rPr lang="en-GB" sz="1600" b="1" kern="0" dirty="0">
                <a:solidFill>
                  <a:schemeClr val="tx1">
                    <a:lumMod val="85000"/>
                    <a:lumOff val="15000"/>
                  </a:schemeClr>
                </a:solidFill>
              </a:rPr>
              <a:t>candidate QoS parameter </a:t>
            </a:r>
            <a:r>
              <a:rPr lang="en-GB" sz="1600" b="1" kern="0" dirty="0" smtClean="0">
                <a:solidFill>
                  <a:schemeClr val="tx1">
                    <a:lumMod val="85000"/>
                    <a:lumOff val="15000"/>
                  </a:schemeClr>
                </a:solidFill>
              </a:rPr>
              <a:t>sets: </a:t>
            </a:r>
            <a:r>
              <a:rPr lang="en-GB" sz="1600" kern="0" dirty="0" smtClean="0">
                <a:solidFill>
                  <a:schemeClr val="tx1">
                    <a:lumMod val="85000"/>
                    <a:lumOff val="15000"/>
                  </a:schemeClr>
                </a:solidFill>
              </a:rPr>
              <a:t>generated </a:t>
            </a:r>
            <a:r>
              <a:rPr lang="en-GB" sz="1600" kern="0" dirty="0">
                <a:solidFill>
                  <a:schemeClr val="tx1">
                    <a:lumMod val="85000"/>
                    <a:lumOff val="15000"/>
                  </a:schemeClr>
                </a:solidFill>
              </a:rPr>
              <a:t>by NWDAF </a:t>
            </a:r>
            <a:r>
              <a:rPr lang="en-GB" sz="1600" kern="0" dirty="0" smtClean="0">
                <a:solidFill>
                  <a:schemeClr val="tx1">
                    <a:lumMod val="85000"/>
                    <a:lumOff val="15000"/>
                  </a:schemeClr>
                </a:solidFill>
              </a:rPr>
              <a:t>as outputs</a:t>
            </a:r>
            <a:endParaRPr lang="en-GB" sz="1600" kern="0" dirty="0">
              <a:solidFill>
                <a:schemeClr val="tx1">
                  <a:lumMod val="85000"/>
                  <a:lumOff val="15000"/>
                </a:schemeClr>
              </a:solidFill>
            </a:endParaRPr>
          </a:p>
          <a:p>
            <a:r>
              <a:rPr lang="en-GB" sz="1600" kern="0" dirty="0">
                <a:solidFill>
                  <a:schemeClr val="tx1">
                    <a:lumMod val="85000"/>
                    <a:lumOff val="15000"/>
                  </a:schemeClr>
                </a:solidFill>
              </a:rPr>
              <a:t>candidate QoS parameter sets are subsets of targeting QoS parameter </a:t>
            </a:r>
            <a:r>
              <a:rPr lang="en-GB" sz="1600" kern="0" dirty="0" smtClean="0">
                <a:solidFill>
                  <a:schemeClr val="tx1">
                    <a:lumMod val="85000"/>
                    <a:lumOff val="15000"/>
                  </a:schemeClr>
                </a:solidFill>
              </a:rPr>
              <a:t>sets, or they are the same.</a:t>
            </a:r>
            <a:endParaRPr lang="en-GB" sz="1600" kern="0" dirty="0">
              <a:solidFill>
                <a:schemeClr val="tx1">
                  <a:lumMod val="85000"/>
                  <a:lumOff val="15000"/>
                </a:schemeClr>
              </a:solidFill>
            </a:endParaRPr>
          </a:p>
          <a:p>
            <a:endParaRPr lang="en-GB" sz="1800" kern="0" dirty="0"/>
          </a:p>
        </p:txBody>
      </p:sp>
    </p:spTree>
    <p:extLst>
      <p:ext uri="{BB962C8B-B14F-4D97-AF65-F5344CB8AC3E}">
        <p14:creationId xmlns:p14="http://schemas.microsoft.com/office/powerpoint/2010/main" val="1571746906"/>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788" y="63385"/>
            <a:ext cx="9917667" cy="1143000"/>
          </a:xfrm>
        </p:spPr>
        <p:txBody>
          <a:bodyPr/>
          <a:lstStyle/>
          <a:p>
            <a:r>
              <a:rPr lang="en-GB" dirty="0" smtClean="0">
                <a:solidFill>
                  <a:schemeClr val="tx1"/>
                </a:solidFill>
              </a:rPr>
              <a:t>Discussion on proposals for </a:t>
            </a:r>
            <a:r>
              <a:rPr lang="en-GB" dirty="0">
                <a:solidFill>
                  <a:schemeClr val="tx1"/>
                </a:solidFill>
              </a:rPr>
              <a:t>Principle</a:t>
            </a:r>
            <a:r>
              <a:rPr lang="en-GB" dirty="0" smtClean="0">
                <a:solidFill>
                  <a:schemeClr val="tx1"/>
                </a:solidFill>
              </a:rPr>
              <a:t> 1 during SA2 164 (I)</a:t>
            </a:r>
            <a:endParaRPr lang="en-GB" dirty="0">
              <a:solidFill>
                <a:schemeClr val="tx1"/>
              </a:solidFill>
            </a:endParaRPr>
          </a:p>
        </p:txBody>
      </p:sp>
      <p:sp>
        <p:nvSpPr>
          <p:cNvPr id="3" name="Content Placeholder 2"/>
          <p:cNvSpPr>
            <a:spLocks noGrp="1"/>
          </p:cNvSpPr>
          <p:nvPr>
            <p:ph idx="1"/>
          </p:nvPr>
        </p:nvSpPr>
        <p:spPr>
          <a:xfrm>
            <a:off x="345600" y="1082843"/>
            <a:ext cx="11486567" cy="5202072"/>
          </a:xfrm>
        </p:spPr>
        <p:txBody>
          <a:bodyPr/>
          <a:lstStyle/>
          <a:p>
            <a:pPr marL="0" indent="0">
              <a:spcBef>
                <a:spcPts val="300"/>
              </a:spcBef>
              <a:spcAft>
                <a:spcPts val="0"/>
              </a:spcAft>
              <a:buNone/>
            </a:pPr>
            <a:r>
              <a:rPr lang="en-GB" sz="1800" b="1" dirty="0" smtClean="0">
                <a:solidFill>
                  <a:schemeClr val="tx1"/>
                </a:solidFill>
              </a:rPr>
              <a:t>In SA2 164, there are three proposals for </a:t>
            </a:r>
            <a:r>
              <a:rPr lang="en-GB" sz="1800" dirty="0">
                <a:solidFill>
                  <a:schemeClr val="tx1"/>
                </a:solidFill>
              </a:rPr>
              <a:t>Principle</a:t>
            </a:r>
            <a:r>
              <a:rPr lang="en-GB" sz="1800" b="1" dirty="0" smtClean="0">
                <a:solidFill>
                  <a:schemeClr val="tx1"/>
                </a:solidFill>
              </a:rPr>
              <a:t> 1:</a:t>
            </a:r>
          </a:p>
          <a:p>
            <a:pPr>
              <a:spcBef>
                <a:spcPts val="300"/>
              </a:spcBef>
            </a:pPr>
            <a:r>
              <a:rPr lang="en-GB" sz="1800" b="1" dirty="0">
                <a:solidFill>
                  <a:schemeClr val="tx1"/>
                </a:solidFill>
              </a:rPr>
              <a:t>Proposal 1</a:t>
            </a:r>
            <a:r>
              <a:rPr lang="en-GB" sz="1800" dirty="0" smtClean="0">
                <a:solidFill>
                  <a:schemeClr val="tx1"/>
                </a:solidFill>
              </a:rPr>
              <a:t>: introduce </a:t>
            </a:r>
            <a:r>
              <a:rPr lang="en-GB" sz="1800" dirty="0">
                <a:solidFill>
                  <a:schemeClr val="tx1"/>
                </a:solidFill>
              </a:rPr>
              <a:t>a new </a:t>
            </a:r>
            <a:r>
              <a:rPr lang="en-GB" sz="1800" dirty="0" smtClean="0">
                <a:solidFill>
                  <a:schemeClr val="tx1"/>
                </a:solidFill>
              </a:rPr>
              <a:t>analytics ID to </a:t>
            </a:r>
            <a:r>
              <a:rPr lang="en-GB" sz="1800" dirty="0">
                <a:solidFill>
                  <a:schemeClr val="tx1"/>
                </a:solidFill>
              </a:rPr>
              <a:t>provide the QoE and the corresponding candidate QoS to PCF</a:t>
            </a:r>
          </a:p>
          <a:p>
            <a:pPr lvl="1"/>
            <a:r>
              <a:rPr lang="en-GB" dirty="0" smtClean="0">
                <a:solidFill>
                  <a:schemeClr val="tx1"/>
                </a:solidFill>
              </a:rPr>
              <a:t>Details in S2-2409138 by Samsung</a:t>
            </a:r>
            <a:r>
              <a:rPr lang="en-GB" dirty="0">
                <a:solidFill>
                  <a:schemeClr val="tx1"/>
                </a:solidFill>
              </a:rPr>
              <a:t>, vivo, OPPO, </a:t>
            </a:r>
            <a:r>
              <a:rPr lang="en-GB" dirty="0" smtClean="0">
                <a:solidFill>
                  <a:schemeClr val="tx1"/>
                </a:solidFill>
              </a:rPr>
              <a:t>SKT, CMCC, </a:t>
            </a:r>
            <a:r>
              <a:rPr lang="en-GB" dirty="0">
                <a:solidFill>
                  <a:schemeClr val="tx1"/>
                </a:solidFill>
              </a:rPr>
              <a:t>Tencent, </a:t>
            </a:r>
            <a:r>
              <a:rPr lang="en-GB" dirty="0" smtClean="0">
                <a:solidFill>
                  <a:schemeClr val="tx1"/>
                </a:solidFill>
              </a:rPr>
              <a:t>IDC, </a:t>
            </a:r>
            <a:r>
              <a:rPr lang="en-GB" dirty="0">
                <a:solidFill>
                  <a:schemeClr val="tx1"/>
                </a:solidFill>
              </a:rPr>
              <a:t>ETRI, </a:t>
            </a:r>
            <a:r>
              <a:rPr lang="en-GB" dirty="0" smtClean="0">
                <a:solidFill>
                  <a:schemeClr val="tx1"/>
                </a:solidFill>
              </a:rPr>
              <a:t>Lenovo, DCO, </a:t>
            </a:r>
            <a:r>
              <a:rPr lang="en-GB" dirty="0">
                <a:solidFill>
                  <a:schemeClr val="tx1"/>
                </a:solidFill>
              </a:rPr>
              <a:t>ICS</a:t>
            </a:r>
            <a:endParaRPr lang="en-GB" b="1" dirty="0">
              <a:solidFill>
                <a:schemeClr val="tx1"/>
              </a:solidFill>
            </a:endParaRPr>
          </a:p>
          <a:p>
            <a:pPr>
              <a:spcBef>
                <a:spcPts val="300"/>
              </a:spcBef>
            </a:pPr>
            <a:r>
              <a:rPr lang="en-GB" sz="1800" b="1" dirty="0" smtClean="0">
                <a:solidFill>
                  <a:schemeClr val="tx1"/>
                </a:solidFill>
              </a:rPr>
              <a:t>Proposal 2: </a:t>
            </a:r>
            <a:r>
              <a:rPr lang="en-GB" sz="1800" dirty="0" smtClean="0">
                <a:solidFill>
                  <a:schemeClr val="tx1"/>
                </a:solidFill>
              </a:rPr>
              <a:t>enhancements </a:t>
            </a:r>
            <a:r>
              <a:rPr lang="en-GB" sz="1800" dirty="0">
                <a:solidFill>
                  <a:schemeClr val="tx1"/>
                </a:solidFill>
              </a:rPr>
              <a:t>to </a:t>
            </a:r>
            <a:r>
              <a:rPr lang="en-GB" sz="1800" dirty="0" smtClean="0">
                <a:solidFill>
                  <a:schemeClr val="tx1"/>
                </a:solidFill>
              </a:rPr>
              <a:t>Observed </a:t>
            </a:r>
            <a:r>
              <a:rPr lang="en-GB" sz="1800" dirty="0">
                <a:solidFill>
                  <a:schemeClr val="tx1"/>
                </a:solidFill>
              </a:rPr>
              <a:t>Service Experience </a:t>
            </a:r>
            <a:r>
              <a:rPr lang="en-GB" sz="1800" dirty="0" smtClean="0">
                <a:solidFill>
                  <a:schemeClr val="tx1"/>
                </a:solidFill>
              </a:rPr>
              <a:t>analytics by introducing new inputs and outputs</a:t>
            </a:r>
          </a:p>
          <a:p>
            <a:pPr lvl="1"/>
            <a:r>
              <a:rPr lang="en-GB" dirty="0" smtClean="0">
                <a:solidFill>
                  <a:schemeClr val="tx1"/>
                </a:solidFill>
              </a:rPr>
              <a:t>Details in S2-2409090 by Nokia</a:t>
            </a:r>
            <a:endParaRPr lang="en-GB" dirty="0">
              <a:solidFill>
                <a:schemeClr val="tx1"/>
              </a:solidFill>
            </a:endParaRPr>
          </a:p>
          <a:p>
            <a:pPr>
              <a:spcBef>
                <a:spcPts val="300"/>
              </a:spcBef>
            </a:pPr>
            <a:r>
              <a:rPr lang="en-GB" sz="1800" b="1" dirty="0" smtClean="0">
                <a:solidFill>
                  <a:schemeClr val="tx1"/>
                </a:solidFill>
              </a:rPr>
              <a:t>Proposal 3</a:t>
            </a:r>
            <a:r>
              <a:rPr lang="en-GB" sz="1800" dirty="0" smtClean="0">
                <a:solidFill>
                  <a:schemeClr val="tx1"/>
                </a:solidFill>
              </a:rPr>
              <a:t>: introduce a new ‘Parameters Determination’ service for supporting QoS and policy enhancement</a:t>
            </a:r>
          </a:p>
          <a:p>
            <a:pPr lvl="1"/>
            <a:r>
              <a:rPr lang="en-GB" dirty="0">
                <a:solidFill>
                  <a:schemeClr val="tx1"/>
                </a:solidFill>
              </a:rPr>
              <a:t>Details in </a:t>
            </a:r>
            <a:r>
              <a:rPr lang="en-GB" dirty="0" smtClean="0">
                <a:solidFill>
                  <a:schemeClr val="tx1"/>
                </a:solidFill>
              </a:rPr>
              <a:t>S2-2407647 by Huawei</a:t>
            </a:r>
          </a:p>
        </p:txBody>
      </p:sp>
      <p:graphicFrame>
        <p:nvGraphicFramePr>
          <p:cNvPr id="4" name="Table 3"/>
          <p:cNvGraphicFramePr>
            <a:graphicFrameLocks noGrp="1"/>
          </p:cNvGraphicFramePr>
          <p:nvPr>
            <p:extLst>
              <p:ext uri="{D42A27DB-BD31-4B8C-83A1-F6EECF244321}">
                <p14:modId xmlns:p14="http://schemas.microsoft.com/office/powerpoint/2010/main" val="432965010"/>
              </p:ext>
            </p:extLst>
          </p:nvPr>
        </p:nvGraphicFramePr>
        <p:xfrm>
          <a:off x="643008" y="3287841"/>
          <a:ext cx="10437369" cy="3255280"/>
        </p:xfrm>
        <a:graphic>
          <a:graphicData uri="http://schemas.openxmlformats.org/drawingml/2006/table">
            <a:tbl>
              <a:tblPr>
                <a:tableStyleId>{BDBED569-4797-4DF1-A0F4-6AAB3CD982D8}</a:tableStyleId>
              </a:tblPr>
              <a:tblGrid>
                <a:gridCol w="2011160">
                  <a:extLst>
                    <a:ext uri="{9D8B030D-6E8A-4147-A177-3AD203B41FA5}">
                      <a16:colId xmlns:a16="http://schemas.microsoft.com/office/drawing/2014/main" val="3479076015"/>
                    </a:ext>
                  </a:extLst>
                </a:gridCol>
                <a:gridCol w="4037088">
                  <a:extLst>
                    <a:ext uri="{9D8B030D-6E8A-4147-A177-3AD203B41FA5}">
                      <a16:colId xmlns:a16="http://schemas.microsoft.com/office/drawing/2014/main" val="1441759266"/>
                    </a:ext>
                  </a:extLst>
                </a:gridCol>
                <a:gridCol w="4389121">
                  <a:extLst>
                    <a:ext uri="{9D8B030D-6E8A-4147-A177-3AD203B41FA5}">
                      <a16:colId xmlns:a16="http://schemas.microsoft.com/office/drawing/2014/main" val="1685898961"/>
                    </a:ext>
                  </a:extLst>
                </a:gridCol>
              </a:tblGrid>
              <a:tr h="244007">
                <a:tc>
                  <a:txBody>
                    <a:bodyPr/>
                    <a:lstStyle/>
                    <a:p>
                      <a:pPr algn="l" fontAlgn="b"/>
                      <a:endParaRPr lang="en-GB" sz="11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algn="ctr" fontAlgn="b"/>
                      <a:r>
                        <a:rPr lang="en-GB" sz="1100" b="1" u="none" strike="noStrike" dirty="0">
                          <a:solidFill>
                            <a:schemeClr val="tx1"/>
                          </a:solidFill>
                          <a:effectLst/>
                        </a:rPr>
                        <a:t>Pros</a:t>
                      </a:r>
                      <a:endParaRPr lang="en-GB" sz="1100" b="1"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algn="ctr" fontAlgn="b"/>
                      <a:r>
                        <a:rPr lang="en-GB" sz="1100" b="1" u="none" strike="noStrike" dirty="0">
                          <a:solidFill>
                            <a:schemeClr val="tx1"/>
                          </a:solidFill>
                          <a:effectLst/>
                        </a:rPr>
                        <a:t>Cons</a:t>
                      </a:r>
                      <a:endParaRPr lang="en-GB" sz="1100" b="1" i="0" u="none" strike="noStrike" dirty="0">
                        <a:solidFill>
                          <a:schemeClr val="tx1"/>
                        </a:solidFill>
                        <a:effectLst/>
                        <a:latin typeface="Calibri" panose="020F0502020204030204" pitchFamily="34" charset="0"/>
                      </a:endParaRPr>
                    </a:p>
                  </a:txBody>
                  <a:tcPr marL="7620" marR="7620" marT="7620" marB="0" anchor="ctr">
                    <a:solidFill>
                      <a:schemeClr val="bg1"/>
                    </a:solidFill>
                  </a:tcPr>
                </a:tc>
                <a:extLst>
                  <a:ext uri="{0D108BD9-81ED-4DB2-BD59-A6C34878D82A}">
                    <a16:rowId xmlns:a16="http://schemas.microsoft.com/office/drawing/2014/main" val="1005912854"/>
                  </a:ext>
                </a:extLst>
              </a:tr>
              <a:tr h="1350113">
                <a:tc>
                  <a:txBody>
                    <a:bodyPr/>
                    <a:lstStyle/>
                    <a:p>
                      <a:pPr algn="l" fontAlgn="b"/>
                      <a:r>
                        <a:rPr lang="en-GB" sz="1100" b="1" u="none" strike="noStrike" dirty="0" smtClean="0">
                          <a:solidFill>
                            <a:schemeClr val="tx1"/>
                          </a:solidFill>
                          <a:effectLst/>
                        </a:rPr>
                        <a:t>Proposal </a:t>
                      </a:r>
                      <a:r>
                        <a:rPr lang="en-GB" sz="1100" b="1" u="none" strike="noStrike" dirty="0">
                          <a:solidFill>
                            <a:schemeClr val="tx1"/>
                          </a:solidFill>
                          <a:effectLst/>
                        </a:rPr>
                        <a:t>1: new analytics ID</a:t>
                      </a:r>
                      <a:endParaRPr lang="en-GB" sz="1100" b="1"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marL="171450" indent="-171450" algn="l" fontAlgn="b">
                        <a:buFont typeface="Arial" panose="020B0604020202020204" pitchFamily="34" charset="0"/>
                        <a:buChar char="•"/>
                      </a:pPr>
                      <a:r>
                        <a:rPr lang="en-GB" sz="1200" u="none" strike="noStrike" dirty="0" smtClean="0">
                          <a:solidFill>
                            <a:schemeClr val="tx1"/>
                          </a:solidFill>
                          <a:effectLst/>
                        </a:rPr>
                        <a:t>An new analytics </a:t>
                      </a:r>
                      <a:r>
                        <a:rPr lang="en-GB" sz="1200" u="none" strike="noStrike" dirty="0">
                          <a:solidFill>
                            <a:schemeClr val="tx1"/>
                          </a:solidFill>
                          <a:effectLst/>
                        </a:rPr>
                        <a:t>ID </a:t>
                      </a:r>
                      <a:r>
                        <a:rPr lang="en-GB" sz="1200" u="none" strike="noStrike" dirty="0" smtClean="0">
                          <a:solidFill>
                            <a:schemeClr val="tx1"/>
                          </a:solidFill>
                          <a:effectLst/>
                        </a:rPr>
                        <a:t>is to be </a:t>
                      </a:r>
                      <a:r>
                        <a:rPr lang="en-GB" sz="1200" u="none" strike="noStrike" dirty="0">
                          <a:solidFill>
                            <a:schemeClr val="tx1"/>
                          </a:solidFill>
                          <a:effectLst/>
                        </a:rPr>
                        <a:t>specified to support </a:t>
                      </a:r>
                      <a:r>
                        <a:rPr lang="en-GB" sz="1200" dirty="0" smtClean="0">
                          <a:solidFill>
                            <a:schemeClr val="tx1"/>
                          </a:solidFill>
                        </a:rPr>
                        <a:t>Principle</a:t>
                      </a:r>
                      <a:r>
                        <a:rPr lang="en-GB" sz="1200" u="none" strike="noStrike" dirty="0" smtClean="0">
                          <a:solidFill>
                            <a:schemeClr val="tx1"/>
                          </a:solidFill>
                          <a:effectLst/>
                        </a:rPr>
                        <a:t> 1;</a:t>
                      </a:r>
                    </a:p>
                    <a:p>
                      <a:pPr marL="171450" indent="-171450" algn="l" fontAlgn="b">
                        <a:buFont typeface="Arial" panose="020B0604020202020204" pitchFamily="34" charset="0"/>
                        <a:buChar char="•"/>
                      </a:pPr>
                      <a:r>
                        <a:rPr lang="en-GB" sz="1200" u="none" strike="noStrike" dirty="0" smtClean="0">
                          <a:solidFill>
                            <a:schemeClr val="tx1"/>
                          </a:solidFill>
                          <a:effectLst/>
                        </a:rPr>
                        <a:t>Only necessary information related to </a:t>
                      </a:r>
                      <a:r>
                        <a:rPr lang="en-GB" sz="1200" dirty="0" smtClean="0">
                          <a:solidFill>
                            <a:schemeClr val="tx1"/>
                          </a:solidFill>
                        </a:rPr>
                        <a:t>Principle</a:t>
                      </a:r>
                      <a:r>
                        <a:rPr lang="en-GB" sz="1200" u="none" strike="noStrike" dirty="0" smtClean="0">
                          <a:solidFill>
                            <a:schemeClr val="tx1"/>
                          </a:solidFill>
                          <a:effectLst/>
                        </a:rPr>
                        <a:t> 1</a:t>
                      </a:r>
                      <a:r>
                        <a:rPr lang="en-GB" sz="1200" u="none" strike="noStrike" baseline="0" dirty="0" smtClean="0">
                          <a:solidFill>
                            <a:schemeClr val="tx1"/>
                          </a:solidFill>
                          <a:effectLst/>
                        </a:rPr>
                        <a:t> will be included into the consumer request, NWDAF</a:t>
                      </a:r>
                      <a:r>
                        <a:rPr lang="en-GB" sz="1200" u="none" strike="noStrike" dirty="0" smtClean="0">
                          <a:solidFill>
                            <a:schemeClr val="tx1"/>
                          </a:solidFill>
                          <a:effectLst/>
                        </a:rPr>
                        <a:t> </a:t>
                      </a:r>
                      <a:r>
                        <a:rPr lang="en-GB" sz="1200" u="none" strike="noStrike" dirty="0">
                          <a:solidFill>
                            <a:schemeClr val="tx1"/>
                          </a:solidFill>
                          <a:effectLst/>
                        </a:rPr>
                        <a:t>inputs and </a:t>
                      </a:r>
                      <a:r>
                        <a:rPr lang="en-GB" sz="1200" u="none" strike="noStrike" dirty="0" smtClean="0">
                          <a:solidFill>
                            <a:schemeClr val="tx1"/>
                          </a:solidFill>
                          <a:effectLst/>
                        </a:rPr>
                        <a:t>NWDAF outputs (as</a:t>
                      </a:r>
                      <a:r>
                        <a:rPr lang="en-GB" sz="1200" u="none" strike="noStrike" baseline="0" dirty="0" smtClean="0">
                          <a:solidFill>
                            <a:schemeClr val="tx1"/>
                          </a:solidFill>
                          <a:effectLst/>
                        </a:rPr>
                        <a:t> detailed in previous slide</a:t>
                      </a:r>
                      <a:r>
                        <a:rPr lang="en-GB" sz="1200" u="none" strike="noStrike" dirty="0" smtClean="0">
                          <a:solidFill>
                            <a:schemeClr val="tx1"/>
                          </a:solidFill>
                          <a:effectLst/>
                        </a:rPr>
                        <a:t>)</a:t>
                      </a:r>
                      <a:r>
                        <a:rPr lang="en-GB" sz="1200" u="none" strike="noStrike" baseline="0" dirty="0" smtClean="0">
                          <a:solidFill>
                            <a:schemeClr val="tx1"/>
                          </a:solidFill>
                          <a:effectLst/>
                        </a:rPr>
                        <a:t> of the new analytics ID;</a:t>
                      </a:r>
                      <a:endParaRPr lang="en-GB" sz="1200" u="none" strike="noStrike" dirty="0" smtClean="0">
                        <a:solidFill>
                          <a:schemeClr val="tx1"/>
                        </a:solidFill>
                        <a:effectLst/>
                      </a:endParaRPr>
                    </a:p>
                    <a:p>
                      <a:pPr marL="171450" indent="-171450" algn="l" fontAlgn="b">
                        <a:buFont typeface="Arial" panose="020B0604020202020204" pitchFamily="34" charset="0"/>
                        <a:buChar char="•"/>
                      </a:pPr>
                      <a:r>
                        <a:rPr lang="en-GB" sz="1200" u="none" strike="noStrike" dirty="0" smtClean="0">
                          <a:solidFill>
                            <a:schemeClr val="tx1"/>
                          </a:solidFill>
                          <a:effectLst/>
                        </a:rPr>
                        <a:t>Minimum impact </a:t>
                      </a:r>
                      <a:r>
                        <a:rPr lang="en-GB" sz="1200" u="none" strike="noStrike" dirty="0">
                          <a:solidFill>
                            <a:schemeClr val="tx1"/>
                          </a:solidFill>
                          <a:effectLst/>
                        </a:rPr>
                        <a:t>on </a:t>
                      </a:r>
                      <a:r>
                        <a:rPr lang="en-GB" sz="1200" u="none" strike="noStrike" dirty="0" smtClean="0">
                          <a:solidFill>
                            <a:schemeClr val="tx1"/>
                          </a:solidFill>
                          <a:effectLst/>
                        </a:rPr>
                        <a:t>spec. No </a:t>
                      </a:r>
                      <a:r>
                        <a:rPr lang="en-GB" sz="1200" u="none" strike="noStrike" dirty="0">
                          <a:solidFill>
                            <a:schemeClr val="tx1"/>
                          </a:solidFill>
                          <a:effectLst/>
                        </a:rPr>
                        <a:t>impacts on the logic of </a:t>
                      </a:r>
                      <a:r>
                        <a:rPr lang="en-GB" sz="1200" u="none" strike="noStrike" dirty="0" smtClean="0">
                          <a:solidFill>
                            <a:schemeClr val="tx1"/>
                          </a:solidFill>
                          <a:effectLst/>
                        </a:rPr>
                        <a:t>existing </a:t>
                      </a:r>
                      <a:r>
                        <a:rPr lang="en-GB" sz="1200" u="none" strike="noStrike" dirty="0">
                          <a:solidFill>
                            <a:schemeClr val="tx1"/>
                          </a:solidFill>
                          <a:effectLst/>
                        </a:rPr>
                        <a:t>analytics ID(s</a:t>
                      </a:r>
                      <a:r>
                        <a:rPr lang="en-GB" sz="1200" u="none" strike="noStrike" dirty="0" smtClean="0">
                          <a:solidFill>
                            <a:schemeClr val="tx1"/>
                          </a:solidFill>
                          <a:effectLst/>
                        </a:rPr>
                        <a:t>).</a:t>
                      </a:r>
                      <a:endParaRPr lang="en-GB" sz="12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marL="171450" indent="-171450" algn="l" fontAlgn="b">
                        <a:buFont typeface="Arial" panose="020B0604020202020204" pitchFamily="34" charset="0"/>
                        <a:buChar char="•"/>
                      </a:pPr>
                      <a:r>
                        <a:rPr lang="en-GB" sz="1200" u="none" strike="noStrike" dirty="0">
                          <a:solidFill>
                            <a:schemeClr val="tx1"/>
                          </a:solidFill>
                          <a:effectLst/>
                        </a:rPr>
                        <a:t>N/A</a:t>
                      </a:r>
                      <a:endParaRPr lang="en-GB" sz="12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extLst>
                  <a:ext uri="{0D108BD9-81ED-4DB2-BD59-A6C34878D82A}">
                    <a16:rowId xmlns:a16="http://schemas.microsoft.com/office/drawing/2014/main" val="395937180"/>
                  </a:ext>
                </a:extLst>
              </a:tr>
              <a:tr h="1182223">
                <a:tc>
                  <a:txBody>
                    <a:bodyPr/>
                    <a:lstStyle/>
                    <a:p>
                      <a:pPr algn="l" fontAlgn="b"/>
                      <a:r>
                        <a:rPr lang="en-GB" sz="1100" b="1" u="none" strike="noStrike" dirty="0" smtClean="0">
                          <a:solidFill>
                            <a:schemeClr val="tx1"/>
                          </a:solidFill>
                          <a:effectLst/>
                        </a:rPr>
                        <a:t>Proposal </a:t>
                      </a:r>
                      <a:r>
                        <a:rPr lang="en-GB" sz="1100" b="1" u="none" strike="noStrike" dirty="0">
                          <a:solidFill>
                            <a:schemeClr val="tx1"/>
                          </a:solidFill>
                          <a:effectLst/>
                        </a:rPr>
                        <a:t>2: enhancements to OSE</a:t>
                      </a:r>
                      <a:endParaRPr lang="en-GB" sz="1100" b="1"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marL="171450" indent="-171450" algn="l" fontAlgn="b">
                        <a:buFont typeface="Arial" panose="020B0604020202020204" pitchFamily="34" charset="0"/>
                        <a:buChar char="•"/>
                      </a:pPr>
                      <a:r>
                        <a:rPr lang="en-GB" sz="1200" u="none" strike="noStrike" dirty="0">
                          <a:solidFill>
                            <a:schemeClr val="tx1"/>
                          </a:solidFill>
                          <a:effectLst/>
                        </a:rPr>
                        <a:t>No new analytics ID in the spec</a:t>
                      </a:r>
                      <a:endParaRPr lang="en-GB" sz="12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marL="171450" indent="-171450" algn="l" fontAlgn="b">
                        <a:buFont typeface="Arial" panose="020B0604020202020204" pitchFamily="34" charset="0"/>
                        <a:buChar char="•"/>
                      </a:pPr>
                      <a:r>
                        <a:rPr lang="en-GB" sz="1200" u="none" strike="noStrike" dirty="0" smtClean="0">
                          <a:solidFill>
                            <a:schemeClr val="tx1"/>
                          </a:solidFill>
                          <a:effectLst/>
                        </a:rPr>
                        <a:t>Will introduce </a:t>
                      </a:r>
                      <a:r>
                        <a:rPr lang="en-GB" sz="1200" u="none" strike="noStrike" dirty="0">
                          <a:solidFill>
                            <a:schemeClr val="tx1"/>
                          </a:solidFill>
                          <a:effectLst/>
                        </a:rPr>
                        <a:t>plenty of new inputs and outputs </a:t>
                      </a:r>
                      <a:r>
                        <a:rPr lang="en-GB" sz="1200" u="none" strike="noStrike" dirty="0" smtClean="0">
                          <a:solidFill>
                            <a:schemeClr val="tx1"/>
                          </a:solidFill>
                          <a:effectLst/>
                        </a:rPr>
                        <a:t>to OSE which changes </a:t>
                      </a:r>
                      <a:r>
                        <a:rPr lang="en-GB" sz="1200" u="none" strike="noStrike" dirty="0">
                          <a:solidFill>
                            <a:schemeClr val="tx1"/>
                          </a:solidFill>
                          <a:effectLst/>
                        </a:rPr>
                        <a:t>the </a:t>
                      </a:r>
                      <a:r>
                        <a:rPr lang="en-GB" sz="1200" u="none" strike="noStrike" dirty="0" smtClean="0">
                          <a:solidFill>
                            <a:schemeClr val="tx1"/>
                          </a:solidFill>
                          <a:effectLst/>
                        </a:rPr>
                        <a:t>existing </a:t>
                      </a:r>
                      <a:r>
                        <a:rPr lang="en-GB" sz="1200" u="none" strike="noStrike" dirty="0">
                          <a:solidFill>
                            <a:schemeClr val="tx1"/>
                          </a:solidFill>
                          <a:effectLst/>
                        </a:rPr>
                        <a:t>logic of </a:t>
                      </a:r>
                      <a:r>
                        <a:rPr lang="en-GB" sz="1200" u="none" strike="noStrike" dirty="0" smtClean="0">
                          <a:solidFill>
                            <a:schemeClr val="tx1"/>
                          </a:solidFill>
                          <a:effectLst/>
                        </a:rPr>
                        <a:t>OSE</a:t>
                      </a:r>
                      <a:r>
                        <a:rPr lang="en-GB" sz="1200" u="none" strike="noStrike" baseline="0" dirty="0" smtClean="0">
                          <a:solidFill>
                            <a:schemeClr val="tx1"/>
                          </a:solidFill>
                          <a:effectLst/>
                        </a:rPr>
                        <a:t>;</a:t>
                      </a:r>
                      <a:endParaRPr lang="en-GB" sz="1200" u="none" strike="noStrike" dirty="0" smtClean="0">
                        <a:solidFill>
                          <a:schemeClr val="tx1"/>
                        </a:solidFill>
                        <a:effectLst/>
                      </a:endParaRPr>
                    </a:p>
                    <a:p>
                      <a:pPr marL="171450" indent="-171450" algn="l" fontAlgn="b">
                        <a:buFont typeface="Arial" panose="020B0604020202020204" pitchFamily="34" charset="0"/>
                        <a:buChar char="•"/>
                      </a:pPr>
                      <a:r>
                        <a:rPr lang="en-GB" sz="1200" u="none" strike="noStrike" dirty="0" smtClean="0">
                          <a:solidFill>
                            <a:schemeClr val="tx1"/>
                          </a:solidFill>
                          <a:effectLst/>
                        </a:rPr>
                        <a:t>The </a:t>
                      </a:r>
                      <a:r>
                        <a:rPr lang="en-GB" sz="1200" u="none" strike="noStrike" dirty="0">
                          <a:solidFill>
                            <a:schemeClr val="tx1"/>
                          </a:solidFill>
                          <a:effectLst/>
                        </a:rPr>
                        <a:t>existing </a:t>
                      </a:r>
                      <a:r>
                        <a:rPr lang="en-GB" sz="1200" u="none" strike="noStrike" dirty="0" smtClean="0">
                          <a:solidFill>
                            <a:schemeClr val="tx1"/>
                          </a:solidFill>
                          <a:effectLst/>
                        </a:rPr>
                        <a:t>inputs </a:t>
                      </a:r>
                      <a:r>
                        <a:rPr lang="en-GB" sz="1200" u="none" strike="noStrike" dirty="0">
                          <a:solidFill>
                            <a:schemeClr val="tx1"/>
                          </a:solidFill>
                          <a:effectLst/>
                        </a:rPr>
                        <a:t>and </a:t>
                      </a:r>
                      <a:r>
                        <a:rPr lang="en-GB" sz="1200" u="none" strike="noStrike" dirty="0" smtClean="0">
                          <a:solidFill>
                            <a:schemeClr val="tx1"/>
                          </a:solidFill>
                          <a:effectLst/>
                        </a:rPr>
                        <a:t>outputs </a:t>
                      </a:r>
                      <a:r>
                        <a:rPr lang="en-GB" sz="1200" u="none" strike="noStrike" dirty="0">
                          <a:solidFill>
                            <a:schemeClr val="tx1"/>
                          </a:solidFill>
                          <a:effectLst/>
                        </a:rPr>
                        <a:t>of OSE are </a:t>
                      </a:r>
                      <a:r>
                        <a:rPr lang="en-GB" sz="1200" u="none" strike="noStrike" dirty="0" smtClean="0">
                          <a:solidFill>
                            <a:schemeClr val="tx1"/>
                          </a:solidFill>
                          <a:effectLst/>
                        </a:rPr>
                        <a:t>redundant </a:t>
                      </a:r>
                      <a:r>
                        <a:rPr lang="en-GB" sz="1200" u="none" strike="noStrike" dirty="0">
                          <a:solidFill>
                            <a:schemeClr val="tx1"/>
                          </a:solidFill>
                          <a:effectLst/>
                        </a:rPr>
                        <a:t>for supporting </a:t>
                      </a:r>
                      <a:r>
                        <a:rPr lang="en-GB" sz="1200" dirty="0" smtClean="0">
                          <a:solidFill>
                            <a:schemeClr val="tx1"/>
                          </a:solidFill>
                        </a:rPr>
                        <a:t>Principle</a:t>
                      </a:r>
                      <a:r>
                        <a:rPr lang="en-GB" sz="1200" u="none" strike="noStrike" dirty="0" smtClean="0">
                          <a:solidFill>
                            <a:schemeClr val="tx1"/>
                          </a:solidFill>
                          <a:effectLst/>
                        </a:rPr>
                        <a:t> 1;</a:t>
                      </a:r>
                    </a:p>
                    <a:p>
                      <a:pPr marL="171450" indent="-171450" algn="l" fontAlgn="b">
                        <a:buFont typeface="Arial" panose="020B0604020202020204" pitchFamily="34" charset="0"/>
                        <a:buChar char="•"/>
                      </a:pPr>
                      <a:r>
                        <a:rPr lang="en-GB" sz="1200" u="none" strike="noStrike" dirty="0" smtClean="0">
                          <a:solidFill>
                            <a:schemeClr val="tx1"/>
                          </a:solidFill>
                          <a:effectLst/>
                        </a:rPr>
                        <a:t>The </a:t>
                      </a:r>
                      <a:r>
                        <a:rPr lang="en-GB" sz="1200" u="none" strike="noStrike" dirty="0">
                          <a:solidFill>
                            <a:schemeClr val="tx1"/>
                          </a:solidFill>
                          <a:effectLst/>
                        </a:rPr>
                        <a:t>complex </a:t>
                      </a:r>
                      <a:r>
                        <a:rPr lang="en-GB" sz="1200" u="none" strike="noStrike" dirty="0" smtClean="0">
                          <a:solidFill>
                            <a:schemeClr val="tx1"/>
                          </a:solidFill>
                          <a:effectLst/>
                        </a:rPr>
                        <a:t>and </a:t>
                      </a:r>
                      <a:r>
                        <a:rPr lang="en-GB" sz="1200" u="none" strike="noStrike" dirty="0">
                          <a:solidFill>
                            <a:schemeClr val="tx1"/>
                          </a:solidFill>
                          <a:effectLst/>
                        </a:rPr>
                        <a:t>computational load of data collection, model </a:t>
                      </a:r>
                      <a:r>
                        <a:rPr lang="en-GB" sz="1200" u="none" strike="noStrike" dirty="0" smtClean="0">
                          <a:solidFill>
                            <a:schemeClr val="tx1"/>
                          </a:solidFill>
                          <a:effectLst/>
                        </a:rPr>
                        <a:t>training </a:t>
                      </a:r>
                      <a:r>
                        <a:rPr lang="en-GB" sz="1200" u="none" strike="noStrike" dirty="0">
                          <a:solidFill>
                            <a:schemeClr val="tx1"/>
                          </a:solidFill>
                          <a:effectLst/>
                        </a:rPr>
                        <a:t>and model inference </a:t>
                      </a:r>
                      <a:r>
                        <a:rPr lang="en-GB" sz="1200" u="none" strike="noStrike" dirty="0" smtClean="0">
                          <a:solidFill>
                            <a:schemeClr val="tx1"/>
                          </a:solidFill>
                          <a:effectLst/>
                        </a:rPr>
                        <a:t>in</a:t>
                      </a:r>
                      <a:r>
                        <a:rPr lang="en-GB" sz="1200" u="none" strike="noStrike" baseline="0" dirty="0" smtClean="0">
                          <a:solidFill>
                            <a:schemeClr val="tx1"/>
                          </a:solidFill>
                          <a:effectLst/>
                        </a:rPr>
                        <a:t> p</a:t>
                      </a:r>
                      <a:r>
                        <a:rPr lang="en-GB" sz="1200" u="none" strike="noStrike" dirty="0" smtClean="0">
                          <a:solidFill>
                            <a:schemeClr val="tx1"/>
                          </a:solidFill>
                          <a:effectLst/>
                        </a:rPr>
                        <a:t>roposal </a:t>
                      </a:r>
                      <a:r>
                        <a:rPr lang="en-GB" sz="1200" u="none" strike="noStrike" dirty="0">
                          <a:solidFill>
                            <a:schemeClr val="tx1"/>
                          </a:solidFill>
                          <a:effectLst/>
                        </a:rPr>
                        <a:t>2 will be significantly higher than proposal </a:t>
                      </a:r>
                      <a:r>
                        <a:rPr lang="en-GB" sz="1200" u="none" strike="noStrike" dirty="0" smtClean="0">
                          <a:solidFill>
                            <a:schemeClr val="tx1"/>
                          </a:solidFill>
                          <a:effectLst/>
                        </a:rPr>
                        <a:t>1.</a:t>
                      </a:r>
                      <a:endParaRPr lang="en-GB" sz="12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extLst>
                  <a:ext uri="{0D108BD9-81ED-4DB2-BD59-A6C34878D82A}">
                    <a16:rowId xmlns:a16="http://schemas.microsoft.com/office/drawing/2014/main" val="3842203193"/>
                  </a:ext>
                </a:extLst>
              </a:tr>
              <a:tr h="342775">
                <a:tc>
                  <a:txBody>
                    <a:bodyPr/>
                    <a:lstStyle/>
                    <a:p>
                      <a:pPr algn="l" fontAlgn="b"/>
                      <a:r>
                        <a:rPr lang="en-GB" sz="1100" b="1" u="none" strike="noStrike" dirty="0" smtClean="0">
                          <a:solidFill>
                            <a:schemeClr val="tx1"/>
                          </a:solidFill>
                          <a:effectLst/>
                        </a:rPr>
                        <a:t>Proposal 3:</a:t>
                      </a:r>
                      <a:r>
                        <a:rPr lang="en-GB" sz="1100" b="1" u="none" strike="noStrike" baseline="0" dirty="0" smtClean="0">
                          <a:solidFill>
                            <a:schemeClr val="tx1"/>
                          </a:solidFill>
                          <a:effectLst/>
                        </a:rPr>
                        <a:t> new service </a:t>
                      </a:r>
                      <a:endParaRPr lang="en-GB" sz="1100" b="1"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marL="171450" indent="-171450" algn="l" fontAlgn="b">
                        <a:buFont typeface="Arial" panose="020B0604020202020204" pitchFamily="34" charset="0"/>
                        <a:buChar char="•"/>
                      </a:pPr>
                      <a:r>
                        <a:rPr lang="en-GB" sz="1200" u="none" strike="noStrike" dirty="0">
                          <a:solidFill>
                            <a:schemeClr val="tx1"/>
                          </a:solidFill>
                          <a:effectLst/>
                        </a:rPr>
                        <a:t>Not clear.</a:t>
                      </a:r>
                      <a:endParaRPr lang="en-GB" sz="12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tc>
                  <a:txBody>
                    <a:bodyPr/>
                    <a:lstStyle/>
                    <a:p>
                      <a:pPr marL="171450" indent="-171450" algn="l" fontAlgn="b">
                        <a:buFont typeface="Arial" panose="020B0604020202020204" pitchFamily="34" charset="0"/>
                        <a:buChar char="•"/>
                      </a:pPr>
                      <a:r>
                        <a:rPr lang="en-GB" sz="1200" u="none" strike="noStrike" dirty="0" smtClean="0">
                          <a:solidFill>
                            <a:schemeClr val="tx1"/>
                          </a:solidFill>
                          <a:effectLst/>
                        </a:rPr>
                        <a:t>Will specify </a:t>
                      </a:r>
                      <a:r>
                        <a:rPr lang="en-GB" sz="1200" u="none" strike="noStrike" dirty="0">
                          <a:solidFill>
                            <a:schemeClr val="tx1"/>
                          </a:solidFill>
                          <a:effectLst/>
                        </a:rPr>
                        <a:t>a </a:t>
                      </a:r>
                      <a:r>
                        <a:rPr lang="en-GB" sz="1200" u="none" strike="noStrike" dirty="0" smtClean="0">
                          <a:solidFill>
                            <a:schemeClr val="tx1"/>
                          </a:solidFill>
                          <a:effectLst/>
                        </a:rPr>
                        <a:t>new service </a:t>
                      </a:r>
                      <a:r>
                        <a:rPr lang="en-GB" sz="1200" u="none" strike="noStrike" dirty="0">
                          <a:solidFill>
                            <a:schemeClr val="tx1"/>
                          </a:solidFill>
                          <a:effectLst/>
                        </a:rPr>
                        <a:t>in TS 23.288 which </a:t>
                      </a:r>
                      <a:r>
                        <a:rPr lang="en-GB" sz="1200" u="none" strike="noStrike" dirty="0" smtClean="0">
                          <a:solidFill>
                            <a:schemeClr val="tx1"/>
                          </a:solidFill>
                          <a:effectLst/>
                        </a:rPr>
                        <a:t>is similar </a:t>
                      </a:r>
                      <a:r>
                        <a:rPr lang="en-GB" sz="1200" u="none" strike="noStrike" dirty="0">
                          <a:solidFill>
                            <a:schemeClr val="tx1"/>
                          </a:solidFill>
                          <a:effectLst/>
                        </a:rPr>
                        <a:t>to </a:t>
                      </a:r>
                      <a:r>
                        <a:rPr lang="en-GB" sz="1200" u="none" strike="noStrike" dirty="0" smtClean="0">
                          <a:solidFill>
                            <a:schemeClr val="tx1"/>
                          </a:solidFill>
                          <a:effectLst/>
                        </a:rPr>
                        <a:t>the existing </a:t>
                      </a:r>
                      <a:r>
                        <a:rPr lang="en-GB" sz="1200" u="none" strike="noStrike" dirty="0">
                          <a:solidFill>
                            <a:schemeClr val="tx1"/>
                          </a:solidFill>
                          <a:effectLst/>
                        </a:rPr>
                        <a:t>Nnwdaf_AnalyticsSubscription </a:t>
                      </a:r>
                      <a:r>
                        <a:rPr lang="en-GB" sz="1200" u="none" strike="noStrike" dirty="0" smtClean="0">
                          <a:solidFill>
                            <a:schemeClr val="tx1"/>
                          </a:solidFill>
                          <a:effectLst/>
                        </a:rPr>
                        <a:t>Service.</a:t>
                      </a:r>
                      <a:endParaRPr lang="en-GB" sz="1200" b="0" i="0" u="none" strike="noStrike" dirty="0">
                        <a:solidFill>
                          <a:schemeClr val="tx1"/>
                        </a:solidFill>
                        <a:effectLst/>
                        <a:latin typeface="Calibri" panose="020F0502020204030204" pitchFamily="34" charset="0"/>
                      </a:endParaRPr>
                    </a:p>
                  </a:txBody>
                  <a:tcPr marL="7620" marR="7620" marT="7620" marB="0" anchor="ctr">
                    <a:solidFill>
                      <a:schemeClr val="bg1"/>
                    </a:solidFill>
                  </a:tcPr>
                </a:tc>
                <a:extLst>
                  <a:ext uri="{0D108BD9-81ED-4DB2-BD59-A6C34878D82A}">
                    <a16:rowId xmlns:a16="http://schemas.microsoft.com/office/drawing/2014/main" val="279850847"/>
                  </a:ext>
                </a:extLst>
              </a:tr>
            </a:tbl>
          </a:graphicData>
        </a:graphic>
      </p:graphicFrame>
    </p:spTree>
    <p:extLst>
      <p:ext uri="{BB962C8B-B14F-4D97-AF65-F5344CB8AC3E}">
        <p14:creationId xmlns:p14="http://schemas.microsoft.com/office/powerpoint/2010/main" val="2223458151"/>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788" y="63385"/>
            <a:ext cx="9917667" cy="1143000"/>
          </a:xfrm>
        </p:spPr>
        <p:txBody>
          <a:bodyPr/>
          <a:lstStyle/>
          <a:p>
            <a:r>
              <a:rPr lang="en-GB" dirty="0">
                <a:solidFill>
                  <a:schemeClr val="tx1"/>
                </a:solidFill>
              </a:rPr>
              <a:t>Discussion on proposals for Principle</a:t>
            </a:r>
            <a:r>
              <a:rPr lang="en-GB" dirty="0" smtClean="0">
                <a:solidFill>
                  <a:schemeClr val="tx1"/>
                </a:solidFill>
              </a:rPr>
              <a:t> </a:t>
            </a:r>
            <a:r>
              <a:rPr lang="en-GB" dirty="0">
                <a:solidFill>
                  <a:schemeClr val="tx1"/>
                </a:solidFill>
              </a:rPr>
              <a:t>1 during SA2 164 (</a:t>
            </a:r>
            <a:r>
              <a:rPr lang="en-GB" dirty="0" smtClean="0">
                <a:solidFill>
                  <a:schemeClr val="tx1"/>
                </a:solidFill>
              </a:rPr>
              <a:t>II)</a:t>
            </a:r>
            <a:endParaRPr lang="en-GB" dirty="0">
              <a:solidFill>
                <a:schemeClr val="tx1"/>
              </a:solidFill>
            </a:endParaRPr>
          </a:p>
        </p:txBody>
      </p:sp>
      <p:sp>
        <p:nvSpPr>
          <p:cNvPr id="3" name="Content Placeholder 2"/>
          <p:cNvSpPr>
            <a:spLocks noGrp="1"/>
          </p:cNvSpPr>
          <p:nvPr>
            <p:ph idx="1"/>
          </p:nvPr>
        </p:nvSpPr>
        <p:spPr>
          <a:xfrm>
            <a:off x="345600" y="1082843"/>
            <a:ext cx="11486567" cy="5202072"/>
          </a:xfrm>
        </p:spPr>
        <p:txBody>
          <a:bodyPr/>
          <a:lstStyle/>
          <a:p>
            <a:pPr>
              <a:spcBef>
                <a:spcPts val="300"/>
              </a:spcBef>
              <a:spcAft>
                <a:spcPts val="0"/>
              </a:spcAft>
            </a:pPr>
            <a:r>
              <a:rPr lang="en-GB" sz="2000" b="1" dirty="0" smtClean="0">
                <a:solidFill>
                  <a:schemeClr val="tx1"/>
                </a:solidFill>
              </a:rPr>
              <a:t>SOH on whether to support new analytics ID for </a:t>
            </a:r>
            <a:r>
              <a:rPr lang="en-GB" sz="2000" dirty="0">
                <a:solidFill>
                  <a:schemeClr val="tx1"/>
                </a:solidFill>
              </a:rPr>
              <a:t>Principle</a:t>
            </a:r>
            <a:r>
              <a:rPr lang="en-GB" sz="2000" b="1" dirty="0" smtClean="0">
                <a:solidFill>
                  <a:schemeClr val="tx1"/>
                </a:solidFill>
              </a:rPr>
              <a:t> 1 during SA2 164</a:t>
            </a:r>
          </a:p>
          <a:p>
            <a:pPr lvl="1"/>
            <a:r>
              <a:rPr lang="en-GB" sz="1800" dirty="0" smtClean="0">
                <a:solidFill>
                  <a:schemeClr val="tx1"/>
                </a:solidFill>
                <a:ea typeface="+mn-ea"/>
                <a:cs typeface="+mn-cs"/>
              </a:rPr>
              <a:t>An informal SOH was performed in the official session of AIML_CN during SA2 164</a:t>
            </a:r>
          </a:p>
          <a:p>
            <a:pPr lvl="1"/>
            <a:r>
              <a:rPr lang="en-GB" sz="1800" b="1" dirty="0" smtClean="0">
                <a:solidFill>
                  <a:schemeClr val="tx1"/>
                </a:solidFill>
                <a:ea typeface="+mn-ea"/>
                <a:cs typeface="+mn-cs"/>
              </a:rPr>
              <a:t>Supporting company of new analytics ID</a:t>
            </a:r>
            <a:r>
              <a:rPr lang="en-GB" sz="1800" dirty="0" smtClean="0">
                <a:solidFill>
                  <a:schemeClr val="tx1"/>
                </a:solidFill>
                <a:ea typeface="+mn-ea"/>
                <a:cs typeface="+mn-cs"/>
              </a:rPr>
              <a:t>: there was clear majority to support new analytics ID </a:t>
            </a:r>
          </a:p>
          <a:p>
            <a:pPr lvl="1"/>
            <a:r>
              <a:rPr lang="en-GB" sz="1800" b="1" dirty="0" smtClean="0">
                <a:solidFill>
                  <a:schemeClr val="tx1"/>
                </a:solidFill>
                <a:ea typeface="+mn-ea"/>
                <a:cs typeface="+mn-cs"/>
              </a:rPr>
              <a:t>Objecting company</a:t>
            </a:r>
            <a:r>
              <a:rPr lang="en-GB" sz="1800" b="1" dirty="0">
                <a:solidFill>
                  <a:schemeClr val="tx1"/>
                </a:solidFill>
              </a:rPr>
              <a:t> of new </a:t>
            </a:r>
            <a:r>
              <a:rPr lang="en-GB" sz="1800" b="1" dirty="0" smtClean="0">
                <a:solidFill>
                  <a:schemeClr val="tx1"/>
                </a:solidFill>
              </a:rPr>
              <a:t>analytics ID</a:t>
            </a:r>
            <a:r>
              <a:rPr lang="en-GB" sz="1800" dirty="0" smtClean="0">
                <a:solidFill>
                  <a:schemeClr val="tx1"/>
                </a:solidFill>
                <a:ea typeface="+mn-ea"/>
                <a:cs typeface="+mn-cs"/>
              </a:rPr>
              <a:t>: one company only</a:t>
            </a:r>
            <a:endParaRPr lang="en-GB" dirty="0">
              <a:solidFill>
                <a:schemeClr val="tx1"/>
              </a:solidFill>
              <a:ea typeface="+mn-ea"/>
              <a:cs typeface="+mn-cs"/>
            </a:endParaRPr>
          </a:p>
          <a:p>
            <a:pPr marL="246380">
              <a:spcBef>
                <a:spcPts val="300"/>
              </a:spcBef>
              <a:spcAft>
                <a:spcPts val="0"/>
              </a:spcAft>
            </a:pPr>
            <a:r>
              <a:rPr lang="en-GB" sz="2000" b="1" dirty="0">
                <a:solidFill>
                  <a:schemeClr val="tx1"/>
                </a:solidFill>
              </a:rPr>
              <a:t>Observation</a:t>
            </a:r>
            <a:r>
              <a:rPr lang="en-GB" sz="2000" dirty="0">
                <a:solidFill>
                  <a:schemeClr val="tx1"/>
                </a:solidFill>
                <a:latin typeface="Times New Roman" panose="02020603050405020304" pitchFamily="18" charset="0"/>
                <a:ea typeface="DengXian" panose="02010600030101010101" pitchFamily="2" charset="-122"/>
              </a:rPr>
              <a:t>: </a:t>
            </a:r>
            <a:r>
              <a:rPr lang="en-GB" sz="2000" b="0" dirty="0" smtClean="0">
                <a:solidFill>
                  <a:schemeClr val="tx1"/>
                </a:solidFill>
              </a:rPr>
              <a:t>there is clear </a:t>
            </a:r>
            <a:r>
              <a:rPr lang="en-GB" sz="2000" b="0" dirty="0">
                <a:solidFill>
                  <a:schemeClr val="tx1"/>
                </a:solidFill>
              </a:rPr>
              <a:t>majority to support new analytics ID </a:t>
            </a:r>
            <a:r>
              <a:rPr lang="en-GB" sz="2000" b="0" dirty="0" smtClean="0">
                <a:solidFill>
                  <a:schemeClr val="tx1"/>
                </a:solidFill>
              </a:rPr>
              <a:t>to provide analytics on QoS </a:t>
            </a:r>
            <a:r>
              <a:rPr lang="en-GB" sz="2000" b="0" dirty="0">
                <a:solidFill>
                  <a:schemeClr val="tx1"/>
                </a:solidFill>
              </a:rPr>
              <a:t>and Policy </a:t>
            </a:r>
            <a:r>
              <a:rPr lang="en-GB" sz="2000" b="0" dirty="0" smtClean="0">
                <a:solidFill>
                  <a:schemeClr val="tx1"/>
                </a:solidFill>
              </a:rPr>
              <a:t>Assistance</a:t>
            </a:r>
          </a:p>
          <a:p>
            <a:pPr marL="246380">
              <a:spcBef>
                <a:spcPts val="300"/>
              </a:spcBef>
              <a:spcAft>
                <a:spcPts val="0"/>
              </a:spcAft>
            </a:pPr>
            <a:r>
              <a:rPr lang="en-GB" sz="2000" b="1" dirty="0">
                <a:solidFill>
                  <a:schemeClr val="tx1"/>
                </a:solidFill>
              </a:rPr>
              <a:t>Propo</a:t>
            </a:r>
            <a:r>
              <a:rPr lang="en-GB" sz="2000" b="1" dirty="0" smtClean="0">
                <a:solidFill>
                  <a:schemeClr val="tx1"/>
                </a:solidFill>
              </a:rPr>
              <a:t>sed </a:t>
            </a:r>
            <a:r>
              <a:rPr lang="en-GB" sz="2000" b="1" dirty="0">
                <a:solidFill>
                  <a:schemeClr val="tx1"/>
                </a:solidFill>
              </a:rPr>
              <a:t>way forward: </a:t>
            </a:r>
            <a:r>
              <a:rPr lang="en-GB" sz="2000" b="0" dirty="0" smtClean="0">
                <a:solidFill>
                  <a:schemeClr val="tx1"/>
                </a:solidFill>
              </a:rPr>
              <a:t>based on the SOH result and per rapporteur guidance, use </a:t>
            </a:r>
            <a:r>
              <a:rPr lang="en-GB" sz="2000" b="0" dirty="0">
                <a:solidFill>
                  <a:schemeClr val="tx1"/>
                </a:solidFill>
              </a:rPr>
              <a:t>S2-2409138 as baseline </a:t>
            </a:r>
            <a:r>
              <a:rPr lang="en-GB" sz="2000" b="0" dirty="0" smtClean="0">
                <a:solidFill>
                  <a:schemeClr val="tx1"/>
                </a:solidFill>
              </a:rPr>
              <a:t>for KI#3 normative work on concluded </a:t>
            </a:r>
            <a:r>
              <a:rPr lang="en-GB" sz="2000" b="0" dirty="0">
                <a:solidFill>
                  <a:schemeClr val="tx1"/>
                </a:solidFill>
              </a:rPr>
              <a:t>Principle</a:t>
            </a:r>
            <a:r>
              <a:rPr lang="en-GB" sz="2000" b="0" dirty="0" smtClean="0">
                <a:solidFill>
                  <a:schemeClr val="tx1"/>
                </a:solidFill>
              </a:rPr>
              <a:t> 1.</a:t>
            </a:r>
            <a:endParaRPr lang="en-GB" sz="2000" dirty="0">
              <a:solidFill>
                <a:schemeClr val="tx1"/>
              </a:solidFill>
            </a:endParaRPr>
          </a:p>
        </p:txBody>
      </p:sp>
    </p:spTree>
    <p:extLst>
      <p:ext uri="{BB962C8B-B14F-4D97-AF65-F5344CB8AC3E}">
        <p14:creationId xmlns:p14="http://schemas.microsoft.com/office/powerpoint/2010/main" val="1238034409"/>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chemeClr val="tx1"/>
                </a:solidFill>
              </a:rPr>
              <a:t>Proposals for concluded </a:t>
            </a:r>
            <a:r>
              <a:rPr lang="en-GB" dirty="0">
                <a:solidFill>
                  <a:schemeClr val="tx1"/>
                </a:solidFill>
              </a:rPr>
              <a:t>Principle</a:t>
            </a:r>
            <a:r>
              <a:rPr lang="en-GB" dirty="0" smtClean="0">
                <a:solidFill>
                  <a:schemeClr val="tx1"/>
                </a:solidFill>
              </a:rPr>
              <a:t> 2 </a:t>
            </a:r>
            <a:endParaRPr lang="en-GB" dirty="0">
              <a:solidFill>
                <a:schemeClr val="tx1"/>
              </a:solidFill>
            </a:endParaRPr>
          </a:p>
        </p:txBody>
      </p:sp>
      <p:sp>
        <p:nvSpPr>
          <p:cNvPr id="3" name="Content Placeholder 2"/>
          <p:cNvSpPr>
            <a:spLocks noGrp="1"/>
          </p:cNvSpPr>
          <p:nvPr>
            <p:ph idx="1"/>
          </p:nvPr>
        </p:nvSpPr>
        <p:spPr/>
        <p:txBody>
          <a:bodyPr/>
          <a:lstStyle/>
          <a:p>
            <a:r>
              <a:rPr lang="en-GB" sz="2000" dirty="0">
                <a:solidFill>
                  <a:schemeClr val="tx1"/>
                </a:solidFill>
              </a:rPr>
              <a:t>Principle</a:t>
            </a:r>
            <a:r>
              <a:rPr lang="en-GB" sz="1800" dirty="0" smtClean="0">
                <a:solidFill>
                  <a:schemeClr val="tx1"/>
                </a:solidFill>
              </a:rPr>
              <a:t> </a:t>
            </a:r>
            <a:r>
              <a:rPr lang="en-GB" sz="1800" dirty="0">
                <a:solidFill>
                  <a:schemeClr val="tx1"/>
                </a:solidFill>
              </a:rPr>
              <a:t>2: NWDAF provides multiple </a:t>
            </a:r>
            <a:r>
              <a:rPr lang="en-GB" sz="1800" dirty="0" smtClean="0">
                <a:solidFill>
                  <a:schemeClr val="tx1"/>
                </a:solidFill>
              </a:rPr>
              <a:t>(enhanced) analytics </a:t>
            </a:r>
            <a:r>
              <a:rPr lang="en-GB" sz="1800" dirty="0">
                <a:solidFill>
                  <a:schemeClr val="tx1"/>
                </a:solidFill>
              </a:rPr>
              <a:t>IDs to PCF based on PCF </a:t>
            </a:r>
            <a:r>
              <a:rPr lang="en-GB" sz="1800" dirty="0" smtClean="0">
                <a:solidFill>
                  <a:schemeClr val="tx1"/>
                </a:solidFill>
              </a:rPr>
              <a:t>request. The PCF determines the QoS and policy based on the analytics ID(s) and other information. </a:t>
            </a:r>
          </a:p>
          <a:p>
            <a:r>
              <a:rPr lang="en-GB" sz="1800" dirty="0" smtClean="0">
                <a:solidFill>
                  <a:schemeClr val="tx1"/>
                </a:solidFill>
              </a:rPr>
              <a:t>No much discussion on </a:t>
            </a:r>
            <a:r>
              <a:rPr lang="en-GB" sz="1800" dirty="0">
                <a:solidFill>
                  <a:schemeClr val="tx1"/>
                </a:solidFill>
              </a:rPr>
              <a:t>Principle</a:t>
            </a:r>
            <a:r>
              <a:rPr lang="en-GB" sz="1800" dirty="0" smtClean="0">
                <a:solidFill>
                  <a:schemeClr val="tx1"/>
                </a:solidFill>
              </a:rPr>
              <a:t> 2 during SA2 164 (August, 2024) meeting </a:t>
            </a:r>
          </a:p>
          <a:p>
            <a:r>
              <a:rPr lang="en-GB" sz="1800" dirty="0" smtClean="0">
                <a:solidFill>
                  <a:schemeClr val="tx1"/>
                </a:solidFill>
              </a:rPr>
              <a:t>Company proposals: </a:t>
            </a:r>
          </a:p>
          <a:p>
            <a:pPr lvl="1"/>
            <a:r>
              <a:rPr lang="en-GB" sz="1800" dirty="0">
                <a:solidFill>
                  <a:schemeClr val="tx1"/>
                </a:solidFill>
              </a:rPr>
              <a:t>Introduce </a:t>
            </a:r>
            <a:r>
              <a:rPr lang="en-GB" sz="1800" dirty="0" smtClean="0">
                <a:solidFill>
                  <a:schemeClr val="tx1"/>
                </a:solidFill>
              </a:rPr>
              <a:t>a new analytics </a:t>
            </a:r>
            <a:r>
              <a:rPr lang="en-GB" sz="1800" dirty="0">
                <a:solidFill>
                  <a:schemeClr val="tx1"/>
                </a:solidFill>
              </a:rPr>
              <a:t>on QoS Flows level parameters</a:t>
            </a:r>
          </a:p>
          <a:p>
            <a:pPr lvl="2"/>
            <a:r>
              <a:rPr lang="en-GB" dirty="0" smtClean="0">
                <a:solidFill>
                  <a:schemeClr val="tx1"/>
                </a:solidFill>
              </a:rPr>
              <a:t>Details in S2-2407589 by NTT Docomo, this contribution was merged </a:t>
            </a:r>
            <a:r>
              <a:rPr lang="en-GB" dirty="0">
                <a:solidFill>
                  <a:schemeClr val="tx1"/>
                </a:solidFill>
              </a:rPr>
              <a:t>into </a:t>
            </a:r>
            <a:r>
              <a:rPr lang="en-GB" dirty="0" smtClean="0">
                <a:solidFill>
                  <a:schemeClr val="tx1"/>
                </a:solidFill>
              </a:rPr>
              <a:t>S2-2409138 during SA2 164</a:t>
            </a:r>
          </a:p>
          <a:p>
            <a:pPr lvl="1"/>
            <a:r>
              <a:rPr lang="en-GB" sz="1800" dirty="0">
                <a:solidFill>
                  <a:schemeClr val="tx1"/>
                </a:solidFill>
              </a:rPr>
              <a:t>Enhancements to existing analytic IDs, including Network performance and QoS Sustainability to support PCF decision making on QoS</a:t>
            </a:r>
          </a:p>
          <a:p>
            <a:pPr lvl="2"/>
            <a:r>
              <a:rPr lang="en-GB" dirty="0" smtClean="0">
                <a:solidFill>
                  <a:schemeClr val="tx1"/>
                </a:solidFill>
              </a:rPr>
              <a:t>In S2-2407753 by Samsung</a:t>
            </a:r>
            <a:r>
              <a:rPr lang="en-GB" dirty="0">
                <a:solidFill>
                  <a:schemeClr val="tx1"/>
                </a:solidFill>
              </a:rPr>
              <a:t>, vivo, OPPO, SK Telecom, </a:t>
            </a:r>
            <a:r>
              <a:rPr lang="en-GB" dirty="0" smtClean="0">
                <a:solidFill>
                  <a:schemeClr val="tx1"/>
                </a:solidFill>
              </a:rPr>
              <a:t>IDC</a:t>
            </a:r>
          </a:p>
          <a:p>
            <a:r>
              <a:rPr lang="en-GB" sz="1800" dirty="0" smtClean="0">
                <a:solidFill>
                  <a:schemeClr val="tx1"/>
                </a:solidFill>
              </a:rPr>
              <a:t>proposed way forward:</a:t>
            </a:r>
          </a:p>
          <a:p>
            <a:pPr lvl="1"/>
            <a:r>
              <a:rPr lang="en-GB" sz="1800" dirty="0" smtClean="0">
                <a:solidFill>
                  <a:schemeClr val="tx1"/>
                </a:solidFill>
              </a:rPr>
              <a:t>SA2 to discuss the potential enhancements to analytics IDs to support concluded </a:t>
            </a:r>
            <a:r>
              <a:rPr lang="en-GB" sz="1800" dirty="0">
                <a:solidFill>
                  <a:schemeClr val="tx1"/>
                </a:solidFill>
              </a:rPr>
              <a:t>Principle</a:t>
            </a:r>
            <a:r>
              <a:rPr lang="en-GB" sz="1800" dirty="0" smtClean="0">
                <a:solidFill>
                  <a:schemeClr val="tx1"/>
                </a:solidFill>
              </a:rPr>
              <a:t> 2.</a:t>
            </a:r>
            <a:endParaRPr lang="en-GB" sz="1800" dirty="0">
              <a:solidFill>
                <a:schemeClr val="tx1"/>
              </a:solidFill>
            </a:endParaRPr>
          </a:p>
          <a:p>
            <a:pPr lvl="1"/>
            <a:endParaRPr lang="en-GB" sz="1800" dirty="0">
              <a:solidFill>
                <a:schemeClr val="tx1"/>
              </a:solidFill>
            </a:endParaRPr>
          </a:p>
        </p:txBody>
      </p:sp>
    </p:spTree>
    <p:extLst>
      <p:ext uri="{BB962C8B-B14F-4D97-AF65-F5344CB8AC3E}">
        <p14:creationId xmlns:p14="http://schemas.microsoft.com/office/powerpoint/2010/main" val="3636674879"/>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r>
              <a:rPr lang="en-GB" sz="5400" dirty="0"/>
              <a:t>Q &amp; A</a:t>
            </a:r>
          </a:p>
        </p:txBody>
      </p:sp>
    </p:spTree>
    <p:extLst>
      <p:ext uri="{BB962C8B-B14F-4D97-AF65-F5344CB8AC3E}">
        <p14:creationId xmlns:p14="http://schemas.microsoft.com/office/powerpoint/2010/main" val="2732820882"/>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7c28629c-29d3-4904-ae90-4b38e6ab8730"/>
    <ds:schemaRef ds:uri="http://schemas.openxmlformats.org/package/2006/metadata/core-properties"/>
    <ds:schemaRef ds:uri="d36af664-2dfc-46e0-99b9-b4775a37cfc8"/>
    <ds:schemaRef ds:uri="http://schemas.microsoft.com/office/2006/documentManagement/types"/>
    <ds:schemaRef ds:uri="http://purl.org/dc/elements/1.1/"/>
    <ds:schemaRef ds:uri="http://purl.org/dc/dcmitype/"/>
    <ds:schemaRef ds:uri="http://schemas.microsoft.com/office/infopath/2007/PartnerControl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116830</TotalTime>
  <Words>1085</Words>
  <Application>Microsoft Office PowerPoint</Application>
  <PresentationFormat>Widescreen</PresentationFormat>
  <Paragraphs>81</Paragraphs>
  <Slides>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 </vt:lpstr>
      <vt:lpstr>DengXian</vt:lpstr>
      <vt:lpstr>SimSun</vt:lpstr>
      <vt:lpstr>Arial</vt:lpstr>
      <vt:lpstr>Calibri</vt:lpstr>
      <vt:lpstr>Times New Roman</vt:lpstr>
      <vt:lpstr>Office Theme</vt:lpstr>
      <vt:lpstr>   Discussion on way forward for AIML_CN KI#3: NWDAF-assisted policy control and QoS enhancement    </vt:lpstr>
      <vt:lpstr>Conclusions for FS_AIML_CN KI#3 in TR 23.700-84</vt:lpstr>
      <vt:lpstr>Technical analysis on Principle 1</vt:lpstr>
      <vt:lpstr>Discussion on proposals for Principle 1 during SA2 164 (I)</vt:lpstr>
      <vt:lpstr>Discussion on proposals for Principle 1 during SA2 164 (II)</vt:lpstr>
      <vt:lpstr>Proposals for concluded Principle 2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Samsung-SA2 165</cp:lastModifiedBy>
  <cp:revision>3271</cp:revision>
  <cp:lastPrinted>2016-09-13T11:31:59Z</cp:lastPrinted>
  <dcterms:created xsi:type="dcterms:W3CDTF">2008-08-30T09:32:10Z</dcterms:created>
  <dcterms:modified xsi:type="dcterms:W3CDTF">2024-10-03T13:21:35Z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