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908" r:id="rId6"/>
    <p:sldId id="909" r:id="rId7"/>
    <p:sldId id="910" r:id="rId8"/>
    <p:sldId id="911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984" y="-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S2-2409353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 smtClean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 smtClean="0">
                <a:latin typeface="+mj-lt"/>
              </a:rPr>
              <a:t>3GPP TSG SA WG2 Meeting #164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+mj-lt"/>
              </a:rPr>
              <a:t>19 – 23 August 2024, Maastricht, Netherlands</a:t>
            </a:r>
            <a:endParaRPr lang="sv-SE" altLang="en-US" sz="12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WG2#164,19 – 23 August 2024, Maastricht, Netherlands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1876424"/>
            <a:ext cx="8452437" cy="19716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dirty="0" smtClean="0"/>
              <a:t>5GSAT_Ph3</a:t>
            </a:r>
            <a:r>
              <a:rPr lang="en-US" altLang="zh-CN" dirty="0" smtClean="0"/>
              <a:t>_</a:t>
            </a:r>
            <a:r>
              <a:rPr lang="en-GB" altLang="zh-CN" dirty="0" smtClean="0"/>
              <a:t>ARCH </a:t>
            </a:r>
            <a:r>
              <a:rPr lang="en-GB" altLang="zh-CN" dirty="0" smtClean="0"/>
              <a:t>&amp; </a:t>
            </a:r>
            <a:r>
              <a:rPr lang="en-GB" altLang="zh-CN" dirty="0" smtClean="0"/>
              <a:t>FS_</a:t>
            </a:r>
            <a:r>
              <a:rPr lang="en-GB" dirty="0" smtClean="0"/>
              <a:t>5GSAT_Ph3</a:t>
            </a:r>
            <a:r>
              <a:rPr lang="en-GB" altLang="zh-CN" dirty="0"/>
              <a:t>_ARCH</a:t>
            </a:r>
            <a:r>
              <a:rPr lang="en-GB" dirty="0" smtClean="0"/>
              <a:t> </a:t>
            </a:r>
            <a:r>
              <a:rPr lang="en-GB" dirty="0"/>
              <a:t>Status Report</a:t>
            </a:r>
            <a:br>
              <a:rPr lang="en-GB" dirty="0"/>
            </a:br>
            <a:r>
              <a:rPr lang="en-GB" dirty="0"/>
              <a:t> </a:t>
            </a: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Integration 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of satellite components in the 5G architecture Phase 3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zh-CN" sz="1800" dirty="0" err="1" smtClean="0"/>
              <a:t>Hucheng</a:t>
            </a:r>
            <a:r>
              <a:rPr lang="en-US" altLang="zh-CN" sz="1800" dirty="0" smtClean="0"/>
              <a:t> Wang</a:t>
            </a:r>
            <a:endParaRPr lang="en-US" altLang="en-US" sz="1800" dirty="0"/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CATT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589519" y="2787954"/>
            <a:ext cx="8554481" cy="218409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ea typeface="SimSun" panose="02010600030101010101" pitchFamily="2" charset="-122"/>
              </a:rPr>
              <a:t>Total </a:t>
            </a:r>
            <a:r>
              <a:rPr lang="en-US" sz="1200" dirty="0">
                <a:ea typeface="SimSun" panose="02010600030101010101" pitchFamily="2" charset="-122"/>
              </a:rPr>
              <a:t>TU estimates for the normative phase:    5.5</a:t>
            </a:r>
            <a:endParaRPr lang="en-GB" sz="1200" dirty="0">
              <a:effectLst/>
              <a:ea typeface="SimSun" panose="02010600030101010101" pitchFamily="2" charset="-122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1.5 TU has been used in 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The rapporteurs for normative phase are to be updated</a:t>
            </a:r>
            <a:endParaRPr lang="en-US" altLang="de-DE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SA2#164 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Total 4</a:t>
            </a:r>
            <a:r>
              <a:rPr lang="zh-CN" altLang="en-US" sz="1200" kern="0" dirty="0"/>
              <a:t> </a:t>
            </a:r>
            <a:r>
              <a:rPr lang="en-US" altLang="zh-CN" sz="1200" kern="0" dirty="0" smtClean="0"/>
              <a:t>CRs were discussed,  and </a:t>
            </a:r>
            <a:r>
              <a:rPr lang="en-US" altLang="de-DE" sz="1200" kern="0" dirty="0" smtClean="0"/>
              <a:t>2 CRs are endorsed for </a:t>
            </a:r>
            <a:r>
              <a:rPr lang="en-US" altLang="zh-CN" sz="1200" kern="0" dirty="0" smtClean="0"/>
              <a:t>implementing KI#2 (store and forward)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4</a:t>
            </a:r>
            <a:r>
              <a:rPr lang="zh-CN" altLang="en-US" sz="1200" kern="0" dirty="0"/>
              <a:t> </a:t>
            </a:r>
            <a:r>
              <a:rPr lang="en-US" altLang="zh-CN" sz="1200" kern="0" dirty="0"/>
              <a:t>CRs </a:t>
            </a:r>
            <a:r>
              <a:rPr lang="en-US" altLang="zh-CN" sz="1200" kern="0" dirty="0" smtClean="0"/>
              <a:t>were discussed,  and </a:t>
            </a:r>
            <a:r>
              <a:rPr lang="en-US" altLang="de-DE" sz="1200" kern="0" dirty="0" smtClean="0"/>
              <a:t>2 CRs </a:t>
            </a:r>
            <a:r>
              <a:rPr lang="en-US" altLang="de-DE" sz="1200" kern="0" dirty="0"/>
              <a:t>are endorsed for </a:t>
            </a:r>
            <a:r>
              <a:rPr lang="en-US" altLang="zh-CN" sz="1200" kern="0" dirty="0"/>
              <a:t>implementing </a:t>
            </a:r>
            <a:r>
              <a:rPr lang="en-US" altLang="zh-CN" sz="1200" kern="0" dirty="0" smtClean="0"/>
              <a:t>KI#3 (UE-satellite-UE communication)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LS </a:t>
            </a:r>
            <a:r>
              <a:rPr lang="en-US" altLang="de-DE" sz="1200" kern="0" dirty="0"/>
              <a:t>reply is to be sent to SA3LI asking them to support IMS-AGW relocation, and to check the feasibility of UPF only on-board </a:t>
            </a:r>
            <a:r>
              <a:rPr lang="en-US" altLang="de-DE" sz="1200" kern="0" dirty="0" smtClean="0"/>
              <a:t>solution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 smtClean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2227324"/>
              </p:ext>
            </p:extLst>
          </p:nvPr>
        </p:nvGraphicFramePr>
        <p:xfrm>
          <a:off x="166966" y="1312782"/>
          <a:ext cx="8810067" cy="142701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70838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39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19746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686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5GSAT_Ph3_ARCH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Integration 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of satellite components in the 5G architecture Phase 3 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0 -&gt; 15%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2024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u="sng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  <a:endParaRPr lang="en-US" sz="1200" b="0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686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FS_5GSAT_Ph3_ARCH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Study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on </a:t>
                      </a:r>
                      <a:r>
                        <a:rPr lang="fr-FR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Integration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of satellite components in the 5G architecture Phase 3 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  <a:endParaRPr lang="en-US" sz="1200" b="0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47777564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=""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</a:t>
            </a:r>
            <a:r>
              <a:rPr lang="en-US" altLang="de-DE" sz="2800" b="1" kern="0" dirty="0"/>
              <a:t>status after </a:t>
            </a:r>
            <a:r>
              <a:rPr lang="en-US" altLang="de-DE" sz="2800" b="1" kern="0" dirty="0" smtClean="0"/>
              <a:t>SA2#164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859802"/>
            <a:ext cx="8554481" cy="341997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Yes, KI#1 depends on RAN3 conclusion, and KI#2 has RAN impact (on SIB information)</a:t>
            </a: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kern="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/>
              <a:t>KI#2: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1200" kern="0" dirty="0" smtClean="0"/>
              <a:t>Procedures to support store and forward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KI#3 (only</a:t>
            </a:r>
            <a:r>
              <a:rPr lang="en-US" altLang="zh-CN" sz="1200" kern="0" dirty="0" smtClean="0"/>
              <a:t> considering IMS-AGW </a:t>
            </a:r>
            <a:r>
              <a:rPr lang="en-US" altLang="zh-CN" sz="1200" kern="0" dirty="0"/>
              <a:t>onboard satellite</a:t>
            </a:r>
            <a:r>
              <a:rPr lang="en-US" sz="1200" kern="0" dirty="0" smtClean="0"/>
              <a:t>):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altLang="zh-CN" sz="1200" kern="0" dirty="0"/>
              <a:t>Procedures of activating UE-satellite-UE communication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altLang="zh-CN" sz="1200" kern="0" dirty="0"/>
              <a:t>Functional description of mobility support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KI#1: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1200" kern="0" dirty="0"/>
              <a:t>Alignment to RAN </a:t>
            </a:r>
            <a:r>
              <a:rPr lang="en-US" sz="1200" kern="0" dirty="0" smtClean="0"/>
              <a:t>conclusion on support of regenerative-based satellite access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sp>
        <p:nvSpPr>
          <p:cNvPr id="3" name="Title 1">
            <a:extLst>
              <a:ext uri="{FF2B5EF4-FFF2-40B4-BE49-F238E27FC236}">
                <a16:creationId xmlns=""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</a:t>
            </a:r>
            <a:r>
              <a:rPr lang="en-US" altLang="de-DE" sz="2800" b="1" kern="0" dirty="0"/>
              <a:t>status after </a:t>
            </a:r>
            <a:r>
              <a:rPr lang="en-US" altLang="de-DE" sz="2800" b="1" kern="0" dirty="0" smtClean="0"/>
              <a:t>SA2#164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589519" y="2787954"/>
            <a:ext cx="8554481" cy="218409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ea typeface="SimSun" panose="02010600030101010101" pitchFamily="2" charset="-122"/>
              </a:rPr>
              <a:t>Total </a:t>
            </a:r>
            <a:r>
              <a:rPr lang="en-US" sz="1200" dirty="0">
                <a:ea typeface="SimSun" panose="02010600030101010101" pitchFamily="2" charset="-122"/>
              </a:rPr>
              <a:t>TU estimates for the normative phase:    5.5</a:t>
            </a:r>
            <a:endParaRPr lang="en-GB" sz="1200" dirty="0">
              <a:effectLst/>
              <a:ea typeface="SimSun" panose="02010600030101010101" pitchFamily="2" charset="-122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1.5 TU has been used in 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The rapporteurs for normative phase are to be updated</a:t>
            </a:r>
            <a:endParaRPr lang="en-US" altLang="de-DE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SA#104 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Total 4</a:t>
            </a:r>
            <a:r>
              <a:rPr lang="zh-CN" altLang="en-US" sz="1200" kern="0" dirty="0"/>
              <a:t> </a:t>
            </a:r>
            <a:r>
              <a:rPr lang="en-US" altLang="zh-CN" sz="1200" kern="0" dirty="0" smtClean="0"/>
              <a:t>CRs were discussed,  and </a:t>
            </a:r>
            <a:r>
              <a:rPr lang="en-US" altLang="de-DE" sz="1200" kern="0" dirty="0" smtClean="0"/>
              <a:t>2 CRs are endorsed for </a:t>
            </a:r>
            <a:r>
              <a:rPr lang="en-US" altLang="zh-CN" sz="1200" kern="0" dirty="0" smtClean="0"/>
              <a:t>implementing KI#2 (store and forward)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4</a:t>
            </a:r>
            <a:r>
              <a:rPr lang="zh-CN" altLang="en-US" sz="1200" kern="0" dirty="0"/>
              <a:t> </a:t>
            </a:r>
            <a:r>
              <a:rPr lang="en-US" altLang="zh-CN" sz="1200" kern="0" dirty="0"/>
              <a:t>CRs </a:t>
            </a:r>
            <a:r>
              <a:rPr lang="en-US" altLang="zh-CN" sz="1200" kern="0" dirty="0" smtClean="0"/>
              <a:t>were discussed,  and </a:t>
            </a:r>
            <a:r>
              <a:rPr lang="en-US" altLang="de-DE" sz="1200" kern="0" dirty="0" smtClean="0"/>
              <a:t>2 CRs </a:t>
            </a:r>
            <a:r>
              <a:rPr lang="en-US" altLang="de-DE" sz="1200" kern="0" dirty="0"/>
              <a:t>are endorsed for </a:t>
            </a:r>
            <a:r>
              <a:rPr lang="en-US" altLang="zh-CN" sz="1200" kern="0" dirty="0"/>
              <a:t>implementing </a:t>
            </a:r>
            <a:r>
              <a:rPr lang="en-US" altLang="zh-CN" sz="1200" kern="0" dirty="0" smtClean="0"/>
              <a:t>KI#3 (UE-satellite-UE communication)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LS </a:t>
            </a:r>
            <a:r>
              <a:rPr lang="en-US" altLang="de-DE" sz="1200" kern="0" dirty="0"/>
              <a:t>reply is to be sent to SA3LI asking them to support IMS-AGW relocation, and to check the feasibility of UPF only on-board </a:t>
            </a:r>
            <a:r>
              <a:rPr lang="en-US" altLang="de-DE" sz="1200" kern="0" dirty="0" smtClean="0"/>
              <a:t>solution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 smtClean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6346365"/>
              </p:ext>
            </p:extLst>
          </p:nvPr>
        </p:nvGraphicFramePr>
        <p:xfrm>
          <a:off x="166966" y="1312782"/>
          <a:ext cx="8810067" cy="142701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70838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392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19746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686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5GSAT_Ph3_ARCH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Integration 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of satellite components in the 5G architecture Phase 3 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0 -&gt; 15%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2024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u="sng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  <a:endParaRPr lang="en-US" sz="1200" b="0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686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FS_5GSAT_Ph3_ARCH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Study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on </a:t>
                      </a:r>
                      <a:r>
                        <a:rPr lang="fr-FR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Integration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of satellite components in the 5G architecture Phase 3 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  <a:endParaRPr lang="en-US" sz="1200" b="0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47777564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=""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</a:t>
            </a:r>
            <a:r>
              <a:rPr lang="en-US" altLang="de-DE" sz="2800" b="1" kern="0" dirty="0"/>
              <a:t>status after </a:t>
            </a:r>
            <a:r>
              <a:rPr lang="en-US" altLang="de-DE" sz="2800" b="1" kern="0" dirty="0" smtClean="0"/>
              <a:t>SA#104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400240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859802"/>
            <a:ext cx="8321591" cy="341997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Yes, KI#1 depends on RAN3 conclusion, and KI#2 has RAN impact (on SIB information)</a:t>
            </a: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kern="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/>
              <a:t>KI#2: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1200" kern="0" dirty="0" smtClean="0"/>
              <a:t>Procedures to support store and forward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KI#3 (only</a:t>
            </a:r>
            <a:r>
              <a:rPr lang="en-US" altLang="zh-CN" sz="1200" kern="0" dirty="0" smtClean="0"/>
              <a:t> considering IMS-AGW </a:t>
            </a:r>
            <a:r>
              <a:rPr lang="en-US" altLang="zh-CN" sz="1200" kern="0" dirty="0"/>
              <a:t>onboard satellite</a:t>
            </a:r>
            <a:r>
              <a:rPr lang="en-US" sz="1200" kern="0" dirty="0" smtClean="0"/>
              <a:t>):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altLang="zh-CN" sz="1200" kern="0" dirty="0"/>
              <a:t>Procedures of activating UE-satellite-UE </a:t>
            </a:r>
            <a:r>
              <a:rPr lang="en-US" altLang="zh-CN" sz="1200" kern="0" dirty="0" smtClean="0"/>
              <a:t>communication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altLang="zh-CN" sz="1200" kern="0" dirty="0"/>
              <a:t>Functional description of mobility support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KI#1: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1200" kern="0" dirty="0"/>
              <a:t>Alignment to RAN </a:t>
            </a:r>
            <a:r>
              <a:rPr lang="en-US" sz="1200" kern="0" dirty="0" smtClean="0"/>
              <a:t>conclusion on support of regenerative-based satellite access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sp>
        <p:nvSpPr>
          <p:cNvPr id="3" name="Title 1">
            <a:extLst>
              <a:ext uri="{FF2B5EF4-FFF2-40B4-BE49-F238E27FC236}">
                <a16:creationId xmlns=""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</a:t>
            </a:r>
            <a:r>
              <a:rPr lang="en-US" altLang="de-DE" sz="2800" b="1" kern="0" dirty="0"/>
              <a:t>status after </a:t>
            </a:r>
            <a:r>
              <a:rPr lang="en-US" altLang="de-DE" sz="2800" b="1" kern="0" dirty="0" smtClean="0"/>
              <a:t>SA#104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043696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dcc30912-d230-4cc2-b11f-bb5ca2a6b6f5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09cef1fd-e61b-4dbf-b745-21988b13f978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</TotalTime>
  <Words>434</Words>
  <Application>Microsoft Office PowerPoint</Application>
  <PresentationFormat>全屏显示(4:3)</PresentationFormat>
  <Paragraphs>88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5GSAT_Ph3_ARCH &amp; FS_5GSAT_Ph3_ARCH Status Report  Integration of satellite components in the 5G architecture Phase 3 </vt:lpstr>
      <vt:lpstr>PowerPoint 演示文稿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CATT-r3</cp:lastModifiedBy>
  <cp:revision>1952</cp:revision>
  <dcterms:created xsi:type="dcterms:W3CDTF">2008-08-30T09:32:10Z</dcterms:created>
  <dcterms:modified xsi:type="dcterms:W3CDTF">2024-08-28T03:09:10Z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