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  <p:sldMasterId id="2147483775" r:id="rId6"/>
  </p:sldMasterIdLst>
  <p:notesMasterIdLst>
    <p:notesMasterId r:id="rId19"/>
  </p:notesMasterIdLst>
  <p:handoutMasterIdLst>
    <p:handoutMasterId r:id="rId20"/>
  </p:handoutMasterIdLst>
  <p:sldIdLst>
    <p:sldId id="916" r:id="rId7"/>
    <p:sldId id="971" r:id="rId8"/>
    <p:sldId id="976" r:id="rId9"/>
    <p:sldId id="909" r:id="rId10"/>
    <p:sldId id="810" r:id="rId11"/>
    <p:sldId id="911" r:id="rId12"/>
    <p:sldId id="912" r:id="rId13"/>
    <p:sldId id="910" r:id="rId14"/>
    <p:sldId id="913" r:id="rId15"/>
    <p:sldId id="915" r:id="rId16"/>
    <p:sldId id="795" r:id="rId17"/>
    <p:sldId id="914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4" autoAdjust="0"/>
    <p:restoredTop sz="95582" autoAdjust="0"/>
  </p:normalViewPr>
  <p:slideViewPr>
    <p:cSldViewPr snapToGrid="0">
      <p:cViewPr varScale="1">
        <p:scale>
          <a:sx n="170" d="100"/>
          <a:sy n="170" d="100"/>
        </p:scale>
        <p:origin x="140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12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861E5C7-3C36-45A7-AE14-A729CEED507B}"/>
              </a:ext>
            </a:extLst>
          </p:cNvPr>
          <p:cNvSpPr txBox="1">
            <a:spLocks noRot="1" noChangeAspect="1" noChangeArrowheads="1" noTextEdit="1"/>
          </p:cNvSpPr>
          <p:nvPr/>
        </p:nvSpPr>
        <p:spPr bwMode="auto">
          <a:xfrm>
            <a:off x="92551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页脚占位符 1">
            <a:extLst>
              <a:ext uri="{FF2B5EF4-FFF2-40B4-BE49-F238E27FC236}">
                <a16:creationId xmlns:a16="http://schemas.microsoft.com/office/drawing/2014/main" id="{EF9CCF28-632D-4BA1-8130-56C2927BD3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0389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  <a:highlight>
                  <a:srgbClr val="FFFF00"/>
                </a:highlight>
              </a:rPr>
              <a:t>S2-240xxxx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– 31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257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07650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4261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S2-2409352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#164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 – 23 August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70282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58863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7762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 May 27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–  May 31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WG2#164</a:t>
            </a:r>
            <a:r>
              <a:rPr lang="en-GB" altLang="de-DE" sz="1200" baseline="0">
                <a:solidFill>
                  <a:schemeClr val="bg1"/>
                </a:solidFill>
              </a:rPr>
              <a:t>  19 – 23 August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09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Rel-19 </a:t>
            </a:r>
            <a:r>
              <a:rPr lang="en-US" altLang="de-DE" sz="3600" b="1" kern="0" dirty="0" err="1"/>
              <a:t>FS_AmbientIoT</a:t>
            </a:r>
            <a:br>
              <a:rPr lang="en-US" altLang="de-DE" sz="3600" b="1" kern="0" dirty="0"/>
            </a:b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err="1"/>
              <a:t>Runze</a:t>
            </a:r>
            <a:r>
              <a:rPr lang="en-US" altLang="zh-CN" sz="2000" dirty="0"/>
              <a:t> Zhou 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), Fei Lu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(OPPO)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6543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22 new solutions agreed, for 3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013628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65578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7825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available, including 34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papers has been agreed (62 submitted),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LS out to SA1, SA3 and RAN1 (CC RAN2, RAN3)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new solutions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001767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21440" y="5790985"/>
            <a:ext cx="8554481" cy="6143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err="1"/>
              <a:t>FS_AmbientIoT</a:t>
            </a:r>
            <a:r>
              <a:rPr lang="en-US" altLang="de-DE" sz="2400" b="1" kern="0" dirty="0"/>
              <a:t> Work plan</a:t>
            </a:r>
            <a:endParaRPr lang="en-US" sz="2800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/>
        </p:nvGraphicFramePr>
        <p:xfrm>
          <a:off x="121440" y="504497"/>
          <a:ext cx="8913975" cy="5237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2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2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2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2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and complete solutions discussions (preferably last time for solution update)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evaluation/conclusion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1: Whether the TR can already be closed for new solutions will be checked after the May meeting.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2: All solutions, including new solution submitted in Aug meeting, should be finalized for evaluation after Aug meeting.</a:t>
                      </a:r>
                      <a:endParaRPr lang="en-US" sz="140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Nov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Evaluation/conclusions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36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034719"/>
            <a:ext cx="8666038" cy="395656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SA#104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23.700-13 v0.5.0 sent to TSG SA for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information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Revised SID was agreed in SA#104 (SP-240696)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19 </a:t>
            </a:r>
            <a:r>
              <a:rPr lang="en-US" altLang="de-DE" sz="1200" kern="0" dirty="0" err="1">
                <a:solidFill>
                  <a:prstClr val="black"/>
                </a:solidFill>
                <a:latin typeface="Calibri"/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 are approved in SA2#164, including: 8 new solutions, 8 solution updates, 1 new architecture assumption, and 2 interim conclusion. 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meeting.</a:t>
            </a:r>
            <a:endParaRPr lang="en-US" altLang="ko-KR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2561641"/>
              </p:ext>
            </p:extLst>
          </p:nvPr>
        </p:nvGraphicFramePr>
        <p:xfrm>
          <a:off x="288181" y="1078075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95300" y="2072537"/>
            <a:ext cx="8475759" cy="41487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19 </a:t>
            </a:r>
            <a:r>
              <a:rPr lang="en-US" altLang="de-DE" sz="1200" dirty="0" err="1"/>
              <a:t>pCRs</a:t>
            </a:r>
            <a:r>
              <a:rPr lang="en-US" altLang="de-DE" sz="1200" dirty="0"/>
              <a:t> are approved in the meeting, including: 8 new solutions, 8 solution updates, 1 new architecture assumption, and 2 interim conclusions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TR 23.700-13 v0.5.0 is available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LS in from RAN2 (S2-2407447) was discussed but the reply LS was postponed, due to no consensus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Other WG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243471"/>
              </p:ext>
            </p:extLst>
          </p:nvPr>
        </p:nvGraphicFramePr>
        <p:xfrm>
          <a:off x="295300" y="116331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December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551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56258" y="5915707"/>
            <a:ext cx="8641557" cy="4137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In total 11.5 TUs for Study Phase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err="1"/>
              <a:t>FS_AmbientIoT</a:t>
            </a:r>
            <a:r>
              <a:rPr lang="en-US" altLang="de-DE" sz="2400" b="1" kern="0" dirty="0"/>
              <a:t> Work plan</a:t>
            </a:r>
            <a:endParaRPr lang="en-US" sz="2800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921024"/>
              </p:ext>
            </p:extLst>
          </p:nvPr>
        </p:nvGraphicFramePr>
        <p:xfrm>
          <a:off x="115012" y="563422"/>
          <a:ext cx="8913975" cy="529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1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1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1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1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and complete solution discussions (multi-sourced papers will be handled with priority, any new solution should be in principle different from the existing solutions in the TR and ready for evaluation).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Start evaluation/conclusion: group/categorize the solutions, identify the non-controversial aspects and key controversial aspects, identify the dependency with other WHs and have earlier coordination.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conference call and NWM discussion will be arranged between SA2#163 and SA2#164 for e.g. deployment scenarios including roaming,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/>
                        <a:t>SA2#165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Decide way forward for open issues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TR conclusion and evaluation, focus on conclusions (and where needed supporting evaluations). Priority will be for contributions that help us all work towards finalizing the conclusion.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Nov 2024</a:t>
                      </a:r>
                      <a:endParaRPr 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Finalize evaluation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DEDE3630-1FF3-44DC-9DF9-EF1E7AFDE7D1}"/>
              </a:ext>
            </a:extLst>
          </p:cNvPr>
          <p:cNvSpPr txBox="1"/>
          <p:nvPr/>
        </p:nvSpPr>
        <p:spPr>
          <a:xfrm rot="20984557">
            <a:off x="1372118" y="3872121"/>
            <a:ext cx="2460461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kern="12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Updated from last status report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903201"/>
              </p:ext>
            </p:extLst>
          </p:nvPr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9"/>
            <a:ext cx="8552314" cy="378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7762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09cef1fd-e61b-4dbf-b745-21988b13f978"/>
    <ds:schemaRef ds:uri="http://www.w3.org/XML/1998/namespace"/>
    <ds:schemaRef ds:uri="dcc30912-d230-4cc2-b11f-bb5ca2a6b6f5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5132</TotalTime>
  <Words>1905</Words>
  <Application>Microsoft Office PowerPoint</Application>
  <PresentationFormat>全屏显示(4:3)</PresentationFormat>
  <Paragraphs>307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1_Office Theme</vt:lpstr>
      <vt:lpstr>2_Office Theme</vt:lpstr>
      <vt:lpstr>Rel-19 FS_AmbientIoT Status Report</vt:lpstr>
      <vt:lpstr>FS_ AmbientIoT Status at SA#105</vt:lpstr>
      <vt:lpstr>FS_ AmbientIoT Status after SA2#164</vt:lpstr>
      <vt:lpstr>PowerPoint 演示文稿</vt:lpstr>
      <vt:lpstr>BACKUP</vt:lpstr>
      <vt:lpstr>FS_AmbientIoT Status after SA2#160AH-e</vt:lpstr>
      <vt:lpstr>FS_AmbientIoT Status after SA2#161</vt:lpstr>
      <vt:lpstr>FS_AmbientIoT Status at SA#103</vt:lpstr>
      <vt:lpstr>FS_AmbientIoT Status after SA2#162</vt:lpstr>
      <vt:lpstr>FS_AmbientIoT Status at SA#104</vt:lpstr>
      <vt:lpstr>FS_AmbientIoT Status after SA2#163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2042</cp:revision>
  <dcterms:created xsi:type="dcterms:W3CDTF">2008-08-30T09:32:10Z</dcterms:created>
  <dcterms:modified xsi:type="dcterms:W3CDTF">2024-08-29T12:22:49Z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MSIP_Label_cf20372f-9ab3-4551-9149-9f9b12e2c27e_Enabled">
    <vt:lpwstr>true</vt:lpwstr>
  </property>
  <property fmtid="{D5CDD505-2E9C-101B-9397-08002B2CF9AE}" pid="10" name="MSIP_Label_cf20372f-9ab3-4551-9149-9f9b12e2c27e_SetDate">
    <vt:lpwstr>2023-09-04T08:35:13Z</vt:lpwstr>
  </property>
  <property fmtid="{D5CDD505-2E9C-101B-9397-08002B2CF9AE}" pid="11" name="MSIP_Label_cf20372f-9ab3-4551-9149-9f9b12e2c27e_Method">
    <vt:lpwstr>Privileged</vt:lpwstr>
  </property>
  <property fmtid="{D5CDD505-2E9C-101B-9397-08002B2CF9AE}" pid="12" name="MSIP_Label_cf20372f-9ab3-4551-9149-9f9b12e2c27e_Name">
    <vt:lpwstr>DIS OPEN</vt:lpwstr>
  </property>
  <property fmtid="{D5CDD505-2E9C-101B-9397-08002B2CF9AE}" pid="13" name="MSIP_Label_cf20372f-9ab3-4551-9149-9f9b12e2c27e_SiteId">
    <vt:lpwstr>6e603289-5e46-4e26-ac7c-03a85420a9a5</vt:lpwstr>
  </property>
  <property fmtid="{D5CDD505-2E9C-101B-9397-08002B2CF9AE}" pid="14" name="MSIP_Label_cf20372f-9ab3-4551-9149-9f9b12e2c27e_ActionId">
    <vt:lpwstr>6ff34d0e-ee55-4bcf-b7be-adf1b7050f61</vt:lpwstr>
  </property>
  <property fmtid="{D5CDD505-2E9C-101B-9397-08002B2CF9AE}" pid="15" name="MSIP_Label_cf20372f-9ab3-4551-9149-9f9b12e2c27e_ContentBits">
    <vt:lpwstr>0</vt:lpwstr>
  </property>
  <property fmtid="{D5CDD505-2E9C-101B-9397-08002B2CF9AE}" pid="16" name="_2015_ms_pID_725343">
    <vt:lpwstr>(3)ns0zzr/zxSr3qGmkC0AX39jYRC07BPho1lsZ8ZpA+6e87NAO6xYwmMls6XpOEZznGvJz54UX
z+vk1LjYQQs/3GGUgvo/xadYqinYtzeUh9YjJ0lfpOcCD2jRZJf9Jm1zXBt7hGKeaAqHP8+O
BrZXAfIn2kKdYikKRYKK2GvItvOzIlk+Se0byJqYFZmGK4jW5XOrObZD4Yj4FfHtsKK9GEEk
/Fm/xcmcw5N9AYWPpa</vt:lpwstr>
  </property>
  <property fmtid="{D5CDD505-2E9C-101B-9397-08002B2CF9AE}" pid="17" name="_2015_ms_pID_7253431">
    <vt:lpwstr>Pr9Nh0N/KzEqL0NqNtQZLnrr5PlhOXOlZ23Kg4i2/ICzP3HcZo3SA2
N0pmSu/TzqUDTCshBOiXhXg5OXuciqZ68OMn4loaABs+Q87p1INi2FJnsh2KMOCyRxI6S8Pa
ROWSbAl4I/qNC0bSrV7bl4CoJmPhYpKqgcwFnFJf048GlVQifh235TWI8gS/lsKQfEhQlGIL
b11cT8mc1qOmHAUCYaQvlkfb1KK+RxZO4y9n</vt:lpwstr>
  </property>
  <property fmtid="{D5CDD505-2E9C-101B-9397-08002B2CF9AE}" pid="18" name="_2015_ms_pID_7253432">
    <vt:lpwstr>qqdftDHO9LjUnJkkQCfEgcM=</vt:lpwstr>
  </property>
  <property fmtid="{D5CDD505-2E9C-101B-9397-08002B2CF9AE}" pid="19" name="_readonly">
    <vt:lpwstr/>
  </property>
  <property fmtid="{D5CDD505-2E9C-101B-9397-08002B2CF9AE}" pid="20" name="_change">
    <vt:lpwstr/>
  </property>
  <property fmtid="{D5CDD505-2E9C-101B-9397-08002B2CF9AE}" pid="21" name="_full-control">
    <vt:lpwstr/>
  </property>
  <property fmtid="{D5CDD505-2E9C-101B-9397-08002B2CF9AE}" pid="22" name="sflag">
    <vt:lpwstr>1724831715</vt:lpwstr>
  </property>
</Properties>
</file>