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8"/>
  </p:notesMasterIdLst>
  <p:sldIdLst>
    <p:sldId id="434" r:id="rId3"/>
    <p:sldId id="1128" r:id="rId4"/>
    <p:sldId id="1114" r:id="rId5"/>
    <p:sldId id="1129" r:id="rId6"/>
    <p:sldId id="1130" r:id="rId7"/>
  </p:sldIdLst>
  <p:sldSz cx="12192000" cy="6858000"/>
  <p:notesSz cx="7102475" cy="9037638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9657"/>
    <a:srgbClr val="0066FF"/>
    <a:srgbClr val="92D050"/>
    <a:srgbClr val="C5C5C5"/>
    <a:srgbClr val="C800BE"/>
    <a:srgbClr val="FA7100"/>
    <a:srgbClr val="FFA7A7"/>
    <a:srgbClr val="53FFA1"/>
    <a:srgbClr val="FF5B5B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563CF63-221A-4D8A-B8AF-104F710276E0}" v="4" dt="2022-11-20T19:48:43.61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59" autoAdjust="0"/>
    <p:restoredTop sz="94660"/>
  </p:normalViewPr>
  <p:slideViewPr>
    <p:cSldViewPr snapToGrid="0">
      <p:cViewPr varScale="1">
        <p:scale>
          <a:sx n="78" d="100"/>
          <a:sy n="78" d="100"/>
        </p:scale>
        <p:origin x="102" y="3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microsoft.com/office/2016/11/relationships/changesInfo" Target="changesInfos/changesInfo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in, Puneet" userId="75cd3f4f-f229-4449-9d1d-578b6f6df20f" providerId="ADAL" clId="{3563CF63-221A-4D8A-B8AF-104F710276E0}"/>
    <pc:docChg chg="undo custSel modSld">
      <pc:chgData name="Jain, Puneet" userId="75cd3f4f-f229-4449-9d1d-578b6f6df20f" providerId="ADAL" clId="{3563CF63-221A-4D8A-B8AF-104F710276E0}" dt="2022-11-20T19:51:09.470" v="85" actId="20577"/>
      <pc:docMkLst>
        <pc:docMk/>
      </pc:docMkLst>
      <pc:sldChg chg="modSp mod">
        <pc:chgData name="Jain, Puneet" userId="75cd3f4f-f229-4449-9d1d-578b6f6df20f" providerId="ADAL" clId="{3563CF63-221A-4D8A-B8AF-104F710276E0}" dt="2022-11-20T19:51:09.470" v="85" actId="20577"/>
        <pc:sldMkLst>
          <pc:docMk/>
          <pc:sldMk cId="3204802576" sldId="934"/>
        </pc:sldMkLst>
        <pc:spChg chg="mod">
          <ac:chgData name="Jain, Puneet" userId="75cd3f4f-f229-4449-9d1d-578b6f6df20f" providerId="ADAL" clId="{3563CF63-221A-4D8A-B8AF-104F710276E0}" dt="2022-11-20T19:48:43.617" v="59" actId="1076"/>
          <ac:spMkLst>
            <pc:docMk/>
            <pc:sldMk cId="3204802576" sldId="934"/>
            <ac:spMk id="2" creationId="{BD83F52A-3621-4544-9570-67A180D25B1B}"/>
          </ac:spMkLst>
        </pc:spChg>
        <pc:graphicFrameChg chg="mod modGraphic">
          <ac:chgData name="Jain, Puneet" userId="75cd3f4f-f229-4449-9d1d-578b6f6df20f" providerId="ADAL" clId="{3563CF63-221A-4D8A-B8AF-104F710276E0}" dt="2022-11-20T19:51:09.470" v="85" actId="20577"/>
          <ac:graphicFrameMkLst>
            <pc:docMk/>
            <pc:sldMk cId="3204802576" sldId="934"/>
            <ac:graphicFrameMk id="3" creationId="{967DC7A1-6DA2-4BEB-A9C9-BE5C747BEBF9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8/26/2024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39788" y="1130300"/>
            <a:ext cx="5422900" cy="30495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349363"/>
            <a:ext cx="5681980" cy="355857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2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9416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0713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13296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68587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18"/>
            <a:ext cx="11078400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769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49511" indent="-249511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733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495577" indent="-246068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51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87271" indent="-185841">
              <a:spcBef>
                <a:spcPts val="0"/>
              </a:spcBef>
              <a:spcAft>
                <a:spcPts val="650"/>
              </a:spcAft>
              <a:buSzPct val="66000"/>
              <a:buFont typeface="Wingdings" panose="05000000000000000000" pitchFamily="2" charset="2"/>
              <a:buChar char="§"/>
              <a:defRPr sz="13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868982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250650" indent="0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None/>
              <a:defRPr sz="8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500389" indent="0">
              <a:spcBef>
                <a:spcPts val="0"/>
              </a:spcBef>
              <a:spcAft>
                <a:spcPts val="650"/>
              </a:spcAft>
              <a:buNone/>
              <a:defRPr sz="75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750128" indent="0">
              <a:spcBef>
                <a:spcPts val="0"/>
              </a:spcBef>
              <a:spcAft>
                <a:spcPts val="650"/>
              </a:spcAft>
              <a:buNone/>
              <a:defRPr sz="65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1084" y="6198577"/>
            <a:ext cx="1345537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50"/>
              </a:spcAft>
              <a:defRPr baseline="0"/>
            </a:lvl1pPr>
            <a:lvl2pPr>
              <a:spcAft>
                <a:spcPts val="650"/>
              </a:spcAft>
              <a:defRPr/>
            </a:lvl2pPr>
            <a:lvl3pPr>
              <a:spcAft>
                <a:spcPts val="650"/>
              </a:spcAft>
              <a:defRPr/>
            </a:lvl3pPr>
            <a:lvl4pPr>
              <a:spcAft>
                <a:spcPts val="650"/>
              </a:spcAft>
              <a:defRPr/>
            </a:lvl4pPr>
            <a:lvl5pPr>
              <a:spcAft>
                <a:spcPts val="65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6" y="372353"/>
            <a:ext cx="10972801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501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95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1845582" y="6319707"/>
            <a:ext cx="2046914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8052" tIns="78052" rIns="78052" bIns="780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3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92" y="19"/>
            <a:ext cx="5145615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3" y="2130448"/>
            <a:ext cx="10363201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5" y="3839308"/>
            <a:ext cx="853440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95577" indent="0" algn="ctr">
              <a:buNone/>
              <a:defRPr/>
            </a:lvl2pPr>
            <a:lvl3pPr marL="991155" indent="0" algn="ctr">
              <a:buNone/>
              <a:defRPr/>
            </a:lvl3pPr>
            <a:lvl4pPr marL="1486731" indent="0" algn="ctr">
              <a:buNone/>
              <a:defRPr/>
            </a:lvl4pPr>
            <a:lvl5pPr marL="1982308" indent="0" algn="ctr">
              <a:buNone/>
              <a:defRPr/>
            </a:lvl5pPr>
            <a:lvl6pPr marL="2477886" indent="0" algn="ctr">
              <a:buNone/>
              <a:defRPr/>
            </a:lvl6pPr>
            <a:lvl7pPr marL="2973463" indent="0" algn="ctr">
              <a:buNone/>
              <a:defRPr/>
            </a:lvl7pPr>
            <a:lvl8pPr marL="3469041" indent="0" algn="ctr">
              <a:buNone/>
              <a:defRPr/>
            </a:lvl8pPr>
            <a:lvl9pPr marL="396461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C5E5EFE4-EEED-4067-9F76-AC2A2D7669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06" y="0"/>
            <a:ext cx="1948374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71684" indent="-371684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n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367809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81792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556415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817656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436517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4080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2592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1104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558806" y="6452039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hdr="0" dt="0"/>
  <p:txStyles>
    <p:titleStyle>
      <a:lvl1pPr algn="l" defTabSz="991155" rtl="0" eaLnBrk="1" latinLnBrk="0" hangingPunct="1">
        <a:spcBef>
          <a:spcPct val="0"/>
        </a:spcBef>
        <a:buNone/>
        <a:defRPr sz="2167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1684" indent="-371684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3469" kern="1200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3034" kern="1200">
          <a:solidFill>
            <a:schemeClr val="tx1"/>
          </a:solidFill>
          <a:latin typeface="+mn-lt"/>
          <a:ea typeface="+mn-ea"/>
          <a:cs typeface="+mn-cs"/>
        </a:defRPr>
      </a:lvl2pPr>
      <a:lvl3pPr marL="1238943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2" kern="1200">
          <a:solidFill>
            <a:schemeClr val="tx1"/>
          </a:solidFill>
          <a:latin typeface="+mn-lt"/>
          <a:ea typeface="+mn-ea"/>
          <a:cs typeface="+mn-cs"/>
        </a:defRPr>
      </a:lvl3pPr>
      <a:lvl4pPr marL="1734520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67" kern="1200">
          <a:solidFill>
            <a:schemeClr val="tx1"/>
          </a:solidFill>
          <a:latin typeface="+mn-lt"/>
          <a:ea typeface="+mn-ea"/>
          <a:cs typeface="+mn-cs"/>
        </a:defRPr>
      </a:lvl4pPr>
      <a:lvl5pPr marL="2230097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»"/>
        <a:defRPr sz="2167" kern="1200">
          <a:solidFill>
            <a:schemeClr val="tx1"/>
          </a:solidFill>
          <a:latin typeface="+mn-lt"/>
          <a:ea typeface="+mn-ea"/>
          <a:cs typeface="+mn-cs"/>
        </a:defRPr>
      </a:lvl5pPr>
      <a:lvl6pPr marL="2725674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6pPr>
      <a:lvl7pPr marL="3221252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7pPr>
      <a:lvl8pPr marL="3716829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8pPr>
      <a:lvl9pPr marL="4212406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8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3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5" y="3304123"/>
            <a:ext cx="1042273" cy="25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84" dirty="0">
                <a:solidFill>
                  <a:schemeClr val="bg1"/>
                </a:solidFill>
              </a:rPr>
              <a:t>© 3GPP 2012</a:t>
            </a:r>
            <a:endParaRPr lang="en-GB" altLang="en-US" sz="1084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1B2C798-C6B2-4522-A8CF-E337BBB7A7E8}"/>
              </a:ext>
            </a:extLst>
          </p:cNvPr>
          <p:cNvSpPr txBox="1">
            <a:spLocks/>
          </p:cNvSpPr>
          <p:nvPr userDrawn="1"/>
        </p:nvSpPr>
        <p:spPr>
          <a:xfrm>
            <a:off x="11816871" y="6644545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10026502" y="223284"/>
            <a:ext cx="18394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400" dirty="0" smtClean="0"/>
              <a:t>S2-2409229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5pPr>
      <a:lvl6pPr marL="495577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6pPr>
      <a:lvl7pPr marL="991155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7pPr>
      <a:lvl8pPr marL="1486731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8pPr>
      <a:lvl9pPr marL="1982308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9pPr>
    </p:titleStyle>
    <p:bodyStyle>
      <a:lvl1pPr marL="371684" indent="-371684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034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602">
          <a:solidFill>
            <a:schemeClr val="tx1"/>
          </a:solidFill>
          <a:latin typeface="+mn-lt"/>
        </a:defRPr>
      </a:lvl2pPr>
      <a:lvl3pPr marL="1238943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67">
          <a:solidFill>
            <a:schemeClr val="tx1"/>
          </a:solidFill>
          <a:latin typeface="+mn-lt"/>
        </a:defRPr>
      </a:lvl3pPr>
      <a:lvl4pPr marL="1734520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67">
          <a:solidFill>
            <a:schemeClr val="tx1"/>
          </a:solidFill>
          <a:latin typeface="+mn-lt"/>
        </a:defRPr>
      </a:lvl4pPr>
      <a:lvl5pPr marL="2230097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33">
          <a:solidFill>
            <a:schemeClr val="tx1"/>
          </a:solidFill>
          <a:latin typeface="+mn-lt"/>
        </a:defRPr>
      </a:lvl5pPr>
      <a:lvl6pPr marL="2725674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6pPr>
      <a:lvl7pPr marL="3221252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7pPr>
      <a:lvl8pPr marL="3716829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8pPr>
      <a:lvl9pPr marL="4212406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SA2 January 2025 Ad Hoc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1410" y="3568414"/>
            <a:ext cx="9669180" cy="1424938"/>
          </a:xfrm>
        </p:spPr>
        <p:txBody>
          <a:bodyPr/>
          <a:lstStyle/>
          <a:p>
            <a:r>
              <a:rPr lang="en-US" dirty="0" smtClean="0"/>
              <a:t>Andy Bennett</a:t>
            </a:r>
            <a:endParaRPr lang="en-US" dirty="0"/>
          </a:p>
          <a:p>
            <a:r>
              <a:rPr lang="en-US" dirty="0"/>
              <a:t>SA2 Chair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D4C07CE-5B29-4702-9D1C-D0C398AA13C3}"/>
              </a:ext>
            </a:extLst>
          </p:cNvPr>
          <p:cNvSpPr txBox="1"/>
          <p:nvPr/>
        </p:nvSpPr>
        <p:spPr>
          <a:xfrm>
            <a:off x="8601740" y="822255"/>
            <a:ext cx="3481216" cy="6323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SA WG2 Meeting #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164 Maastricht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	</a:t>
            </a:r>
            <a:endParaRPr lang="en-GB" sz="1463" b="1" dirty="0" smtClean="0">
              <a:solidFill>
                <a:srgbClr val="000000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August 19 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– 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August 23, 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2024</a:t>
            </a:r>
            <a:endParaRPr lang="en-US" sz="1463" dirty="0"/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65193" y="281200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SA2 and SA meetings for 2025</a:t>
            </a:r>
            <a:endParaRPr lang="en-US" dirty="0">
              <a:solidFill>
                <a:schemeClr val="tx1"/>
              </a:solidFill>
            </a:endParaRPr>
          </a:p>
        </p:txBody>
      </p:sp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2786872"/>
              </p:ext>
            </p:extLst>
          </p:nvPr>
        </p:nvGraphicFramePr>
        <p:xfrm>
          <a:off x="1019331" y="1581562"/>
          <a:ext cx="9999189" cy="447445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466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401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117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7744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823210">
                  <a:extLst>
                    <a:ext uri="{9D8B030D-6E8A-4147-A177-3AD203B41FA5}">
                      <a16:colId xmlns:a16="http://schemas.microsoft.com/office/drawing/2014/main" val="3704574306"/>
                    </a:ext>
                  </a:extLst>
                </a:gridCol>
              </a:tblGrid>
              <a:tr h="406769"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u="none" strike="noStrike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SA2-Ad </a:t>
                      </a:r>
                      <a:r>
                        <a:rPr lang="en-US" sz="1600" b="1" u="none" strike="noStrike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Hoc</a:t>
                      </a:r>
                      <a:endParaRPr lang="en-US" sz="1600" b="1" i="0" u="none" strike="noStrike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January 2025</a:t>
                      </a:r>
                      <a:endParaRPr lang="en-US" sz="1600" b="0" i="0" u="none" strike="noStrike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Electronic</a:t>
                      </a:r>
                      <a:endParaRPr lang="en-US" sz="1600" b="0" i="0" u="none" strike="noStrike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600" b="0" i="0" u="none" strike="noStrike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SA2#167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February 2025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Athens, Greece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Complete exceptions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SA#107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March 2025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Korea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6G Workshop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6769"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SA2#168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April 2025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Goteborg, Sweden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SA2#169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May 2025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Japan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SA#108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June 2025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Prague, CZ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 6G SID approved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06769">
                <a:tc rowSpan="2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SA2#170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August 2025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Goteborg, Sweden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SA#109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September 2025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China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06769"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SA2#171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October 2025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China (TBC)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SA2#172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November 2025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USA (TBC)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SA#110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December 2025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USA (TBC)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13363749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January Ad Hoc planning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400" dirty="0"/>
              <a:t>Rel-19 Stage 2 Freeze is December 2024</a:t>
            </a:r>
          </a:p>
          <a:p>
            <a:pPr>
              <a:lnSpc>
                <a:spcPct val="110000"/>
              </a:lnSpc>
              <a:defRPr/>
            </a:pPr>
            <a:r>
              <a:rPr lang="en-US" sz="2400" dirty="0"/>
              <a:t>It is highly likely there will be exceptions required for some of the Work Items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000" dirty="0">
                <a:ea typeface="+mn-ea"/>
                <a:cs typeface="+mn-cs"/>
              </a:rPr>
              <a:t>These will </a:t>
            </a:r>
            <a:r>
              <a:rPr lang="en-US" sz="2000" dirty="0" smtClean="0">
                <a:ea typeface="+mn-ea"/>
                <a:cs typeface="+mn-cs"/>
              </a:rPr>
              <a:t>need to be completed by March 2025</a:t>
            </a:r>
          </a:p>
          <a:p>
            <a:pPr>
              <a:lnSpc>
                <a:spcPct val="110000"/>
              </a:lnSpc>
              <a:defRPr/>
            </a:pPr>
            <a:r>
              <a:rPr lang="en-US" sz="2400" dirty="0" smtClean="0"/>
              <a:t>Rel-19 maintenance work starts in Q1 2025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968" dirty="0" smtClean="0"/>
              <a:t>We should aim to complete as much maintenance work as possible in the first two quarters of 2025</a:t>
            </a:r>
          </a:p>
          <a:p>
            <a:pPr>
              <a:lnSpc>
                <a:spcPct val="110000"/>
              </a:lnSpc>
              <a:defRPr/>
            </a:pPr>
            <a:r>
              <a:rPr lang="en-US" sz="2400" dirty="0" smtClean="0"/>
              <a:t>Currently only one meeting in Q1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968" dirty="0" smtClean="0"/>
              <a:t>This is unlikely to be enough to complete the Rel-19 exceptions and make early progress on Rel-19 maintenance</a:t>
            </a:r>
            <a:endParaRPr lang="en-US" sz="1968" dirty="0"/>
          </a:p>
        </p:txBody>
      </p:sp>
    </p:spTree>
    <p:extLst>
      <p:ext uri="{BB962C8B-B14F-4D97-AF65-F5344CB8AC3E}">
        <p14:creationId xmlns:p14="http://schemas.microsoft.com/office/powerpoint/2010/main" val="3212856782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January Ad Hoc planning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400" dirty="0" smtClean="0"/>
              <a:t>A January 2025 Ad Hoc therefore appears essential</a:t>
            </a:r>
          </a:p>
          <a:p>
            <a:pPr>
              <a:lnSpc>
                <a:spcPct val="110000"/>
              </a:lnSpc>
              <a:defRPr/>
            </a:pPr>
            <a:r>
              <a:rPr lang="en-US" sz="2400" dirty="0" smtClean="0"/>
              <a:t>Looking at the detail of Q1 and considering Christmas and the New Years there seem to be limited options for the dates of an Ad Hoc</a:t>
            </a:r>
          </a:p>
          <a:p>
            <a:pPr>
              <a:lnSpc>
                <a:spcPct val="110000"/>
              </a:lnSpc>
              <a:defRPr/>
            </a:pPr>
            <a:endParaRPr lang="en-US" sz="2400" dirty="0"/>
          </a:p>
          <a:p>
            <a:pPr>
              <a:lnSpc>
                <a:spcPct val="110000"/>
              </a:lnSpc>
              <a:defRPr/>
            </a:pPr>
            <a:endParaRPr lang="en-US" sz="2400" dirty="0" smtClean="0"/>
          </a:p>
          <a:p>
            <a:pPr>
              <a:lnSpc>
                <a:spcPct val="110000"/>
              </a:lnSpc>
              <a:defRPr/>
            </a:pPr>
            <a:endParaRPr lang="en-US" sz="2400" dirty="0"/>
          </a:p>
          <a:p>
            <a:pPr>
              <a:lnSpc>
                <a:spcPct val="110000"/>
              </a:lnSpc>
              <a:defRPr/>
            </a:pPr>
            <a:r>
              <a:rPr lang="en-US" sz="2400" dirty="0" smtClean="0"/>
              <a:t>It is proposed that 20</a:t>
            </a:r>
            <a:r>
              <a:rPr lang="en-US" sz="2400" baseline="30000" dirty="0" smtClean="0"/>
              <a:t>th</a:t>
            </a:r>
            <a:r>
              <a:rPr lang="en-US" sz="2400" dirty="0" smtClean="0"/>
              <a:t> – 24</a:t>
            </a:r>
            <a:r>
              <a:rPr lang="en-US" sz="2400" baseline="30000" dirty="0" smtClean="0"/>
              <a:t>th</a:t>
            </a:r>
            <a:r>
              <a:rPr lang="en-US" sz="2400" dirty="0" smtClean="0"/>
              <a:t> January should be chosen</a:t>
            </a:r>
          </a:p>
          <a:p>
            <a:pPr>
              <a:lnSpc>
                <a:spcPct val="110000"/>
              </a:lnSpc>
              <a:defRPr/>
            </a:pPr>
            <a:r>
              <a:rPr lang="en-US" sz="2400" dirty="0" smtClean="0"/>
              <a:t>Preparation time ahead of both meetings would be limited, so reduced agendas and altered submission deadlines should be discussed</a:t>
            </a:r>
          </a:p>
          <a:p>
            <a:pPr>
              <a:lnSpc>
                <a:spcPct val="110000"/>
              </a:lnSpc>
              <a:defRPr/>
            </a:pPr>
            <a:endParaRPr lang="en-US" sz="1968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5289551"/>
              </p:ext>
            </p:extLst>
          </p:nvPr>
        </p:nvGraphicFramePr>
        <p:xfrm>
          <a:off x="918051" y="3060618"/>
          <a:ext cx="7551577" cy="85344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935815">
                  <a:extLst>
                    <a:ext uri="{9D8B030D-6E8A-4147-A177-3AD203B41FA5}">
                      <a16:colId xmlns:a16="http://schemas.microsoft.com/office/drawing/2014/main" val="23819163"/>
                    </a:ext>
                  </a:extLst>
                </a:gridCol>
                <a:gridCol w="935815">
                  <a:extLst>
                    <a:ext uri="{9D8B030D-6E8A-4147-A177-3AD203B41FA5}">
                      <a16:colId xmlns:a16="http://schemas.microsoft.com/office/drawing/2014/main" val="2538734175"/>
                    </a:ext>
                  </a:extLst>
                </a:gridCol>
                <a:gridCol w="935815">
                  <a:extLst>
                    <a:ext uri="{9D8B030D-6E8A-4147-A177-3AD203B41FA5}">
                      <a16:colId xmlns:a16="http://schemas.microsoft.com/office/drawing/2014/main" val="2053653950"/>
                    </a:ext>
                  </a:extLst>
                </a:gridCol>
                <a:gridCol w="935815">
                  <a:extLst>
                    <a:ext uri="{9D8B030D-6E8A-4147-A177-3AD203B41FA5}">
                      <a16:colId xmlns:a16="http://schemas.microsoft.com/office/drawing/2014/main" val="704523900"/>
                    </a:ext>
                  </a:extLst>
                </a:gridCol>
                <a:gridCol w="935815">
                  <a:extLst>
                    <a:ext uri="{9D8B030D-6E8A-4147-A177-3AD203B41FA5}">
                      <a16:colId xmlns:a16="http://schemas.microsoft.com/office/drawing/2014/main" val="2005881169"/>
                    </a:ext>
                  </a:extLst>
                </a:gridCol>
                <a:gridCol w="935815">
                  <a:extLst>
                    <a:ext uri="{9D8B030D-6E8A-4147-A177-3AD203B41FA5}">
                      <a16:colId xmlns:a16="http://schemas.microsoft.com/office/drawing/2014/main" val="490950853"/>
                    </a:ext>
                  </a:extLst>
                </a:gridCol>
                <a:gridCol w="1000872">
                  <a:extLst>
                    <a:ext uri="{9D8B030D-6E8A-4147-A177-3AD203B41FA5}">
                      <a16:colId xmlns:a16="http://schemas.microsoft.com/office/drawing/2014/main" val="3108197345"/>
                    </a:ext>
                  </a:extLst>
                </a:gridCol>
                <a:gridCol w="935815">
                  <a:extLst>
                    <a:ext uri="{9D8B030D-6E8A-4147-A177-3AD203B41FA5}">
                      <a16:colId xmlns:a16="http://schemas.microsoft.com/office/drawing/2014/main" val="151167371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</a:rPr>
                        <a:t>06 – 10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</a:rPr>
                        <a:t>Jan</a:t>
                      </a:r>
                      <a:endParaRPr lang="en-GB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</a:rPr>
                        <a:t>13 – 17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</a:rPr>
                        <a:t>Jan</a:t>
                      </a:r>
                      <a:endParaRPr lang="en-GB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</a:rPr>
                        <a:t>20 – 24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</a:rPr>
                        <a:t>Jan</a:t>
                      </a:r>
                      <a:endParaRPr lang="en-GB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</a:rPr>
                        <a:t>27 – 31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</a:rPr>
                        <a:t>Jan</a:t>
                      </a:r>
                      <a:endParaRPr lang="en-GB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</a:rPr>
                        <a:t>03 – 07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</a:rPr>
                        <a:t>Feb</a:t>
                      </a:r>
                      <a:endParaRPr lang="en-GB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</a:rPr>
                        <a:t>10 – 14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</a:rPr>
                        <a:t>Feb</a:t>
                      </a:r>
                      <a:endParaRPr lang="en-GB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</a:rPr>
                        <a:t>17 – 21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</a:rPr>
                        <a:t>Feb</a:t>
                      </a:r>
                      <a:endParaRPr lang="en-GB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</a:rPr>
                        <a:t>24 – 28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</a:rPr>
                        <a:t>Feb</a:t>
                      </a:r>
                      <a:endParaRPr lang="en-GB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850061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</a:rPr>
                        <a:t> </a:t>
                      </a:r>
                      <a:endParaRPr lang="en-GB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</a:rPr>
                        <a:t> </a:t>
                      </a:r>
                      <a:endParaRPr lang="en-GB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SA2AH</a:t>
                      </a:r>
                      <a:endParaRPr lang="en-GB" sz="1400" b="1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dirty="0" smtClean="0">
                          <a:effectLst/>
                        </a:rPr>
                        <a:t>Lunar New</a:t>
                      </a:r>
                      <a:r>
                        <a:rPr lang="en-GB" sz="1400" b="1" baseline="0" dirty="0" smtClean="0">
                          <a:effectLst/>
                        </a:rPr>
                        <a:t> Year: 29th</a:t>
                      </a:r>
                      <a:endParaRPr lang="en-GB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</a:rPr>
                        <a:t> </a:t>
                      </a:r>
                      <a:endParaRPr lang="en-GB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</a:rPr>
                        <a:t> </a:t>
                      </a:r>
                      <a:endParaRPr lang="en-GB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</a:rPr>
                        <a:t>SA2#167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</a:rPr>
                        <a:t>Athens</a:t>
                      </a:r>
                      <a:endParaRPr lang="en-GB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</a:rPr>
                        <a:t> </a:t>
                      </a:r>
                      <a:endParaRPr lang="en-GB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8375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861007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January Ad Hoc planning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Proposal for agendas</a:t>
            </a:r>
          </a:p>
          <a:p>
            <a:pPr>
              <a:lnSpc>
                <a:spcPct val="110000"/>
              </a:lnSpc>
              <a:defRPr/>
            </a:pPr>
            <a:endParaRPr lang="en-US" sz="2400" dirty="0"/>
          </a:p>
          <a:p>
            <a:pPr>
              <a:lnSpc>
                <a:spcPct val="110000"/>
              </a:lnSpc>
              <a:defRPr/>
            </a:pPr>
            <a:endParaRPr lang="en-US" sz="2400" dirty="0" smtClean="0"/>
          </a:p>
          <a:p>
            <a:pPr>
              <a:lnSpc>
                <a:spcPct val="110000"/>
              </a:lnSpc>
              <a:defRPr/>
            </a:pPr>
            <a:endParaRPr lang="en-US" sz="2400" dirty="0"/>
          </a:p>
          <a:p>
            <a:pPr>
              <a:lnSpc>
                <a:spcPct val="110000"/>
              </a:lnSpc>
              <a:defRPr/>
            </a:pPr>
            <a:endParaRPr lang="en-US" sz="2400" dirty="0" smtClean="0"/>
          </a:p>
          <a:p>
            <a:pPr>
              <a:lnSpc>
                <a:spcPct val="110000"/>
              </a:lnSpc>
              <a:defRPr/>
            </a:pPr>
            <a:endParaRPr lang="en-US" sz="2400" dirty="0"/>
          </a:p>
          <a:p>
            <a:pPr>
              <a:lnSpc>
                <a:spcPct val="110000"/>
              </a:lnSpc>
              <a:defRPr/>
            </a:pPr>
            <a:endParaRPr lang="en-US" sz="2400" dirty="0" smtClean="0"/>
          </a:p>
          <a:p>
            <a:pPr>
              <a:lnSpc>
                <a:spcPct val="110000"/>
              </a:lnSpc>
              <a:defRPr/>
            </a:pPr>
            <a:endParaRPr lang="en-US" sz="2400" dirty="0"/>
          </a:p>
          <a:p>
            <a:pPr>
              <a:lnSpc>
                <a:spcPct val="110000"/>
              </a:lnSpc>
              <a:defRPr/>
            </a:pPr>
            <a:endParaRPr lang="en-US" sz="2400" dirty="0" smtClean="0"/>
          </a:p>
          <a:p>
            <a:pPr>
              <a:lnSpc>
                <a:spcPct val="110000"/>
              </a:lnSpc>
              <a:defRPr/>
            </a:pPr>
            <a:r>
              <a:rPr lang="en-US" sz="1600" dirty="0" smtClean="0"/>
              <a:t>In addition a later submission deadline for the January meeting is proposed: Tuesday 14</a:t>
            </a:r>
            <a:r>
              <a:rPr lang="en-US" sz="1600" baseline="30000" dirty="0" smtClean="0"/>
              <a:t>th</a:t>
            </a:r>
            <a:r>
              <a:rPr lang="en-US" sz="1600" dirty="0" smtClean="0"/>
              <a:t> January  instead of Friday 10</a:t>
            </a:r>
            <a:r>
              <a:rPr lang="en-US" sz="1600" baseline="30000" dirty="0" smtClean="0"/>
              <a:t>th</a:t>
            </a:r>
            <a:r>
              <a:rPr lang="en-US" sz="1600" dirty="0" smtClean="0"/>
              <a:t> January</a:t>
            </a:r>
          </a:p>
          <a:p>
            <a:pPr>
              <a:lnSpc>
                <a:spcPct val="110000"/>
              </a:lnSpc>
              <a:defRPr/>
            </a:pPr>
            <a:r>
              <a:rPr lang="en-US" sz="1600" dirty="0"/>
              <a:t>In addition a later submission deadline for the </a:t>
            </a:r>
            <a:r>
              <a:rPr lang="en-US" sz="1600" dirty="0" smtClean="0"/>
              <a:t>February </a:t>
            </a:r>
            <a:r>
              <a:rPr lang="en-US" sz="1600" dirty="0"/>
              <a:t>meeting is proposed: </a:t>
            </a:r>
            <a:r>
              <a:rPr lang="en-US" sz="1600" dirty="0" smtClean="0"/>
              <a:t>Monday 10</a:t>
            </a:r>
            <a:r>
              <a:rPr lang="en-US" sz="1600" baseline="30000" dirty="0" smtClean="0"/>
              <a:t>th</a:t>
            </a:r>
            <a:r>
              <a:rPr lang="en-US" sz="1600" dirty="0" smtClean="0"/>
              <a:t> February  </a:t>
            </a:r>
            <a:r>
              <a:rPr lang="en-US" sz="1600" dirty="0"/>
              <a:t>instead of Friday 7</a:t>
            </a:r>
            <a:r>
              <a:rPr lang="en-US" sz="1600" baseline="30000" dirty="0" smtClean="0"/>
              <a:t>th</a:t>
            </a:r>
            <a:r>
              <a:rPr lang="en-US" sz="1600" dirty="0" smtClean="0"/>
              <a:t> February</a:t>
            </a:r>
            <a:endParaRPr lang="en-US" sz="160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3592422"/>
              </p:ext>
            </p:extLst>
          </p:nvPr>
        </p:nvGraphicFramePr>
        <p:xfrm>
          <a:off x="1120142" y="2034540"/>
          <a:ext cx="7440927" cy="331599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480309">
                  <a:extLst>
                    <a:ext uri="{9D8B030D-6E8A-4147-A177-3AD203B41FA5}">
                      <a16:colId xmlns:a16="http://schemas.microsoft.com/office/drawing/2014/main" val="3726252777"/>
                    </a:ext>
                  </a:extLst>
                </a:gridCol>
                <a:gridCol w="2480309">
                  <a:extLst>
                    <a:ext uri="{9D8B030D-6E8A-4147-A177-3AD203B41FA5}">
                      <a16:colId xmlns:a16="http://schemas.microsoft.com/office/drawing/2014/main" val="23819163"/>
                    </a:ext>
                  </a:extLst>
                </a:gridCol>
                <a:gridCol w="2480309">
                  <a:extLst>
                    <a:ext uri="{9D8B030D-6E8A-4147-A177-3AD203B41FA5}">
                      <a16:colId xmlns:a16="http://schemas.microsoft.com/office/drawing/2014/main" val="2538734175"/>
                    </a:ext>
                  </a:extLst>
                </a:gridCol>
              </a:tblGrid>
              <a:tr h="45849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Agenda Item</a:t>
                      </a:r>
                      <a:endParaRPr lang="en-GB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dirty="0" smtClean="0">
                          <a:effectLst/>
                        </a:rPr>
                        <a:t>January Ad Hoc Agenda</a:t>
                      </a:r>
                      <a:endParaRPr lang="en-GB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dirty="0" smtClean="0">
                          <a:effectLst/>
                        </a:rPr>
                        <a:t>February Ad Hoc Agenda</a:t>
                      </a:r>
                      <a:endParaRPr lang="en-GB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8500617"/>
                  </a:ext>
                </a:extLst>
              </a:tr>
              <a:tr h="458497">
                <a:tc>
                  <a:txBody>
                    <a:bodyPr/>
                    <a:lstStyle/>
                    <a:p>
                      <a:r>
                        <a:rPr lang="en-GB" sz="1400" b="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General (4.1, 4.2)</a:t>
                      </a:r>
                      <a:endParaRPr lang="en-GB" sz="1400" b="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0" dirty="0" smtClean="0">
                          <a:effectLst/>
                        </a:rPr>
                        <a:t>Yes</a:t>
                      </a:r>
                      <a:endParaRPr lang="en-GB" sz="1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0" dirty="0" smtClean="0">
                          <a:effectLst/>
                        </a:rPr>
                        <a:t>Yes</a:t>
                      </a:r>
                      <a:r>
                        <a:rPr lang="en-GB" sz="1400" b="0" dirty="0">
                          <a:effectLst/>
                        </a:rPr>
                        <a:t> </a:t>
                      </a:r>
                      <a:endParaRPr lang="en-GB" sz="1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837566"/>
                  </a:ext>
                </a:extLst>
              </a:tr>
              <a:tr h="458497">
                <a:tc>
                  <a:txBody>
                    <a:bodyPr/>
                    <a:lstStyle/>
                    <a:p>
                      <a:r>
                        <a:rPr lang="en-GB" sz="1400" b="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Pre-Rel-18 Maintenance</a:t>
                      </a:r>
                      <a:endParaRPr lang="en-GB" sz="1400" b="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Incoming LSs only</a:t>
                      </a:r>
                      <a:endParaRPr lang="en-GB" sz="1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Yes (quota-limited)</a:t>
                      </a:r>
                      <a:endParaRPr lang="en-GB" sz="1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2677288"/>
                  </a:ext>
                </a:extLst>
              </a:tr>
              <a:tr h="45849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Rel-18</a:t>
                      </a:r>
                      <a:r>
                        <a:rPr lang="en-GB" sz="1400" b="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en-GB" sz="1400" b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Maintenance</a:t>
                      </a:r>
                      <a:endParaRPr lang="en-GB" sz="1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Incoming LSs</a:t>
                      </a:r>
                      <a:r>
                        <a:rPr lang="en-GB" sz="1400" b="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 only</a:t>
                      </a:r>
                      <a:endParaRPr lang="en-GB" sz="1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9115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Yes (quota-limited)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03279844"/>
                  </a:ext>
                </a:extLst>
              </a:tr>
              <a:tr h="45849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Rel-19 Maintenance</a:t>
                      </a:r>
                      <a:endParaRPr lang="en-GB" sz="1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Subset of items</a:t>
                      </a:r>
                      <a:endParaRPr lang="en-GB" sz="1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Subset</a:t>
                      </a:r>
                      <a:r>
                        <a:rPr lang="en-GB" sz="1400" b="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 of items</a:t>
                      </a:r>
                      <a:endParaRPr lang="en-GB" sz="1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88288933"/>
                  </a:ext>
                </a:extLst>
              </a:tr>
              <a:tr h="45849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Rel-19 Exceptions</a:t>
                      </a:r>
                      <a:endParaRPr lang="en-GB" sz="1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Yes</a:t>
                      </a:r>
                      <a:endParaRPr lang="en-GB" sz="1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Yes</a:t>
                      </a:r>
                      <a:endParaRPr lang="en-GB" sz="1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35582313"/>
                  </a:ext>
                </a:extLst>
              </a:tr>
              <a:tr h="56501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Project planning and management</a:t>
                      </a:r>
                      <a:endParaRPr lang="en-GB" sz="1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9115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Rel-20 5G Advanced SID discussion</a:t>
                      </a:r>
                      <a:endParaRPr lang="en-GB" sz="1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801993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02899612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82923</TotalTime>
  <Words>412</Words>
  <Application>Microsoft Office PowerPoint</Application>
  <PresentationFormat>Widescreen</PresentationFormat>
  <Paragraphs>123</Paragraphs>
  <Slides>5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SimSun</vt:lpstr>
      <vt:lpstr>Arial</vt:lpstr>
      <vt:lpstr>Calibri</vt:lpstr>
      <vt:lpstr>Nokia Pure Headline Ultra Light</vt:lpstr>
      <vt:lpstr>Nokia Pure Text</vt:lpstr>
      <vt:lpstr>Nokia Pure Text Light</vt:lpstr>
      <vt:lpstr>Wingdings</vt:lpstr>
      <vt:lpstr>Nokia White Master with headline</vt:lpstr>
      <vt:lpstr>2_Office Theme</vt:lpstr>
      <vt:lpstr>SA2 January 2025 Ad Hoc</vt:lpstr>
      <vt:lpstr>SA2 and SA meetings for 2025</vt:lpstr>
      <vt:lpstr>January Ad Hoc planning</vt:lpstr>
      <vt:lpstr>January Ad Hoc planning</vt:lpstr>
      <vt:lpstr>January Ad Hoc planning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Andrew Bennett/Communications Research /SRUK/Principal Engineer/Samsung Electronics</cp:lastModifiedBy>
  <cp:revision>1000</cp:revision>
  <cp:lastPrinted>2023-08-02T08:25:48Z</cp:lastPrinted>
  <dcterms:created xsi:type="dcterms:W3CDTF">2018-05-24T11:49:12Z</dcterms:created>
  <dcterms:modified xsi:type="dcterms:W3CDTF">2024-08-26T12:13:45Z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