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34" r:id="rId7"/>
    <p:sldId id="1127" r:id="rId8"/>
    <p:sldId id="1125" r:id="rId9"/>
    <p:sldId id="1132" r:id="rId10"/>
    <p:sldId id="1133" r:id="rId11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62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S2-2409228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164 Maastricht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336797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2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5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3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Shanghai,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Hyderabad,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Spain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have been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r>
              <a:rPr lang="en-US" sz="1800" dirty="0"/>
              <a:t>: Check in TSG#106 </a:t>
            </a:r>
            <a:r>
              <a:rPr lang="en-US" sz="1800" dirty="0" smtClean="0"/>
              <a:t>(December 2024) for </a:t>
            </a:r>
            <a:r>
              <a:rPr lang="en-US" sz="1800" dirty="0"/>
              <a:t>further Ambient IOT work taking into account RAN </a:t>
            </a:r>
            <a:r>
              <a:rPr lang="en-US" sz="1800" dirty="0" smtClean="0"/>
              <a:t>progress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FS_AIML_CN: Check in TSG#105 (September 2024</a:t>
            </a:r>
            <a:r>
              <a:rPr lang="en-US" sz="1800" dirty="0"/>
              <a:t>) related to WT1.1, 1.2, </a:t>
            </a:r>
            <a:r>
              <a:rPr lang="en-US" sz="1800" dirty="0" smtClean="0"/>
              <a:t>1.3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FS_ISAC_ARC: Check in TSG#105 (September 2024) to determine the scope, and when to start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in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Exception sheets (for submission to SA) to request continuation of Work Items beyond the end of 2024 will be discussed in November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– 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 lvl="0"/>
            <a:r>
              <a:rPr lang="en-US" sz="2400" dirty="0"/>
              <a:t>We allocated a total of 12 TU’s in the release planning for </a:t>
            </a:r>
            <a:r>
              <a:rPr lang="en-US" sz="2400" dirty="0" smtClean="0"/>
              <a:t>TEI19</a:t>
            </a:r>
          </a:p>
          <a:p>
            <a:pPr lvl="1"/>
            <a:r>
              <a:rPr lang="en-US" sz="2000" dirty="0"/>
              <a:t>W</a:t>
            </a:r>
            <a:r>
              <a:rPr lang="en-US" sz="2000" dirty="0" smtClean="0"/>
              <a:t>e do not </a:t>
            </a:r>
            <a:r>
              <a:rPr lang="en-US" sz="2000" dirty="0"/>
              <a:t>have to fill this allocation</a:t>
            </a:r>
            <a:endParaRPr lang="en-GB" sz="2000" dirty="0"/>
          </a:p>
          <a:p>
            <a:pPr lvl="0"/>
            <a:r>
              <a:rPr lang="en-US" sz="2400" dirty="0"/>
              <a:t>The approved TEI19 items total 8.75 TU’s</a:t>
            </a:r>
            <a:endParaRPr lang="en-GB" sz="2400" dirty="0"/>
          </a:p>
          <a:p>
            <a:r>
              <a:rPr lang="en-US" sz="2400" dirty="0"/>
              <a:t>So there is the possibility of allocating a maximum of 12 – 8.75 = 3.25 </a:t>
            </a:r>
            <a:r>
              <a:rPr lang="en-US" sz="2400" dirty="0" smtClean="0"/>
              <a:t>TUs</a:t>
            </a:r>
          </a:p>
          <a:p>
            <a:pPr lvl="0"/>
            <a:r>
              <a:rPr lang="en-US" sz="2400" dirty="0" smtClean="0"/>
              <a:t>I </a:t>
            </a:r>
            <a:r>
              <a:rPr lang="en-US" sz="2400" dirty="0"/>
              <a:t>said previously that </a:t>
            </a:r>
            <a:r>
              <a:rPr lang="en-US" sz="2400" dirty="0" smtClean="0"/>
              <a:t>at some point we </a:t>
            </a:r>
            <a:r>
              <a:rPr lang="en-US" sz="2400" dirty="0"/>
              <a:t>can expect the </a:t>
            </a:r>
            <a:r>
              <a:rPr lang="en-GB" sz="2400" dirty="0"/>
              <a:t>Network Controlled Network Slice Selection</a:t>
            </a:r>
            <a:r>
              <a:rPr lang="en-US" sz="2400" dirty="0" smtClean="0"/>
              <a:t> item </a:t>
            </a:r>
            <a:r>
              <a:rPr lang="en-US" sz="2400" dirty="0"/>
              <a:t>that SA recommended SA2 </a:t>
            </a:r>
            <a:r>
              <a:rPr lang="en-US" sz="2400" dirty="0" smtClean="0"/>
              <a:t>should look at</a:t>
            </a:r>
          </a:p>
          <a:p>
            <a:pPr lvl="0"/>
            <a:r>
              <a:rPr lang="en-US" sz="2400" dirty="0" smtClean="0"/>
              <a:t>I do not want to re-open previous proposals that didn’t get agreed</a:t>
            </a:r>
          </a:p>
          <a:p>
            <a:pPr lvl="0"/>
            <a:r>
              <a:rPr lang="en-US" sz="2400" dirty="0" smtClean="0"/>
              <a:t>Priority will be given to items that address issues in deployed networks and that have strong support</a:t>
            </a:r>
          </a:p>
        </p:txBody>
      </p:sp>
    </p:spTree>
    <p:extLst>
      <p:ext uri="{BB962C8B-B14F-4D97-AF65-F5344CB8AC3E}">
        <p14:creationId xmlns:p14="http://schemas.microsoft.com/office/powerpoint/2010/main" val="59601875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First </a:t>
            </a:r>
            <a:r>
              <a:rPr lang="en-US" sz="1968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SA1 </a:t>
            </a:r>
            <a:r>
              <a:rPr lang="en-US" sz="1968" dirty="0"/>
              <a:t>SID is expected to be approved in </a:t>
            </a:r>
            <a:r>
              <a:rPr lang="en-US" sz="1968" dirty="0" smtClean="0"/>
              <a:t>Sept 2024</a:t>
            </a:r>
            <a:endParaRPr lang="en-US" sz="1968" dirty="0"/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SA2 6G SI completion: Dec. 2026 or Mar 2027 (To be confirmed at future TSG meeting)</a:t>
            </a: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Stage-2 freeze : Jun 2026 (&gt;=80%); Sep 2026 (100</a:t>
            </a:r>
            <a:r>
              <a:rPr lang="en-US" sz="1968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5G-Advance SID proposals 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For information in </a:t>
            </a:r>
            <a:r>
              <a:rPr lang="en-US" sz="1800" dirty="0" smtClean="0"/>
              <a:t>November and January </a:t>
            </a:r>
            <a:r>
              <a:rPr lang="en-US" sz="1800" dirty="0" smtClean="0"/>
              <a:t>2024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Discussion of SIDs </a:t>
            </a:r>
            <a:r>
              <a:rPr lang="en-US" sz="1800" dirty="0" smtClean="0"/>
              <a:t>from February</a:t>
            </a:r>
            <a:r>
              <a:rPr lang="en-US" sz="1800" dirty="0" smtClean="0"/>
              <a:t> 2025 onwards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Q4 2024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(Hyderabad)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(2 </a:t>
            </a:r>
            <a:r>
              <a:rPr lang="en-US" sz="1400" dirty="0" err="1">
                <a:solidFill>
                  <a:schemeClr val="tx2"/>
                </a:solidFill>
              </a:rPr>
              <a:t>tdocs</a:t>
            </a:r>
            <a:r>
              <a:rPr lang="en-US" sz="1400" dirty="0">
                <a:solidFill>
                  <a:schemeClr val="tx2"/>
                </a:solidFill>
              </a:rPr>
              <a:t> per company per AI)) applied to 9.x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15894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7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8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07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0530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1300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18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531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(Orlando)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7922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November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1130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22 November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248124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81711</TotalTime>
  <Words>991</Words>
  <Application>Microsoft Office PowerPoint</Application>
  <PresentationFormat>Widescreen</PresentationFormat>
  <Paragraphs>213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– TEI19</vt:lpstr>
      <vt:lpstr>Rel-20 planning</vt:lpstr>
      <vt:lpstr>Meetings in Q4 2024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985</cp:revision>
  <cp:lastPrinted>2023-08-02T08:25:48Z</cp:lastPrinted>
  <dcterms:created xsi:type="dcterms:W3CDTF">2018-05-24T11:49:12Z</dcterms:created>
  <dcterms:modified xsi:type="dcterms:W3CDTF">2024-08-22T11:48:34Z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