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128" r:id="rId4"/>
    <p:sldId id="1114" r:id="rId5"/>
    <p:sldId id="1129" r:id="rId6"/>
    <p:sldId id="1130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41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29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5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S2-2408315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January 2025 Ad Hoc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164 Maastricht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 smtClean="0">
                <a:solidFill>
                  <a:schemeClr val="tx1"/>
                </a:solidFill>
              </a:rPr>
              <a:t>meetings for 2025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880182"/>
              </p:ext>
            </p:extLst>
          </p:nvPr>
        </p:nvGraphicFramePr>
        <p:xfrm>
          <a:off x="1019331" y="1581562"/>
          <a:ext cx="999918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6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3210">
                  <a:extLst>
                    <a:ext uri="{9D8B030D-6E8A-4147-A177-3AD203B41FA5}">
                      <a16:colId xmlns:a16="http://schemas.microsoft.com/office/drawing/2014/main" val="3704574306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</a:t>
                      </a:r>
                      <a:r>
                        <a:rPr lang="en-US" sz="1600" b="1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Hoc?</a:t>
                      </a:r>
                      <a:endParaRPr lang="en-US" sz="16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2025</a:t>
                      </a:r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Complete exceptions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Korea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6G Workshop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Japan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6G SID approved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36374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January Ad Hoc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/>
              <a:t>Rel-19 Stage 2 Freeze is December 2024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It is highly likely there will be exceptions required for some of the Work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>
                <a:ea typeface="+mn-ea"/>
                <a:cs typeface="+mn-cs"/>
              </a:rPr>
              <a:t>These will </a:t>
            </a:r>
            <a:r>
              <a:rPr lang="en-US" sz="2000" dirty="0" smtClean="0">
                <a:ea typeface="+mn-ea"/>
                <a:cs typeface="+mn-cs"/>
              </a:rPr>
              <a:t>need to be completed by March 2025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Rel-19 maintenance work starts in Q1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We should aim to complete as much maintenance work as possible in the first two quarters of 2025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Currently only one meeting in Q1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This is unlikely to be enough to complete the Rel-19 exceptions and make early progress on Rel-19 maintenance</a:t>
            </a: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January Ad Hoc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 January 2025 Ad Hoc therefore appears essential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Looking at the detail of Q1 and considering Christmas and the New Years there seem to be limited options for the dates of an Ad Hoc</a:t>
            </a:r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It is proposed that 20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24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January should be chosen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Preparation time ahead of both meetings would be limited, so reduced agendas and altered submission deadlines should be discussed</a:t>
            </a:r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578855"/>
              </p:ext>
            </p:extLst>
          </p:nvPr>
        </p:nvGraphicFramePr>
        <p:xfrm>
          <a:off x="918051" y="3060618"/>
          <a:ext cx="7551577" cy="8534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35815">
                  <a:extLst>
                    <a:ext uri="{9D8B030D-6E8A-4147-A177-3AD203B41FA5}">
                      <a16:colId xmlns:a16="http://schemas.microsoft.com/office/drawing/2014/main" val="23819163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2538734175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2053653950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704523900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2005881169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490950853"/>
                    </a:ext>
                  </a:extLst>
                </a:gridCol>
                <a:gridCol w="1000872">
                  <a:extLst>
                    <a:ext uri="{9D8B030D-6E8A-4147-A177-3AD203B41FA5}">
                      <a16:colId xmlns:a16="http://schemas.microsoft.com/office/drawing/2014/main" val="3108197345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15116737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06 – 10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Jan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13 – 17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Jan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20 – 24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Jan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27 – 31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Jan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03 – 07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Feb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10 – 14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Feb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17 – 21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Feb</a:t>
                      </a:r>
                      <a:endParaRPr lang="en-GB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24 – 28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Feb</a:t>
                      </a:r>
                      <a:endParaRPr lang="en-GB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500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 </a:t>
                      </a:r>
                      <a:endParaRPr lang="en-GB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 </a:t>
                      </a:r>
                      <a:endParaRPr lang="en-GB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SA2AH?</a:t>
                      </a:r>
                      <a:endParaRPr lang="en-GB" sz="1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effectLst/>
                        </a:rPr>
                        <a:t>Lunar New</a:t>
                      </a:r>
                      <a:r>
                        <a:rPr lang="en-GB" sz="1400" b="1" baseline="0" dirty="0" smtClean="0">
                          <a:effectLst/>
                        </a:rPr>
                        <a:t> Year: 29th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SA2#167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Athens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7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6100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January Ad Hoc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Proposal for agendas</a:t>
            </a:r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In addition a later submission deadline for the January meeting is proposed: Tuesday 14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January  instead of Friday 10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January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696780"/>
              </p:ext>
            </p:extLst>
          </p:nvPr>
        </p:nvGraphicFramePr>
        <p:xfrm>
          <a:off x="1120142" y="2034540"/>
          <a:ext cx="7440927" cy="33159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80309">
                  <a:extLst>
                    <a:ext uri="{9D8B030D-6E8A-4147-A177-3AD203B41FA5}">
                      <a16:colId xmlns:a16="http://schemas.microsoft.com/office/drawing/2014/main" val="3726252777"/>
                    </a:ext>
                  </a:extLst>
                </a:gridCol>
                <a:gridCol w="2480309">
                  <a:extLst>
                    <a:ext uri="{9D8B030D-6E8A-4147-A177-3AD203B41FA5}">
                      <a16:colId xmlns:a16="http://schemas.microsoft.com/office/drawing/2014/main" val="23819163"/>
                    </a:ext>
                  </a:extLst>
                </a:gridCol>
                <a:gridCol w="2480309">
                  <a:extLst>
                    <a:ext uri="{9D8B030D-6E8A-4147-A177-3AD203B41FA5}">
                      <a16:colId xmlns:a16="http://schemas.microsoft.com/office/drawing/2014/main" val="2538734175"/>
                    </a:ext>
                  </a:extLst>
                </a:gridCol>
              </a:tblGrid>
              <a:tr h="458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Agenda Item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effectLst/>
                        </a:rPr>
                        <a:t>January Ad Hoc Agenda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effectLst/>
                        </a:rPr>
                        <a:t>February Ad Hoc Agenda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500617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General (4.1, 4.2)</a:t>
                      </a:r>
                      <a:endParaRPr lang="en-GB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</a:rPr>
                        <a:t>Yes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</a:rPr>
                        <a:t>Yes</a:t>
                      </a:r>
                      <a:r>
                        <a:rPr lang="en-GB" sz="1400" b="0" dirty="0">
                          <a:effectLst/>
                        </a:rPr>
                        <a:t> 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7566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Pre-Rel-18 Maintenance</a:t>
                      </a:r>
                      <a:endParaRPr lang="en-GB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Incoming LSs only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Yes (quota-limited)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677288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Rel-18</a:t>
                      </a:r>
                      <a:r>
                        <a:rPr lang="en-GB" sz="14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Maintenance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Incoming LSs</a:t>
                      </a:r>
                      <a:r>
                        <a:rPr lang="en-GB" sz="14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only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Yes (quota-limited)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3279844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Rel-19 Maintenance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Half of items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Other half of items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8288933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Rel-19 Exceptions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Yes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Yes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5582313"/>
                  </a:ext>
                </a:extLst>
              </a:tr>
              <a:tr h="565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Project planning and management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5G Advanced SID discussion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0199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8996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82920</TotalTime>
  <Words>394</Words>
  <Application>Microsoft Office PowerPoint</Application>
  <PresentationFormat>Widescreen</PresentationFormat>
  <Paragraphs>122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January 2025 Ad Hoc</vt:lpstr>
      <vt:lpstr>SA2 and SA meetings for 2025</vt:lpstr>
      <vt:lpstr>January Ad Hoc planning</vt:lpstr>
      <vt:lpstr>January Ad Hoc planning</vt:lpstr>
      <vt:lpstr>January Ad Hoc 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997</cp:revision>
  <cp:lastPrinted>2023-08-02T08:25:48Z</cp:lastPrinted>
  <dcterms:created xsi:type="dcterms:W3CDTF">2018-05-24T11:49:12Z</dcterms:created>
  <dcterms:modified xsi:type="dcterms:W3CDTF">2024-08-15T08:30:09Z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