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303" r:id="rId5"/>
    <p:sldId id="971" r:id="rId6"/>
    <p:sldId id="976" r:id="rId7"/>
    <p:sldId id="795" r:id="rId8"/>
    <p:sldId id="810" r:id="rId9"/>
    <p:sldId id="973" r:id="rId10"/>
    <p:sldId id="974" r:id="rId11"/>
    <p:sldId id="975" r:id="rId12"/>
    <p:sldId id="969" r:id="rId13"/>
    <p:sldId id="967" r:id="rId14"/>
    <p:sldId id="968" r:id="rId15"/>
    <p:sldId id="910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A43972-A524-41CF-A8B3-C5A797776185}" v="2" dt="2024-08-26T12:58:10.58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49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bnam Sultana" userId="65b107c6-3ab7-432d-8a17-9eeb35e3ae6f" providerId="ADAL" clId="{90E678EE-79B5-4605-B917-BBB5A7CE9AF6}"/>
    <pc:docChg chg="custSel modSld">
      <pc:chgData name="Shabnam Sultana" userId="65b107c6-3ab7-432d-8a17-9eeb35e3ae6f" providerId="ADAL" clId="{90E678EE-79B5-4605-B917-BBB5A7CE9AF6}" dt="2024-04-22T11:36:26.171" v="217" actId="20577"/>
      <pc:docMkLst>
        <pc:docMk/>
      </pc:docMkLst>
      <pc:sldChg chg="modSp mod">
        <pc:chgData name="Shabnam Sultana" userId="65b107c6-3ab7-432d-8a17-9eeb35e3ae6f" providerId="ADAL" clId="{90E678EE-79B5-4605-B917-BBB5A7CE9AF6}" dt="2024-04-22T11:26:40" v="143" actId="20577"/>
        <pc:sldMkLst>
          <pc:docMk/>
          <pc:sldMk cId="287321685" sldId="795"/>
        </pc:sldMkLst>
        <pc:spChg chg="mod">
          <ac:chgData name="Shabnam Sultana" userId="65b107c6-3ab7-432d-8a17-9eeb35e3ae6f" providerId="ADAL" clId="{90E678EE-79B5-4605-B917-BBB5A7CE9AF6}" dt="2024-04-22T11:26:40" v="143" actId="20577"/>
          <ac:spMkLst>
            <pc:docMk/>
            <pc:sldMk cId="287321685" sldId="795"/>
            <ac:spMk id="6" creationId="{00000000-0000-0000-0000-000000000000}"/>
          </ac:spMkLst>
        </pc:spChg>
        <pc:graphicFrameChg chg="mod">
          <ac:chgData name="Shabnam Sultana" userId="65b107c6-3ab7-432d-8a17-9eeb35e3ae6f" providerId="ADAL" clId="{90E678EE-79B5-4605-B917-BBB5A7CE9AF6}" dt="2024-04-22T11:24:58.058" v="129" actId="1076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modSp mod">
        <pc:chgData name="Shabnam Sultana" userId="65b107c6-3ab7-432d-8a17-9eeb35e3ae6f" providerId="ADAL" clId="{90E678EE-79B5-4605-B917-BBB5A7CE9AF6}" dt="2024-04-22T11:36:26.171" v="217" actId="20577"/>
        <pc:sldMkLst>
          <pc:docMk/>
          <pc:sldMk cId="3384665742" sldId="909"/>
        </pc:sldMkLst>
        <pc:graphicFrameChg chg="mod modGraphic">
          <ac:chgData name="Shabnam Sultana" userId="65b107c6-3ab7-432d-8a17-9eeb35e3ae6f" providerId="ADAL" clId="{90E678EE-79B5-4605-B917-BBB5A7CE9AF6}" dt="2024-04-22T11:36:26.171" v="217" actId="20577"/>
          <ac:graphicFrameMkLst>
            <pc:docMk/>
            <pc:sldMk cId="3384665742" sldId="909"/>
            <ac:graphicFrameMk id="2" creationId="{00000000-0000-0000-0000-000000000000}"/>
          </ac:graphicFrameMkLst>
        </pc:graphicFrameChg>
      </pc:sldChg>
    </pc:docChg>
  </pc:docChgLst>
  <pc:docChgLst>
    <pc:chgData name="Shabnam Sultana" userId="65b107c6-3ab7-432d-8a17-9eeb35e3ae6f" providerId="ADAL" clId="{C6A43972-A524-41CF-A8B3-C5A797776185}"/>
    <pc:docChg chg="modSld">
      <pc:chgData name="Shabnam Sultana" userId="65b107c6-3ab7-432d-8a17-9eeb35e3ae6f" providerId="ADAL" clId="{C6A43972-A524-41CF-A8B3-C5A797776185}" dt="2024-08-26T12:58:53.455" v="75" actId="13926"/>
      <pc:docMkLst>
        <pc:docMk/>
      </pc:docMkLst>
      <pc:sldChg chg="modSp mod">
        <pc:chgData name="Shabnam Sultana" userId="65b107c6-3ab7-432d-8a17-9eeb35e3ae6f" providerId="ADAL" clId="{C6A43972-A524-41CF-A8B3-C5A797776185}" dt="2024-08-26T12:58:53.455" v="75" actId="13926"/>
        <pc:sldMkLst>
          <pc:docMk/>
          <pc:sldMk cId="1182352116" sldId="971"/>
        </pc:sldMkLst>
        <pc:spChg chg="mod">
          <ac:chgData name="Shabnam Sultana" userId="65b107c6-3ab7-432d-8a17-9eeb35e3ae6f" providerId="ADAL" clId="{C6A43972-A524-41CF-A8B3-C5A797776185}" dt="2024-08-26T12:58:53.455" v="75" actId="13926"/>
          <ac:spMkLst>
            <pc:docMk/>
            <pc:sldMk cId="1182352116" sldId="971"/>
            <ac:spMk id="5" creationId="{DF1840B9-5A65-4E28-9D05-6670B7583CB2}"/>
          </ac:spMkLst>
        </pc:spChg>
        <pc:spChg chg="mod">
          <ac:chgData name="Shabnam Sultana" userId="65b107c6-3ab7-432d-8a17-9eeb35e3ae6f" providerId="ADAL" clId="{C6A43972-A524-41CF-A8B3-C5A797776185}" dt="2024-08-26T12:58:10.581" v="70" actId="1076"/>
          <ac:spMkLst>
            <pc:docMk/>
            <pc:sldMk cId="1182352116" sldId="971"/>
            <ac:spMk id="10242" creationId="{00000000-0000-0000-0000-000000000000}"/>
          </ac:spMkLst>
        </pc:spChg>
        <pc:graphicFrameChg chg="mod">
          <ac:chgData name="Shabnam Sultana" userId="65b107c6-3ab7-432d-8a17-9eeb35e3ae6f" providerId="ADAL" clId="{C6A43972-A524-41CF-A8B3-C5A797776185}" dt="2024-08-26T12:58:17.445" v="72" actId="1076"/>
          <ac:graphicFrameMkLst>
            <pc:docMk/>
            <pc:sldMk cId="1182352116" sldId="971"/>
            <ac:graphicFrameMk id="2" creationId="{E2E599F1-C3F3-A57E-9CD9-ACA5DDC4CB41}"/>
          </ac:graphicFrameMkLst>
        </pc:graphicFrameChg>
      </pc:sldChg>
      <pc:sldChg chg="modSp mod">
        <pc:chgData name="Shabnam Sultana" userId="65b107c6-3ab7-432d-8a17-9eeb35e3ae6f" providerId="ADAL" clId="{C6A43972-A524-41CF-A8B3-C5A797776185}" dt="2024-08-26T12:57:25.078" v="69" actId="20577"/>
        <pc:sldMkLst>
          <pc:docMk/>
          <pc:sldMk cId="1390055163" sldId="976"/>
        </pc:sldMkLst>
        <pc:spChg chg="mod">
          <ac:chgData name="Shabnam Sultana" userId="65b107c6-3ab7-432d-8a17-9eeb35e3ae6f" providerId="ADAL" clId="{C6A43972-A524-41CF-A8B3-C5A797776185}" dt="2024-08-26T12:57:25.078" v="69" actId="20577"/>
          <ac:spMkLst>
            <pc:docMk/>
            <pc:sldMk cId="1390055163" sldId="976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S2-2409355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#164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Maastricht, Netherlands, 19 – 23 August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WG2#164</a:t>
            </a:r>
            <a:r>
              <a:rPr lang="en-GB" altLang="de-DE" sz="1200" baseline="0">
                <a:solidFill>
                  <a:schemeClr val="bg1"/>
                </a:solidFill>
              </a:rPr>
              <a:t>  19 – 23 August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00B050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</a:t>
            </a:r>
            <a:r>
              <a:rPr lang="en-US" altLang="de-DE" sz="3600" b="1" kern="0"/>
              <a:t>FS_UAS_Ph3 &amp; UAS_Ph3 </a:t>
            </a:r>
            <a:r>
              <a:rPr lang="en-GB" altLang="ko-KR" sz="3600">
                <a:solidFill>
                  <a:srgbClr val="0099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3600">
                <a:solidFill>
                  <a:srgbClr val="9933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br>
              <a:rPr lang="en-US" altLang="de-DE" sz="3600" b="1" kern="0"/>
            </a:br>
            <a:r>
              <a:rPr lang="en-US" altLang="de-DE" sz="3600" b="1" kern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LaeYoung Kim (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LG Electronics), </a:t>
            </a:r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Shabnam Sultana (Ericsson)</a:t>
            </a:r>
          </a:p>
          <a:p>
            <a:pPr>
              <a:lnSpc>
                <a:spcPct val="80000"/>
              </a:lnSpc>
            </a:pPr>
            <a:r>
              <a:rPr lang="en-US" altLang="en-US" sz="200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Drone flying over tulip fields">
            <a:extLst>
              <a:ext uri="{FF2B5EF4-FFF2-40B4-BE49-F238E27FC236}">
                <a16:creationId xmlns:a16="http://schemas.microsoft.com/office/drawing/2014/main" id="{399744A5-0941-F76F-8B31-C3E17B0501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8" y="1434436"/>
            <a:ext cx="1527048" cy="101778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SA#103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SA2#160AH-e: </a:t>
            </a:r>
            <a:r>
              <a:rPr lang="en-US" altLang="de-DE" sz="1400" dirty="0"/>
              <a:t>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SA2#161: </a:t>
            </a:r>
            <a:r>
              <a:rPr lang="en-US" altLang="de-DE" sz="1400" dirty="0"/>
              <a:t>New solutions </a:t>
            </a:r>
            <a:r>
              <a:rPr lang="en-US" altLang="zh-CN" sz="1400" dirty="0">
                <a:cs typeface="+mn-ea"/>
              </a:rPr>
              <a:t>agreed (</a:t>
            </a:r>
            <a:r>
              <a:rPr lang="en-US" altLang="de-DE" sz="1400" dirty="0"/>
              <a:t>3 solutions for KI#1 on flight planning/monitoring, 3 solutions for KI#2, 3 solutions for KI#3).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Outgoing LSs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Reply LS sent to SA6 on Coordination of work for UAS_Ph3.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ETSI TC MSG/TFES on No-Transmit Zones according to ECC decision 22(07).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RAN and RAN2 to clarify the requirements for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200" dirty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9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dependency, timely feedback/input needed to resolve differing views 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9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/>
              <a:t>Contentious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KI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#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 may 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be at risk not to complete by May, 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2024 if </a:t>
            </a:r>
            <a:r>
              <a:rPr lang="de-DE" altLang="ko-KR" sz="1400" kern="0"/>
              <a:t>common understanding cannot be reached</a:t>
            </a:r>
            <a:endParaRPr kumimoji="0" lang="de-DE" altLang="ko-KR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9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Solution discussions,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10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1983579"/>
            <a:ext cx="8810067" cy="4341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25 Tdocs were submitted: 24 Tdocs are for new solution and 1 Tdoc is for new terms.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12 Tdocs were handled about: KI#1 on flight planning/monitoring, KI#1 on C2 reliability, KI#2 and KI#3.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New solutions agreed regarding KI#1 on flight planning/monitoring (3 solutions), KI#2 (3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Cf.) No solution yet regarding KI#1 on C2 reliability, KI#1 on multiple USS.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Due to TU budget/quota, 13 Tdocs could not be handled about KI#1 on multiple USS and KI#3.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LS sent to RAN and RAN2 to clarify the requirements for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dependency/requires RAN input to be able to </a:t>
            </a:r>
            <a:r>
              <a:rPr lang="en-US" altLang="zh-CN" sz="1400">
                <a:solidFill>
                  <a:prstClr val="black"/>
                </a:solidFill>
                <a:sym typeface="+mn-ea"/>
              </a:rPr>
              <a:t>make progress/finalization in SA2.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kern="0"/>
              <a:t>KI</a:t>
            </a:r>
            <a:r>
              <a:rPr lang="de-DE" altLang="ko-KR" sz="1400" kern="0" dirty="0"/>
              <a:t>#3 needs clarification in regards to scope and some technical aspects, without common understanding, this KI may be at risk not to complete by May</a:t>
            </a:r>
            <a:r>
              <a:rPr lang="de-DE" altLang="ko-KR" sz="1400" kern="0"/>
              <a:t>, 2024.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/>
              <a:t>Next </a:t>
            </a:r>
            <a:r>
              <a:rPr lang="de-DE" altLang="ko-KR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0" dirty="0"/>
              <a:t>At SA2#162, continue solution discussions and s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 evaluations (if possible)</a:t>
            </a:r>
            <a:r>
              <a:rPr lang="en-US" altLang="ko-KR" sz="1400" kern="0" dirty="0"/>
              <a:t>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b="0" dirty="0"/>
              <a:t>Tdocs unhandled at SA2#161 will be prioritized (if </a:t>
            </a:r>
            <a:r>
              <a:rPr lang="en-US" altLang="ko-KR" sz="1200" b="0"/>
              <a:t>not covered by the existing </a:t>
            </a:r>
            <a:r>
              <a:rPr lang="en-US" altLang="ko-KR" sz="1200" b="0" dirty="0"/>
              <a:t>solutions) for handling if re-submitted. 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dirty="0"/>
              <a:t>N</a:t>
            </a:r>
            <a:r>
              <a:rPr lang="en-US" altLang="ko-KR" sz="1200" b="0" dirty="0"/>
              <a:t>ew solutions </a:t>
            </a:r>
            <a:r>
              <a:rPr lang="en-US" altLang="ko-KR" sz="1200" b="0"/>
              <a:t>and resolving ENs considered critical will </a:t>
            </a:r>
            <a:r>
              <a:rPr lang="en-US" altLang="ko-KR" sz="1200" b="0" dirty="0"/>
              <a:t>be prioritized than solution updates.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28528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62498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A0C41-FB2F-832F-E9DD-D50426349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C979-F3CA-CC63-176E-6FF77955F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SA2#160AH-e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124E0F5-2A58-3249-5924-2B9181D2DE9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689" y="2086704"/>
            <a:ext cx="8810067" cy="41554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 Tdocs proposing new KIs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Tdocs were also considered when discussing the related new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pCRs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Key Issue related to No-Transmit </a:t>
            </a:r>
            <a:r>
              <a:rPr lang="en-US" altLang="zh-CN" sz="1400">
                <a:cs typeface="+mn-ea"/>
              </a:rPr>
              <a:t>Zones has pending EN </a:t>
            </a:r>
            <a:r>
              <a:rPr lang="en-US" altLang="zh-CN" sz="1400" dirty="0">
                <a:cs typeface="+mn-ea"/>
              </a:rPr>
              <a:t>to be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SA6 on Coordination of work for UAS_Ph3.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 sent to ETSI TC MSG/TFES on No-Transmit Zones according to ECC decision 22(07).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RAN dependency is expected related to No-Transmit Zones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94FE58E5-31FD-A96F-0F0F-1EF26337430C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21494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FS_UAS_Ph3 &amp; UAS_Ph3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 pCRs were agreed to include: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KI#2, conclusion was updated to add Relative Location of UAVs provided by Ranging Service.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8 CRs to TS 23.256, 1 CR to TS 23.288 and 1 CR to TS 23.502 were agreed.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Revised WID sent for approval to SA#105.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0963327"/>
              </p:ext>
            </p:extLst>
          </p:nvPr>
        </p:nvGraphicFramePr>
        <p:xfrm>
          <a:off x="288181" y="1078075"/>
          <a:ext cx="8266044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UAS_Ph3</a:t>
                      </a:r>
                      <a:endParaRPr lang="en-GB" sz="1200" b="1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SP-240997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75759" cy="41473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2 pCRs were agreed to include:</a:t>
            </a:r>
            <a:endParaRPr lang="en-US" altLang="de-DE" sz="1400" kern="0" dirty="0"/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KI#2, conclusion was updated to add Relative Location of UAVs provided by Ranging Service.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None.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9452795"/>
              </p:ext>
            </p:extLst>
          </p:nvPr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05516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02061" cy="442441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8 CRs to TS 23.256, 1 CR to TS 23.288 and 1 CR to TS 23.502 were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Revised WID sent for approval to SA#105.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8336430"/>
              </p:ext>
            </p:extLst>
          </p:nvPr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SP-240997</a:t>
                      </a:r>
                      <a:endParaRPr lang="en-GB" altLang="ko-KR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600" b="1" kern="0" dirty="0"/>
              <a:t>Progress since SA</a:t>
            </a:r>
            <a:r>
              <a:rPr lang="de-DE" altLang="de-DE" sz="1600" b="1" kern="0"/>
              <a:t>#103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 kern="0"/>
              <a:t>TR 23.700-59 sent to TSG SA for Information.</a:t>
            </a:r>
            <a:endParaRPr lang="en-US" altLang="de-DE" sz="1300" kern="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New solutions </a:t>
            </a:r>
            <a:r>
              <a:rPr lang="en-US" altLang="zh-CN" sz="1300">
                <a:cs typeface="+mn-ea"/>
              </a:rPr>
              <a:t>agreed (</a:t>
            </a:r>
            <a:r>
              <a:rPr lang="en-US" altLang="de-DE" sz="1300"/>
              <a:t>2 solutions for KI#1 on multiple USS, 3 solutions for KI#1 on C2 communication reliability, 3 solutions for KI#3).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Conclusions for KI#1 (for all 3 sub-Key Issues) and Conclusions for KI#2 agreed. Interim Conclusions for KI#3 agreed. 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LS sent to RAN (RAN2/RAN3 CCed) on NTZ solution impacts to RAN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sz="1600" b="1"/>
              <a:t>RAN </a:t>
            </a:r>
            <a:r>
              <a:rPr lang="en-US" sz="1600" b="1" dirty="0"/>
              <a:t>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may require RAN feedback for final conclusion.</a:t>
            </a: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Outstanding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1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</a:t>
            </a:r>
            <a:endParaRPr kumimoji="0" lang="de-DE" altLang="ko-KR" sz="13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ko-KR" sz="13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4662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TR 23.700-59 v0.4.0 is available and sent to TSG SA for Information.</a:t>
            </a:r>
            <a:endParaRPr lang="en-US" altLang="de-DE" sz="130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30 Tdocs submitted (including revision before meeting): 6 </a:t>
            </a:r>
            <a:r>
              <a:rPr lang="en-US" altLang="de-DE" sz="1300" dirty="0"/>
              <a:t>Tdocs </a:t>
            </a:r>
            <a:r>
              <a:rPr lang="en-US" altLang="de-DE" sz="1300"/>
              <a:t>for solution </a:t>
            </a:r>
            <a:r>
              <a:rPr lang="en-US" altLang="de-DE" sz="1300" dirty="0"/>
              <a:t>updates</a:t>
            </a:r>
            <a:r>
              <a:rPr lang="en-US" altLang="de-DE" sz="1300"/>
              <a:t>, 22 Tdoc for evaluations/conclusions, </a:t>
            </a:r>
            <a:r>
              <a:rPr lang="en-US" altLang="de-DE" sz="1300" dirty="0"/>
              <a:t>1 </a:t>
            </a:r>
            <a:r>
              <a:rPr lang="en-US" altLang="de-DE" sz="1300"/>
              <a:t>Tdoc for pre-SA2#163 NWM discussion summary and </a:t>
            </a:r>
            <a:r>
              <a:rPr lang="en-US" altLang="de-DE" sz="1300" dirty="0"/>
              <a:t>1 Tdoc for </a:t>
            </a:r>
            <a:r>
              <a:rPr lang="en-US" altLang="de-DE" sz="1300"/>
              <a:t>LS Out on KI#3.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12 </a:t>
            </a:r>
            <a:r>
              <a:rPr lang="en-US" altLang="de-DE" sz="1300" dirty="0"/>
              <a:t>Tdocs </a:t>
            </a:r>
            <a:r>
              <a:rPr lang="en-US" altLang="de-DE" sz="1300"/>
              <a:t>handled about solution updates, conclusions and LS Out.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Solution updates agreed regarding </a:t>
            </a:r>
            <a:r>
              <a:rPr lang="en-US" altLang="de-DE" sz="1300" dirty="0"/>
              <a:t>KI#</a:t>
            </a:r>
            <a:r>
              <a:rPr lang="en-US" altLang="de-DE" sz="1300"/>
              <a:t>1 on C2 reliability (1 solution), KI#3 (3 solutions).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Conclusions for KI#1 (for all 3 sub-Key Issues) and Conclusions for KI#2 agreed. Interim Conclusions for KI#3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LS about NTZ sent to TSG RAN (RAN2 and RAN3 CCed).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WID for normative work agreed.</a:t>
            </a:r>
            <a:endParaRPr lang="en-US" altLang="de-DE" sz="13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) may require RAN feedback for final conclusion.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 </a:t>
            </a:r>
            <a:endParaRPr lang="de-DE" altLang="ko-KR" sz="13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73%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9468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376681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159889"/>
          <a:ext cx="8669318" cy="4155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8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485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Final meeting for new solutions, if time permits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resolve ENs considered critical,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prioritize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r>
                        <a:rPr lang="en-US" sz="1400" strike="sng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issues not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yet addressed or not covered by the existing solutions,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US" altLang="ko-KR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 (focus on KI</a:t>
                      </a:r>
                      <a:r>
                        <a:rPr lang="en-US" altLang="ko-KR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#3),</a:t>
                      </a: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Conclusions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LG스마트체 Regular" panose="020B0600000101010101" pitchFamily="50" charset="-127"/>
                          <a:cs typeface="Calibri" panose="020F0502020204030204" pitchFamily="34" charset="0"/>
                        </a:rPr>
                        <a:t>※</a:t>
                      </a:r>
                      <a:r>
                        <a:rPr lang="en-US" sz="1400" kern="100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 prioritized</a:t>
                      </a:r>
                      <a:r>
                        <a:rPr lang="en-US" sz="1400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For KI#3, attempt to conclude aspects/principles without RAN dependency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</a:t>
                      </a: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23.700-59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 to SA for one-step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239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kern="0" dirty="0"/>
              <a:t>TR 23.700-59 v0.3.0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33 Tdocs submitted: 20 Tdocs for new solution, 10 Tdocs for solution updates, 1 Tdoc for Architectural Assumptions, 1 Tdoc is for new terms and 1 Tdoc for LS Out.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20 Tdocs handled mainly about new solutions and KI#3 related Architectural Assumptions/Requirements.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New solutions agreed regarding</a:t>
            </a:r>
            <a:r>
              <a:rPr lang="en-US" altLang="de-DE" sz="1200" dirty="0">
                <a:solidFill>
                  <a:srgbClr val="0070C0"/>
                </a:solidFill>
              </a:rPr>
              <a:t>: </a:t>
            </a:r>
            <a:r>
              <a:rPr lang="en-US" altLang="de-DE" sz="1200" dirty="0"/>
              <a:t>KI#1 on C2 reliability (3 solutions), KI#1 on multiple USS (2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 update agreed regarding KI#1 on flight planning/monitoring (1 solution).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Due to TU budget/quota, 10 Tdocs for solution updates could not be handled.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(KI#3) has RAN dependency: RAN aspects require RAN input to be able to make progress on normative work in SA2.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300" kern="0" dirty="0"/>
              <a:t>Regarding aerial UEs not supporting 3GPP Rel-19 NTZ mechanism, requirement to 3GPP system and how to handle them need to be addressed during the study and conclusion of KI#3 and coordination with RAN WGs.</a:t>
            </a:r>
            <a:endParaRPr lang="de-DE" altLang="ko-KR" sz="13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Solution Updates (Prioritize KI#3 to address LS feedback &amp; </a:t>
            </a: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contentious aspects),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Evaluations and Conclusions (</a:t>
            </a:r>
            <a:r>
              <a:rPr lang="en-US" altLang="ko-KR" sz="1300" kern="100" dirty="0">
                <a:effectLst/>
                <a:ea typeface="LG스마트체 Regular" panose="020B0600000101010101" pitchFamily="50" charset="-127"/>
                <a:cs typeface="Calibri" panose="020F0502020204030204" pitchFamily="34" charset="0"/>
              </a:rPr>
              <a:t>※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Conclusions are prioritized)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ko-KR" sz="13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TR 23.700-59 sent to SA for one-step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LS to RAN WGs to check/get feedback on KI#3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Propose WI to start normative </a:t>
            </a:r>
            <a:r>
              <a:rPr lang="en-US" altLang="ko-KR" sz="1300">
                <a:solidFill>
                  <a:prstClr val="black"/>
                </a:solidFill>
              </a:rPr>
              <a:t>work </a:t>
            </a:r>
            <a:r>
              <a:rPr lang="en-US" altLang="ko-KR" sz="1300"/>
              <a:t>in </a:t>
            </a:r>
            <a:r>
              <a:rPr lang="en-US" altLang="ko-KR" sz="1300" dirty="0"/>
              <a:t>Q3 for KI</a:t>
            </a:r>
            <a:r>
              <a:rPr lang="en-US" altLang="ko-KR" sz="1300"/>
              <a:t>#1&amp;2 and </a:t>
            </a:r>
            <a:r>
              <a:rPr lang="en-US" altLang="ko-KR" sz="1300" dirty="0"/>
              <a:t>normative work for KI#3 in Q4.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73%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76902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3592</TotalTime>
  <Words>2309</Words>
  <Application>Microsoft Office PowerPoint</Application>
  <PresentationFormat>화면 슬라이드 쇼(4:3)</PresentationFormat>
  <Paragraphs>282</Paragraphs>
  <Slides>12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8" baseType="lpstr">
      <vt:lpstr>LG스마트체 Regular</vt:lpstr>
      <vt:lpstr>Arial</vt:lpstr>
      <vt:lpstr>Calibri</vt:lpstr>
      <vt:lpstr>Segoe UI Symbol</vt:lpstr>
      <vt:lpstr>Times New Roman</vt:lpstr>
      <vt:lpstr>Office Theme</vt:lpstr>
      <vt:lpstr> 🛩🛩 FS_UAS_Ph3 &amp; UAS_Ph3 🛩🛩 Status Report</vt:lpstr>
      <vt:lpstr>FS_UAS_Ph3 &amp; UAS_Ph3 Status at SA#105</vt:lpstr>
      <vt:lpstr>FS_UAS_Ph3 Status after SA2#164</vt:lpstr>
      <vt:lpstr>UAS_Ph3 Status after SA2#164</vt:lpstr>
      <vt:lpstr>BACKUP</vt:lpstr>
      <vt:lpstr>FS_UAS_Ph3 Status at SA#104</vt:lpstr>
      <vt:lpstr>FS_UAS_Ph3 Status after SA2#163</vt:lpstr>
      <vt:lpstr>PowerPoint 프레젠테이션</vt:lpstr>
      <vt:lpstr>FS_UAS_Ph3 Status after SA2#162</vt:lpstr>
      <vt:lpstr>FS_UAS_Ph3 Status at SA#103</vt:lpstr>
      <vt:lpstr>FS_UAS_Ph3 Status after SA2#161</vt:lpstr>
      <vt:lpstr>FS_UAS_Ph3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r01 (LG Electronics)</cp:lastModifiedBy>
  <cp:revision>2162</cp:revision>
  <dcterms:created xsi:type="dcterms:W3CDTF">2008-08-30T09:32:10Z</dcterms:created>
  <dcterms:modified xsi:type="dcterms:W3CDTF">2024-08-26T13:55:02Z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