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303" r:id="rId2"/>
    <p:sldId id="1125" r:id="rId3"/>
    <p:sldId id="1126" r:id="rId4"/>
    <p:sldId id="1127" r:id="rId5"/>
    <p:sldId id="1120" r:id="rId6"/>
    <p:sldId id="789" r:id="rId7"/>
    <p:sldId id="967" r:id="rId8"/>
    <p:sldId id="909"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1" autoAdjust="0"/>
    <p:restoredTop sz="94660"/>
  </p:normalViewPr>
  <p:slideViewPr>
    <p:cSldViewPr snapToGrid="0">
      <p:cViewPr varScale="1">
        <p:scale>
          <a:sx n="114" d="100"/>
          <a:sy n="114" d="100"/>
        </p:scale>
        <p:origin x="798" y="96"/>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8/29/2024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29/08/2024</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1089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a:t>
            </a:r>
            <a:r>
              <a:rPr lang="en-US" altLang="en-GB" sz="800" dirty="0"/>
              <a:t>4</a:t>
            </a:r>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29693"/>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GB" altLang="de-DE" sz="1300" dirty="0">
                <a:solidFill>
                  <a:schemeClr val="bg1"/>
                </a:solidFill>
                <a:latin typeface="+mn-lt"/>
              </a:rPr>
              <a:t>TSG SA WG2#16</a:t>
            </a:r>
            <a:r>
              <a:rPr lang="en-US" altLang="de-DE" sz="1300" dirty="0">
                <a:solidFill>
                  <a:schemeClr val="bg1"/>
                </a:solidFill>
                <a:latin typeface="+mn-lt"/>
              </a:rPr>
              <a:t>4</a:t>
            </a:r>
            <a:r>
              <a:rPr lang="en-US" altLang="en-GB" sz="1300" dirty="0">
                <a:solidFill>
                  <a:schemeClr val="bg1"/>
                </a:solidFill>
                <a:latin typeface="+mn-lt"/>
              </a:rPr>
              <a:t> </a:t>
            </a:r>
            <a:r>
              <a:rPr sz="1300" dirty="0">
                <a:solidFill>
                  <a:schemeClr val="bg1"/>
                </a:solidFill>
                <a:latin typeface="+mn-lt"/>
                <a:sym typeface="+mn-ea"/>
              </a:rPr>
              <a:t>19 - 23 August, 2024</a:t>
            </a:r>
            <a:r>
              <a:rPr lang="en-US" sz="1300" dirty="0">
                <a:solidFill>
                  <a:schemeClr val="bg1"/>
                </a:solidFill>
                <a:latin typeface="+mn-lt"/>
                <a:sym typeface="+mn-ea"/>
              </a:rPr>
              <a:t>, Maastricht, Netherlands</a:t>
            </a:r>
            <a:r>
              <a:rPr lang="en-GB" altLang="de-DE" sz="1300" dirty="0">
                <a:solidFill>
                  <a:schemeClr val="bg1"/>
                </a:solidFill>
                <a:latin typeface="+mn-lt"/>
                <a:sym typeface="+mn-ea"/>
              </a:rPr>
              <a:t> </a:t>
            </a:r>
            <a:endParaRPr lang="en-US" altLang="en-GB" sz="1300" dirty="0">
              <a:solidFill>
                <a:schemeClr val="bg1"/>
              </a:solidFill>
              <a:latin typeface="+mn-lt"/>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dirty="0"/>
              <a:t>AIML_CN</a:t>
            </a:r>
            <a:br>
              <a:rPr lang="en-US" altLang="en-GB" sz="3600" b="1" dirty="0"/>
            </a:b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fr-FR" altLang="zh-CN" sz="2000" dirty="0">
                <a:latin typeface="Arial" panose="020B0604020202020204" pitchFamily="34" charset="0"/>
              </a:rPr>
              <a:t>vivo (Rapporteur)</a:t>
            </a:r>
            <a:br>
              <a:rPr lang="en-US" altLang="en-US" sz="2000" dirty="0"/>
            </a:br>
            <a:r>
              <a:rPr lang="fr-FR" altLang="zh-CN" sz="2000" dirty="0">
                <a:latin typeface="Arial" panose="020B0604020202020204" pitchFamily="34" charset="0"/>
              </a:rPr>
              <a:t>MediaTek Inc. (Rapporteur)</a:t>
            </a:r>
          </a:p>
          <a:p>
            <a:pPr>
              <a:lnSpc>
                <a:spcPct val="80000"/>
              </a:lnSpc>
              <a:defRPr/>
            </a:pPr>
            <a:endParaRPr lang="en-GB" altLang="en-US" sz="2000" dirty="0">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SA2#164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18574" y="2249124"/>
            <a:ext cx="8695692" cy="40535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General</a:t>
            </a:r>
          </a:p>
          <a:p>
            <a:pPr lvl="1">
              <a:spcBef>
                <a:spcPts val="0"/>
              </a:spcBef>
              <a:spcAft>
                <a:spcPts val="0"/>
              </a:spcAft>
            </a:pPr>
            <a:r>
              <a:rPr lang="en-US" altLang="de-DE" sz="1200" kern="0" dirty="0"/>
              <a:t>144 CRs were submitted, 18 CRs were handled, 2 CRs were NOTED, 4 CRs were merged, 5 CRs were postponed, 1 open and 6 CRs were agreed.</a:t>
            </a:r>
          </a:p>
          <a:p>
            <a:pPr lvl="1">
              <a:spcBef>
                <a:spcPts val="0"/>
              </a:spcBef>
              <a:spcAft>
                <a:spcPts val="0"/>
              </a:spcAft>
            </a:pPr>
            <a:r>
              <a:rPr lang="en-US" altLang="de-DE" sz="1200" kern="0" dirty="0"/>
              <a:t>KI#1: 3 CRs agreed. </a:t>
            </a:r>
          </a:p>
          <a:p>
            <a:pPr lvl="2">
              <a:spcBef>
                <a:spcPts val="0"/>
              </a:spcBef>
              <a:spcAft>
                <a:spcPts val="0"/>
              </a:spcAft>
            </a:pPr>
            <a:r>
              <a:rPr lang="en-US" altLang="de-DE" sz="1200" kern="0" dirty="0"/>
              <a:t>TS 23.288: MTLF supporting ML model provisioning with LMF. </a:t>
            </a:r>
          </a:p>
          <a:p>
            <a:pPr lvl="2">
              <a:spcBef>
                <a:spcPts val="0"/>
              </a:spcBef>
              <a:spcAft>
                <a:spcPts val="0"/>
              </a:spcAft>
            </a:pPr>
            <a:r>
              <a:rPr lang="en-US" altLang="de-DE" sz="1200" kern="0" dirty="0"/>
              <a:t>TS 23.273: general feature description of LMF supporting AI/ML based positioning, Data collection at LMF. </a:t>
            </a:r>
          </a:p>
          <a:p>
            <a:pPr lvl="1">
              <a:spcBef>
                <a:spcPts val="0"/>
              </a:spcBef>
              <a:spcAft>
                <a:spcPts val="0"/>
              </a:spcAft>
            </a:pPr>
            <a:r>
              <a:rPr lang="en-US" altLang="de-DE" sz="1200" kern="0" dirty="0"/>
              <a:t>KI#2: 3 CRs agreed. </a:t>
            </a:r>
          </a:p>
          <a:p>
            <a:pPr lvl="2">
              <a:spcBef>
                <a:spcPts val="0"/>
              </a:spcBef>
              <a:spcAft>
                <a:spcPts val="0"/>
              </a:spcAft>
            </a:pPr>
            <a:r>
              <a:rPr lang="en-US" altLang="de-DE" sz="1200" kern="0" dirty="0"/>
              <a:t>TS 23.288: General inference procedure, High level feature description for VFL, Registration and Discovery procedure for VFL.</a:t>
            </a:r>
          </a:p>
          <a:p>
            <a:pPr lvl="2">
              <a:spcBef>
                <a:spcPts val="0"/>
              </a:spcBef>
              <a:spcAft>
                <a:spcPts val="0"/>
              </a:spcAft>
            </a:pPr>
            <a:r>
              <a:rPr lang="en-US" altLang="de-DE" sz="1200" kern="0" dirty="0"/>
              <a:t>One CR for VFL training procedure reached offline agreement but </a:t>
            </a:r>
            <a:r>
              <a:rPr lang="en-GB" sz="1200" kern="0" dirty="0"/>
              <a:t>was postponed due to the lack of time in Friday plenary</a:t>
            </a:r>
            <a:r>
              <a:rPr lang="en-US" altLang="de-DE" sz="1200" kern="0" dirty="0"/>
              <a:t>. </a:t>
            </a:r>
          </a:p>
          <a:p>
            <a:pPr lvl="1">
              <a:spcBef>
                <a:spcPts val="0"/>
              </a:spcBef>
              <a:spcAft>
                <a:spcPts val="0"/>
              </a:spcAft>
            </a:pPr>
            <a:r>
              <a:rPr lang="en-US" altLang="de-DE" sz="1200" kern="0" dirty="0"/>
              <a:t>KI#3:No CR agreed. The majority companies prefer to have a new analytics ID but more discussion is needed.</a:t>
            </a:r>
          </a:p>
          <a:p>
            <a:pPr lvl="1">
              <a:spcBef>
                <a:spcPts val="0"/>
              </a:spcBef>
              <a:spcAft>
                <a:spcPts val="0"/>
              </a:spcAft>
            </a:pPr>
            <a:r>
              <a:rPr lang="en-US" altLang="de-DE" sz="1200" kern="0" dirty="0"/>
              <a:t>KI#4:The CR for </a:t>
            </a:r>
            <a:r>
              <a:rPr lang="en-GB" sz="1200" kern="0" dirty="0"/>
              <a:t>New analytics ID to support Signalling storm Mitigation and Prevention </a:t>
            </a:r>
            <a:r>
              <a:rPr lang="en-US" altLang="de-DE" sz="1200" kern="0" dirty="0"/>
              <a:t>reached offline agreement </a:t>
            </a:r>
            <a:r>
              <a:rPr lang="en-GB" sz="1200" kern="0" dirty="0"/>
              <a:t>but was kept open due to the lack of time in Friday plenary and will be handled next meeting</a:t>
            </a:r>
            <a:r>
              <a:rPr lang="en-US" altLang="de-DE" sz="1200" kern="0" dirty="0"/>
              <a:t>. </a:t>
            </a:r>
          </a:p>
          <a:p>
            <a:pPr marL="457200" lvl="1" indent="-457200">
              <a:spcBef>
                <a:spcPts val="0"/>
              </a:spcBef>
              <a:spcAft>
                <a:spcPts val="300"/>
              </a:spcAft>
              <a:buBlip>
                <a:blip r:embed="rId2"/>
              </a:buBlip>
            </a:pPr>
            <a:r>
              <a:rPr lang="en-US" sz="1400" b="1" dirty="0"/>
              <a:t>RAN impacts and dependencies</a:t>
            </a:r>
            <a:r>
              <a:rPr lang="en-US" sz="1400" dirty="0"/>
              <a:t>:</a:t>
            </a:r>
            <a:endParaRPr lang="de-DE" sz="1400" dirty="0"/>
          </a:p>
          <a:p>
            <a:pPr lvl="1">
              <a:spcBef>
                <a:spcPts val="0"/>
              </a:spcBef>
              <a:spcAft>
                <a:spcPts val="300"/>
              </a:spcAft>
            </a:pPr>
            <a:r>
              <a:rPr lang="en-US" altLang="zh-CN" sz="1200" kern="0" dirty="0"/>
              <a:t>For KI#1, any data to be collected from UE/RAN by LMF for the model training/model inference/model performance monitoring for LMF-side model is assumed to be defined by RAN WGs and coordination with RAN is needed.</a:t>
            </a:r>
            <a:endParaRPr lang="en-US" altLang="zh-CN" sz="1100" strike="sngStrike" dirty="0"/>
          </a:p>
          <a:p>
            <a:pPr lvl="0">
              <a:spcBef>
                <a:spcPts val="0"/>
              </a:spcBef>
              <a:spcAft>
                <a:spcPts val="300"/>
              </a:spcAft>
            </a:pPr>
            <a:r>
              <a:rPr lang="de-DE" sz="1400" b="1" dirty="0"/>
              <a:t>Other WG dependencies</a:t>
            </a:r>
          </a:p>
          <a:p>
            <a:pPr lvl="1">
              <a:spcBef>
                <a:spcPts val="0"/>
              </a:spcBef>
              <a:spcAft>
                <a:spcPts val="300"/>
              </a:spcAft>
            </a:pPr>
            <a:r>
              <a:rPr lang="en-GB" altLang="zh-CN" sz="1200" kern="0" dirty="0"/>
              <a:t>Security aspects, will be addressed by SA3.</a:t>
            </a:r>
            <a:endParaRPr lang="en-US" altLang="zh-CN" sz="1200" kern="0" dirty="0"/>
          </a:p>
          <a:p>
            <a:pPr lvl="1">
              <a:spcBef>
                <a:spcPts val="0"/>
              </a:spcBef>
              <a:spcAft>
                <a:spcPts val="300"/>
              </a:spcAft>
            </a:pPr>
            <a:r>
              <a:rPr lang="en-GB" altLang="zh-CN" sz="1200" kern="0" dirty="0"/>
              <a:t>OAM aspects, if any, will be addressed by SA5.</a:t>
            </a:r>
            <a:endParaRPr lang="en-US" altLang="zh-CN" sz="12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2344532356"/>
              </p:ext>
            </p:extLst>
          </p:nvPr>
        </p:nvGraphicFramePr>
        <p:xfrm>
          <a:off x="218574" y="1270078"/>
          <a:ext cx="8707712" cy="942136"/>
        </p:xfrm>
        <a:graphic>
          <a:graphicData uri="http://schemas.openxmlformats.org/drawingml/2006/table">
            <a:tbl>
              <a:tblPr firstRow="1" bandRow="1">
                <a:tableStyleId>{8FD4443E-F989-4FC4-A0C8-D5A2AF1F390B}</a:tableStyleId>
              </a:tblPr>
              <a:tblGrid>
                <a:gridCol w="1009826">
                  <a:extLst>
                    <a:ext uri="{9D8B030D-6E8A-4147-A177-3AD203B41FA5}">
                      <a16:colId xmlns:a16="http://schemas.microsoft.com/office/drawing/2014/main" val="20000"/>
                    </a:ext>
                  </a:extLst>
                </a:gridCol>
                <a:gridCol w="4230921">
                  <a:extLst>
                    <a:ext uri="{9D8B030D-6E8A-4147-A177-3AD203B41FA5}">
                      <a16:colId xmlns:a16="http://schemas.microsoft.com/office/drawing/2014/main" val="20001"/>
                    </a:ext>
                  </a:extLst>
                </a:gridCol>
                <a:gridCol w="1001855">
                  <a:extLst>
                    <a:ext uri="{9D8B030D-6E8A-4147-A177-3AD203B41FA5}">
                      <a16:colId xmlns:a16="http://schemas.microsoft.com/office/drawing/2014/main" val="20002"/>
                    </a:ext>
                  </a:extLst>
                </a:gridCol>
                <a:gridCol w="1172118">
                  <a:extLst>
                    <a:ext uri="{9D8B030D-6E8A-4147-A177-3AD203B41FA5}">
                      <a16:colId xmlns:a16="http://schemas.microsoft.com/office/drawing/2014/main" val="20003"/>
                    </a:ext>
                  </a:extLst>
                </a:gridCol>
                <a:gridCol w="1292992">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zh-CN" sz="1400" b="1" dirty="0"/>
                        <a:t>AIML_CN </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i="0" u="none" strike="noStrike" kern="1200" dirty="0">
                          <a:solidFill>
                            <a:schemeClr val="bg1"/>
                          </a:solidFill>
                          <a:effectLst/>
                          <a:latin typeface="Calibri" panose="020F0502020204030204" pitchFamily="34" charset="0"/>
                          <a:ea typeface="+mn-ea"/>
                          <a:cs typeface="+mn-cs"/>
                        </a:rPr>
                        <a:t>Core Network Enhanced Support for Artificial Intelligence (AI)/Machine Learning (ML) </a:t>
                      </a:r>
                      <a:endParaRPr lang="de-DE" sz="14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a:ln>
                            <a:noFill/>
                          </a:ln>
                          <a:solidFill>
                            <a:prstClr val="white"/>
                          </a:solidFill>
                          <a:effectLst/>
                          <a:uLnTx/>
                          <a:uFillTx/>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SP-240991</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4310263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sz="2800" b="1" kern="0" dirty="0"/>
              <a:t>AIML</a:t>
            </a:r>
            <a:r>
              <a:rPr lang="en-US" altLang="de-DE" sz="2800" b="1" kern="0" dirty="0"/>
              <a:t>_CN</a:t>
            </a:r>
            <a:r>
              <a:rPr lang="en-US" altLang="zh-CN" sz="2800" b="1" dirty="0"/>
              <a:t> status after SA2#164 </a:t>
            </a:r>
            <a:r>
              <a:rPr lang="en-US" altLang="de-DE" sz="2800" b="1" dirty="0"/>
              <a:t>(2/2)</a:t>
            </a:r>
            <a:endParaRPr lang="en-US" kern="0" dirty="0"/>
          </a:p>
        </p:txBody>
      </p:sp>
      <p:graphicFrame>
        <p:nvGraphicFramePr>
          <p:cNvPr id="6" name="Table 1">
            <a:extLst>
              <a:ext uri="{FF2B5EF4-FFF2-40B4-BE49-F238E27FC236}">
                <a16:creationId xmlns:a16="http://schemas.microsoft.com/office/drawing/2014/main" id="{33CD25D6-C909-449F-8B62-CD240E5F29FE}"/>
              </a:ext>
            </a:extLst>
          </p:cNvPr>
          <p:cNvGraphicFramePr>
            <a:graphicFrameLocks noGrp="1"/>
          </p:cNvGraphicFramePr>
          <p:nvPr>
            <p:extLst>
              <p:ext uri="{D42A27DB-BD31-4B8C-83A1-F6EECF244321}">
                <p14:modId xmlns:p14="http://schemas.microsoft.com/office/powerpoint/2010/main" val="3790225834"/>
              </p:ext>
            </p:extLst>
          </p:nvPr>
        </p:nvGraphicFramePr>
        <p:xfrm>
          <a:off x="333668" y="1061453"/>
          <a:ext cx="8669318" cy="3002311"/>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455282">
                <a:tc>
                  <a:txBody>
                    <a:bodyPr/>
                    <a:lstStyle/>
                    <a:p>
                      <a:r>
                        <a:rPr lang="en-US" sz="1400" b="1" dirty="0"/>
                        <a:t>Meeting</a:t>
                      </a:r>
                    </a:p>
                  </a:txBody>
                  <a:tcPr/>
                </a:tc>
                <a:tc>
                  <a:txBody>
                    <a:bodyPr/>
                    <a:lstStyle/>
                    <a:p>
                      <a:r>
                        <a:rPr lang="en-US" sz="1400" b="1" dirty="0"/>
                        <a:t>Date</a:t>
                      </a:r>
                    </a:p>
                  </a:txBody>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tc>
                <a:tc>
                  <a:txBody>
                    <a:bodyPr/>
                    <a:lstStyle/>
                    <a:p>
                      <a:pPr algn="ctr"/>
                      <a:r>
                        <a:rPr lang="en-US" sz="1400" b="1" dirty="0"/>
                        <a:t>Actual TU’s</a:t>
                      </a:r>
                    </a:p>
                  </a:txBody>
                  <a:tcPr/>
                </a:tc>
                <a:tc>
                  <a:txBody>
                    <a:bodyPr/>
                    <a:lstStyle/>
                    <a:p>
                      <a:r>
                        <a:rPr lang="en-US" sz="1400" b="1" dirty="0"/>
                        <a:t>Action plan</a:t>
                      </a:r>
                    </a:p>
                  </a:txBody>
                  <a:tcPr/>
                </a:tc>
                <a:extLst>
                  <a:ext uri="{0D108BD9-81ED-4DB2-BD59-A6C34878D82A}">
                    <a16:rowId xmlns:a16="http://schemas.microsoft.com/office/drawing/2014/main" val="10000"/>
                  </a:ext>
                </a:extLst>
              </a:tr>
              <a:tr h="392291">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kern="100" dirty="0">
                          <a:solidFill>
                            <a:schemeClr val="tx1"/>
                          </a:solidFill>
                          <a:effectLst/>
                          <a:latin typeface="Calibri" panose="020F0502020204030204" pitchFamily="34" charset="0"/>
                          <a:cs typeface="Times New Roman" panose="02020603050405020304" pitchFamily="18" charset="0"/>
                        </a:rPr>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solidFill>
                      <a:schemeClr val="bg1">
                        <a:lumMod val="85000"/>
                      </a:schemeClr>
                    </a:solidFill>
                  </a:tcPr>
                </a:tc>
                <a:extLst>
                  <a:ext uri="{0D108BD9-81ED-4DB2-BD59-A6C34878D82A}">
                    <a16:rowId xmlns:a16="http://schemas.microsoft.com/office/drawing/2014/main" val="10003"/>
                  </a:ext>
                </a:extLst>
              </a:tr>
              <a:tr h="392291">
                <a:tc>
                  <a:txBody>
                    <a:bodyPr/>
                    <a:lstStyle/>
                    <a:p>
                      <a:r>
                        <a:rPr lang="en-US" sz="1400" b="0" dirty="0"/>
                        <a:t>SA2#161</a:t>
                      </a:r>
                    </a:p>
                  </a:txBody>
                  <a:tcPr>
                    <a:solidFill>
                      <a:schemeClr val="bg1">
                        <a:lumMod val="85000"/>
                      </a:schemeClr>
                    </a:solidFill>
                  </a:tcPr>
                </a:tc>
                <a:tc>
                  <a:txBody>
                    <a:bodyPr/>
                    <a:lstStyle/>
                    <a:p>
                      <a:r>
                        <a:rPr lang="en-US" sz="1400" b="0" dirty="0"/>
                        <a:t>Feb 2024</a:t>
                      </a:r>
                    </a:p>
                  </a:txBody>
                  <a:tcPr>
                    <a:solidFill>
                      <a:schemeClr val="bg1">
                        <a:lumMod val="85000"/>
                      </a:schemeClr>
                    </a:solidFill>
                  </a:tcPr>
                </a:tc>
                <a:tc>
                  <a:txBody>
                    <a:bodyPr/>
                    <a:lstStyle/>
                    <a:p>
                      <a:pPr algn="ctr"/>
                      <a:r>
                        <a:rPr lang="en-US" sz="1400" dirty="0"/>
                        <a:t>1.5</a:t>
                      </a:r>
                    </a:p>
                  </a:txBody>
                  <a:tcPr>
                    <a:solidFill>
                      <a:schemeClr val="bg1">
                        <a:lumMod val="85000"/>
                      </a:schemeClr>
                    </a:solidFill>
                  </a:tcPr>
                </a:tc>
                <a:tc>
                  <a:txBody>
                    <a:bodyPr/>
                    <a:lstStyle/>
                    <a:p>
                      <a:pPr marL="0" algn="ctr" defTabSz="914400" rtl="0" eaLnBrk="1" latinLnBrk="0" hangingPunct="1"/>
                      <a:r>
                        <a:rPr lang="en-US" sz="1400" kern="100" dirty="0">
                          <a:solidFill>
                            <a:schemeClr val="tx1"/>
                          </a:solidFill>
                          <a:effectLst/>
                          <a:latin typeface="Calibri" panose="020F0502020204030204" pitchFamily="34" charset="0"/>
                          <a:ea typeface="+mn-ea"/>
                          <a:cs typeface="Times New Roman" panose="02020603050405020304" pitchFamily="18" charset="0"/>
                        </a:rPr>
                        <a:t>1.5</a:t>
                      </a:r>
                    </a:p>
                  </a:txBody>
                  <a:tcPr>
                    <a:solidFill>
                      <a:schemeClr val="bg1">
                        <a:lumMod val="85000"/>
                      </a:schemeClr>
                    </a:solidFill>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solidFill>
                      <a:schemeClr val="bg1">
                        <a:lumMod val="85000"/>
                      </a:schemeClr>
                    </a:solidFill>
                  </a:tcPr>
                </a:tc>
                <a:extLst>
                  <a:ext uri="{0D108BD9-81ED-4DB2-BD59-A6C34878D82A}">
                    <a16:rowId xmlns:a16="http://schemas.microsoft.com/office/drawing/2014/main" val="10004"/>
                  </a:ext>
                </a:extLst>
              </a:tr>
              <a:tr h="280581">
                <a:tc>
                  <a:txBody>
                    <a:bodyPr/>
                    <a:lstStyle/>
                    <a:p>
                      <a:pPr marL="0" algn="l" defTabSz="914400" rtl="0" eaLnBrk="1" latinLnBrk="0" hangingPunct="1"/>
                      <a:r>
                        <a:rPr lang="en-US" sz="1400" b="0" kern="1200" dirty="0">
                          <a:solidFill>
                            <a:schemeClr val="tx1"/>
                          </a:solidFill>
                          <a:latin typeface="+mn-lt"/>
                          <a:ea typeface="+mn-ea"/>
                          <a:cs typeface="+mn-cs"/>
                        </a:rPr>
                        <a:t>SA2#162*</a:t>
                      </a:r>
                    </a:p>
                  </a:txBody>
                  <a:tcPr>
                    <a:solidFill>
                      <a:schemeClr val="bg1">
                        <a:lumMod val="85000"/>
                      </a:schemeClr>
                    </a:solidFill>
                  </a:tcPr>
                </a:tc>
                <a:tc>
                  <a:txBody>
                    <a:bodyPr/>
                    <a:lstStyle/>
                    <a:p>
                      <a:r>
                        <a:rPr lang="en-US" sz="1400" b="0" dirty="0"/>
                        <a:t>Apr 2024</a:t>
                      </a:r>
                    </a:p>
                  </a:txBody>
                  <a:tcPr>
                    <a:solidFill>
                      <a:schemeClr val="bg1">
                        <a:lumMod val="85000"/>
                      </a:schemeClr>
                    </a:solidFill>
                  </a:tcPr>
                </a:tc>
                <a:tc>
                  <a:txBody>
                    <a:bodyPr/>
                    <a:lstStyle/>
                    <a:p>
                      <a:pPr algn="ctr"/>
                      <a:r>
                        <a:rPr lang="en-US" sz="1400" u="none" strike="noStrike" dirty="0"/>
                        <a:t>1</a:t>
                      </a:r>
                      <a:endParaRPr lang="en-US" sz="14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400" dirty="0"/>
                        <a:t>1</a:t>
                      </a:r>
                    </a:p>
                  </a:txBody>
                  <a:tcPr>
                    <a:solidFill>
                      <a:schemeClr val="bg1">
                        <a:lumMod val="85000"/>
                      </a:schemeClr>
                    </a:solidFill>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solidFill>
                      <a:schemeClr val="bg1">
                        <a:lumMod val="85000"/>
                      </a:schemeClr>
                    </a:solidFill>
                  </a:tcPr>
                </a:tc>
                <a:extLst>
                  <a:ext uri="{0D108BD9-81ED-4DB2-BD59-A6C34878D82A}">
                    <a16:rowId xmlns:a16="http://schemas.microsoft.com/office/drawing/2014/main" val="10005"/>
                  </a:ext>
                </a:extLst>
              </a:tr>
              <a:tr h="372013">
                <a:tc>
                  <a:txBody>
                    <a:bodyPr/>
                    <a:lstStyle/>
                    <a:p>
                      <a:r>
                        <a:rPr lang="en-US" sz="1400" b="0" dirty="0"/>
                        <a:t>SA2#163</a:t>
                      </a:r>
                    </a:p>
                  </a:txBody>
                  <a:tcPr>
                    <a:solidFill>
                      <a:schemeClr val="bg1">
                        <a:lumMod val="85000"/>
                      </a:schemeClr>
                    </a:solidFill>
                  </a:tcPr>
                </a:tc>
                <a:tc>
                  <a:txBody>
                    <a:bodyPr/>
                    <a:lstStyle/>
                    <a:p>
                      <a:r>
                        <a:rPr lang="en-US" sz="1400" b="0" dirty="0"/>
                        <a:t>May 2024</a:t>
                      </a:r>
                    </a:p>
                  </a:txBody>
                  <a:tcPr>
                    <a:solidFill>
                      <a:schemeClr val="bg1">
                        <a:lumMod val="85000"/>
                      </a:schemeClr>
                    </a:solidFill>
                  </a:tcPr>
                </a:tc>
                <a:tc>
                  <a:txBody>
                    <a:bodyPr/>
                    <a:lstStyle/>
                    <a:p>
                      <a:pPr algn="ctr"/>
                      <a:r>
                        <a:rPr lang="en-US" sz="1400" strike="noStrike" dirty="0"/>
                        <a:t>1</a:t>
                      </a:r>
                      <a:endParaRPr lang="en-US" sz="14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400" dirty="0"/>
                        <a:t>1</a:t>
                      </a: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solidFill>
                      <a:schemeClr val="bg1">
                        <a:lumMod val="85000"/>
                      </a:schemeClr>
                    </a:solidFill>
                  </a:tcPr>
                </a:tc>
                <a:extLst>
                  <a:ext uri="{0D108BD9-81ED-4DB2-BD59-A6C34878D82A}">
                    <a16:rowId xmlns:a16="http://schemas.microsoft.com/office/drawing/2014/main" val="10006"/>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Aug 2024</a:t>
                      </a:r>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1.5</a:t>
                      </a:r>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a:t>
                      </a:r>
                    </a:p>
                  </a:txBody>
                  <a:tcPr/>
                </a:tc>
                <a:tc>
                  <a:txBody>
                    <a:bodyPr/>
                    <a:lstStyle/>
                    <a:p>
                      <a:r>
                        <a:rPr lang="en-US" sz="1400" dirty="0"/>
                        <a:t>Normative work per KI conclusion </a:t>
                      </a:r>
                    </a:p>
                  </a:txBody>
                  <a:tcPr/>
                </a:tc>
                <a:extLst>
                  <a:ext uri="{0D108BD9-81ED-4DB2-BD59-A6C34878D82A}">
                    <a16:rowId xmlns:a16="http://schemas.microsoft.com/office/drawing/2014/main" val="10007"/>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SA2#165</a:t>
                      </a:r>
                    </a:p>
                  </a:txBody>
                  <a:tcPr/>
                </a:tc>
                <a:tc>
                  <a:txBody>
                    <a:bodyPr/>
                    <a:lstStyle/>
                    <a:p>
                      <a:r>
                        <a:rPr lang="en-US" altLang="zh-CN" sz="1400" dirty="0"/>
                        <a:t>Oct 2024</a:t>
                      </a:r>
                      <a:endParaRPr lang="en-US" sz="1400" dirty="0"/>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1.5</a:t>
                      </a:r>
                    </a:p>
                  </a:txBody>
                  <a:tcPr/>
                </a:tc>
                <a:tc>
                  <a:txBody>
                    <a:bodyPr/>
                    <a:lstStyle/>
                    <a:p>
                      <a:pPr algn="ct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Normative work per KI conclusion </a:t>
                      </a:r>
                    </a:p>
                  </a:txBody>
                  <a:tcPr/>
                </a:tc>
                <a:extLst>
                  <a:ext uri="{0D108BD9-81ED-4DB2-BD59-A6C34878D82A}">
                    <a16:rowId xmlns:a16="http://schemas.microsoft.com/office/drawing/2014/main" val="2096441323"/>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SA2#166</a:t>
                      </a:r>
                    </a:p>
                  </a:txBody>
                  <a:tcPr/>
                </a:tc>
                <a:tc>
                  <a:txBody>
                    <a:bodyPr/>
                    <a:lstStyle/>
                    <a:p>
                      <a:r>
                        <a:rPr lang="en-US" sz="1400" dirty="0"/>
                        <a:t>Nov 2024</a:t>
                      </a:r>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a:t>
                      </a:r>
                    </a:p>
                  </a:txBody>
                  <a:tcPr/>
                </a:tc>
                <a:tc>
                  <a:txBody>
                    <a:bodyPr/>
                    <a:lstStyle/>
                    <a:p>
                      <a:pPr algn="ct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Normative work per KI conclusion </a:t>
                      </a:r>
                    </a:p>
                  </a:txBody>
                  <a:tcPr/>
                </a:tc>
                <a:extLst>
                  <a:ext uri="{0D108BD9-81ED-4DB2-BD59-A6C34878D82A}">
                    <a16:rowId xmlns:a16="http://schemas.microsoft.com/office/drawing/2014/main" val="936295810"/>
                  </a:ext>
                </a:extLst>
              </a:tr>
            </a:tbl>
          </a:graphicData>
        </a:graphic>
      </p:graphicFrame>
      <p:sp>
        <p:nvSpPr>
          <p:cNvPr id="7" name="Content Placeholder 7">
            <a:extLst>
              <a:ext uri="{FF2B5EF4-FFF2-40B4-BE49-F238E27FC236}">
                <a16:creationId xmlns:a16="http://schemas.microsoft.com/office/drawing/2014/main" id="{87D184E8-035B-483D-92AE-DB40DED6CE79}"/>
              </a:ext>
            </a:extLst>
          </p:cNvPr>
          <p:cNvSpPr txBox="1">
            <a:spLocks/>
          </p:cNvSpPr>
          <p:nvPr/>
        </p:nvSpPr>
        <p:spPr>
          <a:xfrm>
            <a:off x="253913" y="4140227"/>
            <a:ext cx="8749073" cy="78983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8 TUs</a:t>
            </a:r>
          </a:p>
          <a:p>
            <a:pPr lvl="1">
              <a:spcBef>
                <a:spcPts val="0"/>
              </a:spcBef>
              <a:spcAft>
                <a:spcPts val="0"/>
              </a:spcAft>
            </a:pPr>
            <a:r>
              <a:rPr lang="en-US" altLang="zh-CN" sz="1400" kern="0" dirty="0"/>
              <a:t>4 TUs for Study Phase</a:t>
            </a:r>
          </a:p>
          <a:p>
            <a:pPr lvl="1">
              <a:spcBef>
                <a:spcPts val="0"/>
              </a:spcBef>
              <a:spcAft>
                <a:spcPts val="0"/>
              </a:spcAft>
            </a:pPr>
            <a:r>
              <a:rPr lang="en-US" altLang="zh-CN" sz="1400" kern="0" dirty="0"/>
              <a:t>4 TUs for Normative Work</a:t>
            </a:r>
          </a:p>
        </p:txBody>
      </p:sp>
      <p:sp>
        <p:nvSpPr>
          <p:cNvPr id="4" name="矩形 3">
            <a:extLst>
              <a:ext uri="{FF2B5EF4-FFF2-40B4-BE49-F238E27FC236}">
                <a16:creationId xmlns:a16="http://schemas.microsoft.com/office/drawing/2014/main" id="{1430B3E3-C5E9-4641-B540-5D449743051B}"/>
              </a:ext>
            </a:extLst>
          </p:cNvPr>
          <p:cNvSpPr/>
          <p:nvPr/>
        </p:nvSpPr>
        <p:spPr>
          <a:xfrm>
            <a:off x="220769" y="4936889"/>
            <a:ext cx="8669318" cy="1384995"/>
          </a:xfrm>
          <a:prstGeom prst="rect">
            <a:avLst/>
          </a:prstGeom>
        </p:spPr>
        <p:txBody>
          <a:bodyPr wrap="square">
            <a:spAutoFit/>
          </a:bodyPr>
          <a:lstStyle/>
          <a:p>
            <a:pPr>
              <a:spcAft>
                <a:spcPts val="0"/>
              </a:spcAft>
            </a:pPr>
            <a:r>
              <a:rPr lang="en-US" sz="1400" dirty="0">
                <a:latin typeface="Calibri" panose="020F0502020204030204" pitchFamily="34" charset="0"/>
                <a:ea typeface="宋体" panose="02010600030101010101" pitchFamily="2" charset="-122"/>
              </a:rPr>
              <a:t>Note1: The current work plan does not apply to WT#1.1/1.2/1.3, which will </a:t>
            </a:r>
            <a:r>
              <a:rPr lang="en-GB" sz="1400" dirty="0">
                <a:latin typeface="Calibri" panose="020F0502020204030204" pitchFamily="34" charset="0"/>
                <a:ea typeface="宋体" panose="02010600030101010101" pitchFamily="2" charset="-122"/>
              </a:rPr>
              <a:t>be discussed at SA#105 (Sep. 2024) based on the outcome of the related work in the involved RAN WGs(s). </a:t>
            </a:r>
          </a:p>
          <a:p>
            <a:r>
              <a:rPr lang="en-US" sz="1400" dirty="0">
                <a:latin typeface="Calibri" panose="020F0502020204030204" pitchFamily="34" charset="0"/>
                <a:ea typeface="宋体" panose="02010600030101010101" pitchFamily="2" charset="-122"/>
              </a:rPr>
              <a:t>Note2: It is anticipated that drafting sessions is required for normative work in Q4 subject to planning. </a:t>
            </a:r>
          </a:p>
          <a:p>
            <a:r>
              <a:rPr lang="en-US" sz="1400" dirty="0">
                <a:latin typeface="Calibri" panose="020F0502020204030204" pitchFamily="34" charset="0"/>
                <a:ea typeface="宋体" panose="02010600030101010101" pitchFamily="2" charset="-122"/>
              </a:rPr>
              <a:t>Note3: Rapporteurs will figure out the contribution plan in October SA2 meeting, considering the situation in August SA2 meeting (large number of input papers in August SA2 meeting) and the discussion outcome</a:t>
            </a:r>
            <a:r>
              <a:rPr lang="en-GB" sz="1400" dirty="0">
                <a:latin typeface="Calibri" panose="020F0502020204030204" pitchFamily="34" charset="0"/>
                <a:ea typeface="宋体" panose="02010600030101010101" pitchFamily="2" charset="-122"/>
              </a:rPr>
              <a:t> at SA#105 (Sep. 2024) </a:t>
            </a:r>
            <a:endParaRPr lang="en-US" sz="14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81022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17DEBED-D0FC-473F-9133-D452B61E9EE5}"/>
              </a:ext>
            </a:extLst>
          </p:cNvPr>
          <p:cNvSpPr>
            <a:spLocks noGrp="1"/>
          </p:cNvSpPr>
          <p:nvPr>
            <p:ph type="title"/>
          </p:nvPr>
        </p:nvSpPr>
        <p:spPr>
          <a:xfrm>
            <a:off x="488950" y="228600"/>
            <a:ext cx="6827838" cy="755012"/>
          </a:xfrm>
        </p:spPr>
        <p:txBody>
          <a:bodyPr/>
          <a:lstStyle/>
          <a:p>
            <a:r>
              <a:rPr lang="en-GB" altLang="en-US" sz="2800" b="1" dirty="0"/>
              <a:t>AIML_CN status for SA#105</a:t>
            </a:r>
          </a:p>
        </p:txBody>
      </p:sp>
      <p:graphicFrame>
        <p:nvGraphicFramePr>
          <p:cNvPr id="9" name="Table 4">
            <a:extLst>
              <a:ext uri="{FF2B5EF4-FFF2-40B4-BE49-F238E27FC236}">
                <a16:creationId xmlns:a16="http://schemas.microsoft.com/office/drawing/2014/main" id="{58053A77-DCB9-4F00-8F4A-73FCB0457D33}"/>
              </a:ext>
            </a:extLst>
          </p:cNvPr>
          <p:cNvGraphicFramePr>
            <a:graphicFrameLocks noGrp="1"/>
          </p:cNvGraphicFramePr>
          <p:nvPr>
            <p:extLst>
              <p:ext uri="{D42A27DB-BD31-4B8C-83A1-F6EECF244321}">
                <p14:modId xmlns:p14="http://schemas.microsoft.com/office/powerpoint/2010/main" val="1522131944"/>
              </p:ext>
            </p:extLst>
          </p:nvPr>
        </p:nvGraphicFramePr>
        <p:xfrm>
          <a:off x="399786" y="1244443"/>
          <a:ext cx="8344428" cy="937375"/>
        </p:xfrm>
        <a:graphic>
          <a:graphicData uri="http://schemas.openxmlformats.org/drawingml/2006/table">
            <a:tbl>
              <a:tblPr firstRow="1" firstCol="1" bandRow="1">
                <a:tableStyleId>{F5AB1C69-6EDB-4FF4-983F-18BD219EF322}</a:tableStyleId>
              </a:tblPr>
              <a:tblGrid>
                <a:gridCol w="621818">
                  <a:extLst>
                    <a:ext uri="{9D8B030D-6E8A-4147-A177-3AD203B41FA5}">
                      <a16:colId xmlns:a16="http://schemas.microsoft.com/office/drawing/2014/main" val="20000"/>
                    </a:ext>
                  </a:extLst>
                </a:gridCol>
                <a:gridCol w="2692866">
                  <a:extLst>
                    <a:ext uri="{9D8B030D-6E8A-4147-A177-3AD203B41FA5}">
                      <a16:colId xmlns:a16="http://schemas.microsoft.com/office/drawing/2014/main" val="20001"/>
                    </a:ext>
                  </a:extLst>
                </a:gridCol>
                <a:gridCol w="1023457">
                  <a:extLst>
                    <a:ext uri="{9D8B030D-6E8A-4147-A177-3AD203B41FA5}">
                      <a16:colId xmlns:a16="http://schemas.microsoft.com/office/drawing/2014/main" val="20002"/>
                    </a:ext>
                  </a:extLst>
                </a:gridCol>
                <a:gridCol w="780176">
                  <a:extLst>
                    <a:ext uri="{9D8B030D-6E8A-4147-A177-3AD203B41FA5}">
                      <a16:colId xmlns:a16="http://schemas.microsoft.com/office/drawing/2014/main" val="20003"/>
                    </a:ext>
                  </a:extLst>
                </a:gridCol>
                <a:gridCol w="591369">
                  <a:extLst>
                    <a:ext uri="{9D8B030D-6E8A-4147-A177-3AD203B41FA5}">
                      <a16:colId xmlns:a16="http://schemas.microsoft.com/office/drawing/2014/main" val="20004"/>
                    </a:ext>
                  </a:extLst>
                </a:gridCol>
                <a:gridCol w="776036">
                  <a:extLst>
                    <a:ext uri="{9D8B030D-6E8A-4147-A177-3AD203B41FA5}">
                      <a16:colId xmlns:a16="http://schemas.microsoft.com/office/drawing/2014/main" val="20005"/>
                    </a:ext>
                  </a:extLst>
                </a:gridCol>
                <a:gridCol w="553674">
                  <a:extLst>
                    <a:ext uri="{9D8B030D-6E8A-4147-A177-3AD203B41FA5}">
                      <a16:colId xmlns:a16="http://schemas.microsoft.com/office/drawing/2014/main" val="20006"/>
                    </a:ext>
                  </a:extLst>
                </a:gridCol>
                <a:gridCol w="1305032">
                  <a:extLst>
                    <a:ext uri="{9D8B030D-6E8A-4147-A177-3AD203B41FA5}">
                      <a16:colId xmlns:a16="http://schemas.microsoft.com/office/drawing/2014/main" val="20007"/>
                    </a:ext>
                  </a:extLst>
                </a:gridCol>
              </a:tblGrid>
              <a:tr h="89407">
                <a:tc>
                  <a:txBody>
                    <a:bodyPr/>
                    <a:lstStyle/>
                    <a:p>
                      <a:pPr algn="ctr">
                        <a:lnSpc>
                          <a:spcPct val="107000"/>
                        </a:lnSpc>
                        <a:spcAft>
                          <a:spcPts val="800"/>
                        </a:spcAft>
                      </a:pPr>
                      <a:r>
                        <a:rPr lang="en-GB" sz="1000" dirty="0"/>
                        <a:t>UID</a:t>
                      </a:r>
                    </a:p>
                  </a:txBody>
                  <a:tcPr marL="36003" marR="36003" marT="0" marB="0" anchor="ctr"/>
                </a:tc>
                <a:tc>
                  <a:txBody>
                    <a:bodyPr/>
                    <a:lstStyle/>
                    <a:p>
                      <a:pPr algn="ctr">
                        <a:lnSpc>
                          <a:spcPct val="107000"/>
                        </a:lnSpc>
                        <a:spcAft>
                          <a:spcPts val="800"/>
                        </a:spcAft>
                      </a:pPr>
                      <a:r>
                        <a:rPr lang="en-GB" sz="1000" dirty="0"/>
                        <a:t>Name</a:t>
                      </a:r>
                    </a:p>
                  </a:txBody>
                  <a:tcPr marL="36003" marR="36003" marT="0" marB="0" anchor="ctr"/>
                </a:tc>
                <a:tc>
                  <a:txBody>
                    <a:bodyPr/>
                    <a:lstStyle/>
                    <a:p>
                      <a:pPr algn="ctr">
                        <a:lnSpc>
                          <a:spcPct val="107000"/>
                        </a:lnSpc>
                        <a:spcAft>
                          <a:spcPts val="800"/>
                        </a:spcAft>
                      </a:pPr>
                      <a:r>
                        <a:rPr lang="en-GB" sz="1000" dirty="0"/>
                        <a:t>Acronym</a:t>
                      </a:r>
                    </a:p>
                  </a:txBody>
                  <a:tcPr marL="36003" marR="36003" marT="0" marB="0" anchor="ctr"/>
                </a:tc>
                <a:tc>
                  <a:txBody>
                    <a:bodyPr/>
                    <a:lstStyle/>
                    <a:p>
                      <a:pPr algn="ctr">
                        <a:lnSpc>
                          <a:spcPct val="107000"/>
                        </a:lnSpc>
                        <a:spcAft>
                          <a:spcPts val="800"/>
                        </a:spcAft>
                      </a:pPr>
                      <a:r>
                        <a:rPr lang="en-GB" sz="1000" dirty="0"/>
                        <a:t>Target </a:t>
                      </a:r>
                      <a:r>
                        <a:rPr lang="en-GB" sz="800" dirty="0"/>
                        <a:t>(dd/mm/</a:t>
                      </a:r>
                      <a:r>
                        <a:rPr lang="en-GB" sz="800" dirty="0" err="1"/>
                        <a:t>yyyy</a:t>
                      </a:r>
                      <a:r>
                        <a:rPr lang="en-GB" sz="800" dirty="0"/>
                        <a:t>)</a:t>
                      </a:r>
                      <a:endParaRPr lang="en-GB" sz="1000" dirty="0"/>
                    </a:p>
                  </a:txBody>
                  <a:tcPr marL="36003" marR="36003" marT="0" marB="0" anchor="ctr"/>
                </a:tc>
                <a:tc>
                  <a:txBody>
                    <a:bodyPr/>
                    <a:lstStyle/>
                    <a:p>
                      <a:pPr algn="ctr">
                        <a:lnSpc>
                          <a:spcPct val="107000"/>
                        </a:lnSpc>
                        <a:spcAft>
                          <a:spcPts val="800"/>
                        </a:spcAft>
                      </a:pPr>
                      <a:r>
                        <a:rPr lang="en-GB" sz="1000" dirty="0"/>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435650">
                <a:tc>
                  <a:txBody>
                    <a:bodyPr/>
                    <a:lstStyle/>
                    <a:p>
                      <a:pPr algn="ctr" fontAlgn="t"/>
                      <a:r>
                        <a:rPr lang="en-GB" sz="1200" dirty="0"/>
                        <a:t>1040033</a:t>
                      </a:r>
                    </a:p>
                  </a:txBody>
                  <a:tcPr marL="9525" marR="9525" marT="9513" marB="0"/>
                </a:tc>
                <a:tc>
                  <a:txBody>
                    <a:bodyPr/>
                    <a:lstStyle/>
                    <a:p>
                      <a:pPr algn="l" fontAlgn="t"/>
                      <a:r>
                        <a:rPr lang="en-US" sz="1400" b="1" dirty="0"/>
                        <a:t>Core Network Enhanced Support for Artificial Intelligence (AI)/Machine Learning (ML)	</a:t>
                      </a:r>
                      <a:endParaRPr lang="en-GB" sz="1400" b="1" dirty="0"/>
                    </a:p>
                  </a:txBody>
                  <a:tcPr marL="9525" marR="9525" marT="9513" marB="0"/>
                </a:tc>
                <a:tc>
                  <a:txBody>
                    <a:bodyPr/>
                    <a:lstStyle/>
                    <a:p>
                      <a:pPr algn="ctr" fontAlgn="t"/>
                      <a:r>
                        <a:rPr lang="en-GB" sz="1200" dirty="0"/>
                        <a:t>AIML_CN</a:t>
                      </a:r>
                    </a:p>
                  </a:txBody>
                  <a:tcPr marL="9525" marR="9525" marT="9513" marB="0"/>
                </a:tc>
                <a:tc>
                  <a:txBody>
                    <a:bodyPr/>
                    <a:lstStyle/>
                    <a:p>
                      <a:pPr algn="ctr" fontAlgn="t"/>
                      <a:r>
                        <a:rPr lang="en-GB" sz="1200" dirty="0"/>
                        <a:t>12/12/2024</a:t>
                      </a:r>
                    </a:p>
                  </a:txBody>
                  <a:tcPr marL="9525" marR="9525" marT="9513" marB="0"/>
                </a:tc>
                <a:tc>
                  <a:txBody>
                    <a:bodyPr/>
                    <a:lstStyle/>
                    <a:p>
                      <a:pPr algn="ctr" fontAlgn="t"/>
                      <a:r>
                        <a:rPr lang="en-GB" sz="1200" dirty="0"/>
                        <a:t>0%</a:t>
                      </a:r>
                    </a:p>
                  </a:txBody>
                  <a:tcPr marL="9525" marR="9525" marT="9513" marB="0"/>
                </a:tc>
                <a:tc>
                  <a:txBody>
                    <a:bodyPr/>
                    <a:lstStyle/>
                    <a:p>
                      <a:pPr algn="ctr" fontAlgn="t"/>
                      <a:r>
                        <a:rPr lang="en-GB" sz="1200" kern="1200" dirty="0">
                          <a:solidFill>
                            <a:schemeClr val="dk1"/>
                          </a:solidFill>
                          <a:effectLst/>
                          <a:latin typeface="+mn-lt"/>
                          <a:ea typeface="+mn-ea"/>
                          <a:cs typeface="+mn-cs"/>
                        </a:rPr>
                        <a:t>SP-240991</a:t>
                      </a:r>
                    </a:p>
                  </a:txBody>
                  <a:tcPr marL="9525" marR="9525" marT="9513" marB="0"/>
                </a:tc>
                <a:tc>
                  <a:txBody>
                    <a:bodyPr/>
                    <a:lstStyle/>
                    <a:p>
                      <a:pPr algn="ctr">
                        <a:lnSpc>
                          <a:spcPct val="107000"/>
                        </a:lnSpc>
                        <a:spcAft>
                          <a:spcPts val="800"/>
                        </a:spcAft>
                      </a:pPr>
                      <a:r>
                        <a:rPr lang="en-GB" sz="1200" dirty="0">
                          <a:solidFill>
                            <a:srgbClr val="FF0000"/>
                          </a:solidFill>
                        </a:rPr>
                        <a:t>15%</a:t>
                      </a:r>
                    </a:p>
                  </a:txBody>
                  <a:tcPr marL="36003" marR="36003" marT="0" marB="0" anchor="ctr"/>
                </a:tc>
                <a:tc>
                  <a:txBody>
                    <a:bodyPr/>
                    <a:lstStyle/>
                    <a:p>
                      <a:pPr algn="ctr">
                        <a:lnSpc>
                          <a:spcPct val="107000"/>
                        </a:lnSpc>
                        <a:spcAft>
                          <a:spcPts val="800"/>
                        </a:spcAft>
                      </a:pPr>
                      <a:endParaRPr lang="en-GB" sz="1000" dirty="0">
                        <a:solidFill>
                          <a:srgbClr val="FF0000"/>
                        </a:solidFill>
                      </a:endParaRPr>
                    </a:p>
                  </a:txBody>
                  <a:tcPr marL="36003" marR="36003" marT="0" marB="0" anchor="ctr"/>
                </a:tc>
                <a:extLst>
                  <a:ext uri="{0D108BD9-81ED-4DB2-BD59-A6C34878D82A}">
                    <a16:rowId xmlns:a16="http://schemas.microsoft.com/office/drawing/2014/main" val="10001"/>
                  </a:ext>
                </a:extLst>
              </a:tr>
            </a:tbl>
          </a:graphicData>
        </a:graphic>
      </p:graphicFrame>
      <p:sp>
        <p:nvSpPr>
          <p:cNvPr id="10" name="Content Placeholder 7">
            <a:extLst>
              <a:ext uri="{FF2B5EF4-FFF2-40B4-BE49-F238E27FC236}">
                <a16:creationId xmlns:a16="http://schemas.microsoft.com/office/drawing/2014/main" id="{8A41990D-D8ED-46B5-AC79-C8CD36240998}"/>
              </a:ext>
            </a:extLst>
          </p:cNvPr>
          <p:cNvSpPr txBox="1">
            <a:spLocks/>
          </p:cNvSpPr>
          <p:nvPr/>
        </p:nvSpPr>
        <p:spPr>
          <a:xfrm>
            <a:off x="399786" y="2181818"/>
            <a:ext cx="8250237" cy="41183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SA#104:</a:t>
            </a:r>
          </a:p>
          <a:p>
            <a:pPr lvl="1">
              <a:spcBef>
                <a:spcPts val="0"/>
              </a:spcBef>
              <a:spcAft>
                <a:spcPts val="0"/>
              </a:spcAft>
            </a:pPr>
            <a:r>
              <a:rPr lang="en-US" altLang="de-DE" sz="1100" kern="0" dirty="0"/>
              <a:t>KI#1: 3 CRs agreed. </a:t>
            </a:r>
          </a:p>
          <a:p>
            <a:pPr lvl="2">
              <a:spcBef>
                <a:spcPts val="0"/>
              </a:spcBef>
              <a:spcAft>
                <a:spcPts val="0"/>
              </a:spcAft>
            </a:pPr>
            <a:r>
              <a:rPr lang="en-US" altLang="de-DE" sz="1100" kern="0" dirty="0"/>
              <a:t>TS 23.288: MTLF supporting ML model provisioning with LMF. </a:t>
            </a:r>
          </a:p>
          <a:p>
            <a:pPr lvl="2">
              <a:spcBef>
                <a:spcPts val="0"/>
              </a:spcBef>
              <a:spcAft>
                <a:spcPts val="0"/>
              </a:spcAft>
            </a:pPr>
            <a:r>
              <a:rPr lang="en-US" altLang="de-DE" sz="1100" kern="0" dirty="0"/>
              <a:t>TS 23.273: general feature description of LMF supporting AI/ML based positioning, Data collection at LMF. </a:t>
            </a:r>
          </a:p>
          <a:p>
            <a:pPr lvl="1">
              <a:spcBef>
                <a:spcPts val="0"/>
              </a:spcBef>
              <a:spcAft>
                <a:spcPts val="0"/>
              </a:spcAft>
            </a:pPr>
            <a:r>
              <a:rPr lang="en-US" altLang="de-DE" sz="1100" kern="0" dirty="0"/>
              <a:t>KI#2: 3 CRs agreed. </a:t>
            </a:r>
          </a:p>
          <a:p>
            <a:pPr lvl="2">
              <a:spcBef>
                <a:spcPts val="0"/>
              </a:spcBef>
              <a:spcAft>
                <a:spcPts val="0"/>
              </a:spcAft>
            </a:pPr>
            <a:r>
              <a:rPr lang="en-US" altLang="de-DE" sz="1100" kern="0" dirty="0"/>
              <a:t>TS 23.288: General inference procedure, High level feature description for VFL, Registration and Discovery procedure for VFL.</a:t>
            </a:r>
          </a:p>
          <a:p>
            <a:pPr lvl="2">
              <a:spcBef>
                <a:spcPts val="0"/>
              </a:spcBef>
              <a:spcAft>
                <a:spcPts val="0"/>
              </a:spcAft>
            </a:pPr>
            <a:r>
              <a:rPr lang="en-US" altLang="de-DE" sz="1100" kern="0" dirty="0"/>
              <a:t>One CR for VFL training procedure reached offline agreement but </a:t>
            </a:r>
            <a:r>
              <a:rPr lang="en-GB" altLang="zh-CN" sz="1100" kern="0" dirty="0"/>
              <a:t>was postponed due to the lack of time in Friday plenary</a:t>
            </a:r>
            <a:r>
              <a:rPr lang="en-US" altLang="de-DE" sz="1100" kern="0" dirty="0"/>
              <a:t>. </a:t>
            </a:r>
          </a:p>
          <a:p>
            <a:pPr lvl="1">
              <a:spcBef>
                <a:spcPts val="0"/>
              </a:spcBef>
              <a:spcAft>
                <a:spcPts val="0"/>
              </a:spcAft>
            </a:pPr>
            <a:r>
              <a:rPr lang="en-US" altLang="de-DE" sz="1100" kern="0" dirty="0"/>
              <a:t>KI#3:No CR agreed. The majority companies prefer to have a new analytics ID but more discussion is needed.</a:t>
            </a:r>
          </a:p>
          <a:p>
            <a:pPr lvl="1">
              <a:spcBef>
                <a:spcPts val="0"/>
              </a:spcBef>
              <a:spcAft>
                <a:spcPts val="0"/>
              </a:spcAft>
            </a:pPr>
            <a:r>
              <a:rPr lang="en-US" altLang="de-DE" sz="1100" kern="0" dirty="0"/>
              <a:t>KI#4:The CR for </a:t>
            </a:r>
            <a:r>
              <a:rPr lang="en-GB" sz="1100" kern="0" dirty="0"/>
              <a:t>New analytics ID to support Signalling storm Mitigation and Prevention </a:t>
            </a:r>
            <a:r>
              <a:rPr lang="en-US" altLang="de-DE" sz="1100" kern="0" dirty="0"/>
              <a:t>reached offline agreement </a:t>
            </a:r>
            <a:r>
              <a:rPr lang="en-GB" sz="1100" kern="0" dirty="0"/>
              <a:t>but was kept open due to the lack of time in Friday plenary and will be handled next meeting</a:t>
            </a:r>
            <a:r>
              <a:rPr lang="en-US" altLang="de-DE" sz="1100" kern="0" dirty="0"/>
              <a:t>. </a:t>
            </a:r>
          </a:p>
          <a:p>
            <a:pPr marL="457200" lvl="1" indent="0">
              <a:spcBef>
                <a:spcPts val="0"/>
              </a:spcBef>
              <a:spcAft>
                <a:spcPts val="0"/>
              </a:spcAft>
              <a:buNone/>
            </a:pPr>
            <a:endParaRPr lang="en-US" altLang="de-DE" sz="1100" kern="0" dirty="0"/>
          </a:p>
          <a:p>
            <a:pPr>
              <a:spcBef>
                <a:spcPts val="0"/>
              </a:spcBef>
              <a:spcAft>
                <a:spcPts val="0"/>
              </a:spcAft>
              <a:defRPr/>
            </a:pPr>
            <a:r>
              <a:rPr lang="en-US" sz="1600" kern="0" dirty="0"/>
              <a:t>Impacts and dependencies on other WGs:</a:t>
            </a:r>
            <a:endParaRPr lang="de-DE" sz="1600" kern="0" dirty="0"/>
          </a:p>
          <a:p>
            <a:pPr lvl="1">
              <a:spcBef>
                <a:spcPts val="0"/>
              </a:spcBef>
              <a:spcAft>
                <a:spcPts val="300"/>
              </a:spcAft>
            </a:pPr>
            <a:r>
              <a:rPr lang="en-US" altLang="zh-CN" sz="1100" kern="0" dirty="0"/>
              <a:t>Any data to be collected from UE/RAN by LMF for the model training/model inference/model performance monitoring for LMF-side model is assumed to be defined by RAN WGs and coordination with RAN is needed.</a:t>
            </a:r>
            <a:endParaRPr lang="en-US" altLang="zh-CN" sz="1050" strike="sngStrike" dirty="0"/>
          </a:p>
          <a:p>
            <a:pPr lvl="1">
              <a:spcBef>
                <a:spcPts val="0"/>
              </a:spcBef>
              <a:spcAft>
                <a:spcPts val="300"/>
              </a:spcAft>
            </a:pPr>
            <a:r>
              <a:rPr lang="en-GB" altLang="zh-CN" sz="1100" kern="0" dirty="0"/>
              <a:t>Security aspects, will be addressed by SA3.</a:t>
            </a:r>
            <a:endParaRPr lang="en-US" altLang="zh-CN" sz="1100" kern="0" dirty="0"/>
          </a:p>
          <a:p>
            <a:pPr lvl="1">
              <a:spcBef>
                <a:spcPts val="0"/>
              </a:spcBef>
              <a:spcAft>
                <a:spcPts val="300"/>
              </a:spcAft>
            </a:pPr>
            <a:r>
              <a:rPr lang="en-GB" altLang="zh-CN" sz="1100" kern="0" dirty="0"/>
              <a:t>OAM aspects, if any, will be addressed by SA5.</a:t>
            </a:r>
          </a:p>
          <a:p>
            <a:pPr marL="457200" lvl="1" indent="0">
              <a:spcBef>
                <a:spcPts val="0"/>
              </a:spcBef>
              <a:spcAft>
                <a:spcPts val="300"/>
              </a:spcAft>
              <a:buNone/>
            </a:pPr>
            <a:endParaRPr lang="en-US" altLang="zh-CN" sz="1100" kern="0" dirty="0"/>
          </a:p>
          <a:p>
            <a:pPr>
              <a:spcBef>
                <a:spcPts val="0"/>
              </a:spcBef>
              <a:spcAft>
                <a:spcPts val="0"/>
              </a:spcAft>
              <a:defRPr/>
            </a:pPr>
            <a:r>
              <a:rPr lang="de-DE" sz="1600" kern="0" dirty="0"/>
              <a:t>Next steps: </a:t>
            </a:r>
          </a:p>
          <a:p>
            <a:pPr lvl="1">
              <a:defRPr/>
            </a:pPr>
            <a:r>
              <a:rPr lang="en-US" sz="1100" kern="0" dirty="0"/>
              <a:t>Finalize the normative work based on the approved WID (</a:t>
            </a:r>
            <a:r>
              <a:rPr lang="en-US" altLang="zh-CN" sz="1100" kern="0" dirty="0"/>
              <a:t>SP-240991</a:t>
            </a:r>
            <a:r>
              <a:rPr lang="en-US" sz="1100" kern="0" dirty="0"/>
              <a:t>) and conclusions in TR 23.700-84 (clause 8), considering responses from RAN WGs. </a:t>
            </a:r>
            <a:endParaRPr lang="en-US" sz="1000" kern="0" dirty="0"/>
          </a:p>
        </p:txBody>
      </p:sp>
    </p:spTree>
    <p:extLst>
      <p:ext uri="{BB962C8B-B14F-4D97-AF65-F5344CB8AC3E}">
        <p14:creationId xmlns:p14="http://schemas.microsoft.com/office/powerpoint/2010/main" val="1142239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083092-956B-923D-90DD-EEB0103578A3}"/>
              </a:ext>
            </a:extLst>
          </p:cNvPr>
          <p:cNvSpPr>
            <a:spLocks noGrp="1"/>
          </p:cNvSpPr>
          <p:nvPr>
            <p:ph type="ctrTitle"/>
          </p:nvPr>
        </p:nvSpPr>
        <p:spPr/>
        <p:txBody>
          <a:bodyPr/>
          <a:lstStyle/>
          <a:p>
            <a:r>
              <a:rPr lang="en-US" dirty="0"/>
              <a:t>Annex</a:t>
            </a:r>
          </a:p>
        </p:txBody>
      </p:sp>
      <p:sp>
        <p:nvSpPr>
          <p:cNvPr id="4" name="Subtitle 3">
            <a:extLst>
              <a:ext uri="{FF2B5EF4-FFF2-40B4-BE49-F238E27FC236}">
                <a16:creationId xmlns:a16="http://schemas.microsoft.com/office/drawing/2014/main" id="{08E66D14-669D-43C6-739C-43A2A9EB6595}"/>
              </a:ext>
            </a:extLst>
          </p:cNvPr>
          <p:cNvSpPr>
            <a:spLocks noGrp="1"/>
          </p:cNvSpPr>
          <p:nvPr>
            <p:ph type="subTitle" idx="1"/>
          </p:nvPr>
        </p:nvSpPr>
        <p:spPr/>
        <p:txBody>
          <a:bodyPr/>
          <a:lstStyle/>
          <a:p>
            <a:r>
              <a:rPr lang="en-US" dirty="0"/>
              <a:t>Status report for SA2#162/163</a:t>
            </a:r>
          </a:p>
        </p:txBody>
      </p:sp>
    </p:spTree>
    <p:extLst>
      <p:ext uri="{BB962C8B-B14F-4D97-AF65-F5344CB8AC3E}">
        <p14:creationId xmlns:p14="http://schemas.microsoft.com/office/powerpoint/2010/main" val="365573677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AIML_CN </a:t>
            </a:r>
            <a:r>
              <a:rPr lang="en-US" altLang="de-DE" sz="2800" b="1" dirty="0"/>
              <a:t>status after SA2#163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375602"/>
            <a:ext cx="8810066" cy="387715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General</a:t>
            </a:r>
          </a:p>
          <a:p>
            <a:pPr lvl="1">
              <a:spcBef>
                <a:spcPts val="0"/>
              </a:spcBef>
              <a:spcAft>
                <a:spcPts val="0"/>
              </a:spcAft>
            </a:pPr>
            <a:r>
              <a:rPr lang="en-US" altLang="de-DE" sz="1400" kern="0" dirty="0"/>
              <a:t>95 PCRs were submitted, 10 PCRs were approved, 1 PCR was merged, 84 PCRs were not handled and draft TR 23.700-84 v1.0.0 will be submitted to SA plenary for information.</a:t>
            </a:r>
          </a:p>
          <a:p>
            <a:pPr lvl="1">
              <a:spcBef>
                <a:spcPts val="0"/>
              </a:spcBef>
              <a:spcAft>
                <a:spcPts val="0"/>
              </a:spcAft>
            </a:pPr>
            <a:r>
              <a:rPr lang="en-US" altLang="de-DE" sz="1400" dirty="0"/>
              <a:t>The WID </a:t>
            </a:r>
            <a:r>
              <a:rPr lang="en-US" altLang="zh-CN" sz="1400" dirty="0"/>
              <a:t>will be </a:t>
            </a:r>
            <a:r>
              <a:rPr lang="en-US" altLang="de-DE" sz="1400" dirty="0"/>
              <a:t>approved</a:t>
            </a:r>
            <a:endParaRPr lang="en-US" altLang="de-DE" sz="1400" kern="0" dirty="0"/>
          </a:p>
          <a:p>
            <a:pPr lvl="1">
              <a:spcBef>
                <a:spcPts val="0"/>
              </a:spcBef>
              <a:spcAft>
                <a:spcPts val="0"/>
              </a:spcAft>
            </a:pPr>
            <a:r>
              <a:rPr lang="en-US" altLang="de-DE" sz="1400" dirty="0"/>
              <a:t>KI#1: Final conclusion is agreed.</a:t>
            </a:r>
          </a:p>
          <a:p>
            <a:pPr lvl="1">
              <a:spcBef>
                <a:spcPts val="0"/>
              </a:spcBef>
              <a:spcAft>
                <a:spcPts val="0"/>
              </a:spcAft>
            </a:pPr>
            <a:r>
              <a:rPr lang="en-US" altLang="de-DE" sz="1400" dirty="0"/>
              <a:t>KI#2: Final conclusion is a</a:t>
            </a:r>
            <a:r>
              <a:rPr lang="en-US" altLang="zh-CN" sz="1400" dirty="0"/>
              <a:t>gr</a:t>
            </a:r>
            <a:r>
              <a:rPr lang="en-US" altLang="de-DE" sz="1400" dirty="0"/>
              <a:t>eed,</a:t>
            </a:r>
            <a:r>
              <a:rPr lang="zh-CN" altLang="en-US" sz="1400" dirty="0"/>
              <a:t> </a:t>
            </a:r>
            <a:r>
              <a:rPr lang="en-US" altLang="zh-CN" sz="1400" dirty="0"/>
              <a:t>and</a:t>
            </a:r>
            <a:r>
              <a:rPr lang="zh-CN" altLang="en-US" sz="1400" dirty="0"/>
              <a:t> </a:t>
            </a:r>
            <a:r>
              <a:rPr lang="en-US" altLang="zh-CN" sz="1400" dirty="0"/>
              <a:t>terminology</a:t>
            </a:r>
            <a:r>
              <a:rPr lang="zh-CN" altLang="en-US" sz="1400" dirty="0"/>
              <a:t> </a:t>
            </a:r>
            <a:r>
              <a:rPr lang="en-US" altLang="zh-CN" sz="1400" dirty="0"/>
              <a:t>definition and 4 solution update are agreed</a:t>
            </a:r>
            <a:r>
              <a:rPr lang="en-US" altLang="de-DE" sz="1400" dirty="0"/>
              <a:t>.</a:t>
            </a:r>
          </a:p>
          <a:p>
            <a:pPr lvl="1">
              <a:spcBef>
                <a:spcPts val="0"/>
              </a:spcBef>
              <a:spcAft>
                <a:spcPts val="0"/>
              </a:spcAft>
            </a:pPr>
            <a:r>
              <a:rPr lang="en-US" altLang="zh-CN" sz="1400" dirty="0">
                <a:cs typeface="+mn-ea"/>
              </a:rPr>
              <a:t>KI#3: </a:t>
            </a:r>
            <a:r>
              <a:rPr lang="en-US" altLang="de-DE" sz="1400" dirty="0"/>
              <a:t>Final conclusion is agreed, and use cases mapping is agreed.</a:t>
            </a:r>
          </a:p>
          <a:p>
            <a:pPr lvl="1">
              <a:spcBef>
                <a:spcPts val="0"/>
              </a:spcBef>
              <a:spcAft>
                <a:spcPts val="0"/>
              </a:spcAft>
            </a:pPr>
            <a:r>
              <a:rPr lang="en-US" altLang="zh-CN" sz="1400" dirty="0">
                <a:cs typeface="+mn-ea"/>
              </a:rPr>
              <a:t>KI#4: </a:t>
            </a:r>
            <a:r>
              <a:rPr lang="en-US" altLang="de-DE" sz="1400" dirty="0"/>
              <a:t>Final conclusion is agreed</a:t>
            </a:r>
            <a:r>
              <a:rPr lang="en-US" altLang="zh-CN" sz="1400" dirty="0"/>
              <a:t>. </a:t>
            </a:r>
            <a:endParaRPr lang="en-US" altLang="zh-CN" sz="1400" dirty="0">
              <a:cs typeface="+mn-ea"/>
            </a:endParaRPr>
          </a:p>
          <a:p>
            <a:pPr marL="457200" lvl="1" indent="0">
              <a:spcBef>
                <a:spcPts val="0"/>
              </a:spcBef>
              <a:spcAft>
                <a:spcPts val="0"/>
              </a:spcAft>
              <a:buNone/>
            </a:pPr>
            <a:endParaRPr lang="en-US" altLang="zh-CN" sz="1100" u="sng" kern="0" dirty="0"/>
          </a:p>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400" kern="0" dirty="0"/>
              <a:t>For KI#1, any data to be collected from UE/RAN by LMF for the model training/model inference/model performance monitoring for LMF-side model is assumed to be defined by RAN WGs and coordination with RAN is needed.</a:t>
            </a:r>
            <a:endParaRPr lang="en-US" sz="1200" strike="sngStrike" dirty="0"/>
          </a:p>
          <a:p>
            <a:pPr lvl="0">
              <a:spcBef>
                <a:spcPts val="0"/>
              </a:spcBef>
              <a:spcAft>
                <a:spcPts val="300"/>
              </a:spcAft>
            </a:pPr>
            <a:r>
              <a:rPr lang="de-DE" sz="1600" b="1" dirty="0"/>
              <a:t>Other WG dependencies</a:t>
            </a:r>
          </a:p>
          <a:p>
            <a:pPr lvl="1">
              <a:spcBef>
                <a:spcPts val="0"/>
              </a:spcBef>
              <a:spcAft>
                <a:spcPts val="300"/>
              </a:spcAft>
            </a:pPr>
            <a:r>
              <a:rPr lang="en-GB" sz="1400" kern="0" dirty="0"/>
              <a:t>Security aspects, will be addressed by SA3.</a:t>
            </a:r>
            <a:endParaRPr lang="en-US" sz="1400" kern="0" dirty="0"/>
          </a:p>
          <a:p>
            <a:pPr lvl="1">
              <a:spcBef>
                <a:spcPts val="0"/>
              </a:spcBef>
              <a:spcAft>
                <a:spcPts val="300"/>
              </a:spcAft>
            </a:pPr>
            <a:r>
              <a:rPr lang="en-GB" sz="1400" kern="0" dirty="0"/>
              <a:t>Charging aspects, will be addressed by SA5.</a:t>
            </a:r>
            <a:r>
              <a:rPr lang="en-US" sz="1400" kern="0" dirty="0"/>
              <a:t> </a:t>
            </a:r>
            <a:r>
              <a:rPr lang="en-GB" sz="1400" kern="0" dirty="0"/>
              <a:t>OAM aspects, if any, will be addressed by SA5.</a:t>
            </a:r>
            <a:endParaRPr lang="en-US" sz="1400" kern="0" dirty="0"/>
          </a:p>
          <a:p>
            <a:pPr lvl="1">
              <a:spcBef>
                <a:spcPts val="0"/>
              </a:spcBef>
              <a:spcAft>
                <a:spcPts val="300"/>
              </a:spcAft>
            </a:pPr>
            <a:endParaRPr lang="en-US" sz="14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42136"/>
        </p:xfrm>
        <a:graphic>
          <a:graphicData uri="http://schemas.openxmlformats.org/drawingml/2006/table">
            <a:tbl>
              <a:tblPr firstRow="1" bandRow="1">
                <a:tableStyleId>{8FD4443E-F989-4FC4-A0C8-D5A2AF1F390B}</a:tableStyleId>
              </a:tblPr>
              <a:tblGrid>
                <a:gridCol w="1350167">
                  <a:extLst>
                    <a:ext uri="{9D8B030D-6E8A-4147-A177-3AD203B41FA5}">
                      <a16:colId xmlns:a16="http://schemas.microsoft.com/office/drawing/2014/main" val="20000"/>
                    </a:ext>
                  </a:extLst>
                </a:gridCol>
                <a:gridCol w="3997485">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a:t>
                      </a:r>
                      <a:r>
                        <a:rPr lang="en-US" altLang="zh-CN" sz="1400" b="1" i="0" u="none" strike="noStrike" kern="1200" dirty="0">
                          <a:solidFill>
                            <a:schemeClr val="bg1"/>
                          </a:solidFill>
                          <a:effectLst/>
                          <a:latin typeface="Calibri" panose="020F0502020204030204" pitchFamily="34" charset="0"/>
                          <a:ea typeface="+mn-ea"/>
                          <a:cs typeface="+mn-cs"/>
                        </a:rPr>
                        <a:t>AIML_CN</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i="0" u="none" strike="noStrike" kern="1200" dirty="0">
                          <a:solidFill>
                            <a:schemeClr val="bg1"/>
                          </a:solidFill>
                          <a:effectLst/>
                          <a:latin typeface="Calibri" panose="020F0502020204030204" pitchFamily="34" charset="0"/>
                          <a:ea typeface="+mn-ea"/>
                          <a:cs typeface="+mn-cs"/>
                        </a:rPr>
                        <a:t> Study on Core Network Enhanced Support for Artificial Intelligence (AI)/Machine Learning (ML) </a:t>
                      </a:r>
                      <a:endParaRPr lang="de-DE" sz="14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65% &gt;</a:t>
                      </a:r>
                      <a:r>
                        <a:rPr lang="en-US" altLang="zh-CN" sz="1400" b="1" kern="1200" dirty="0">
                          <a:solidFill>
                            <a:srgbClr val="7030A0"/>
                          </a:solidFill>
                          <a:latin typeface="+mn-lt"/>
                          <a:ea typeface="+mn-ea"/>
                          <a:cs typeface="+mn-cs"/>
                        </a:rPr>
                        <a:t>100</a:t>
                      </a:r>
                      <a:r>
                        <a:rPr lang="en-US" sz="14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SP-231800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AIML_CN </a:t>
            </a:r>
            <a:r>
              <a:rPr lang="en-US" altLang="de-DE" sz="2800" b="1" dirty="0"/>
              <a:t>status after SA2#162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375602"/>
            <a:ext cx="8810066" cy="387715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General</a:t>
            </a:r>
          </a:p>
          <a:p>
            <a:pPr lvl="1">
              <a:spcBef>
                <a:spcPts val="0"/>
              </a:spcBef>
              <a:spcAft>
                <a:spcPts val="0"/>
              </a:spcAft>
            </a:pPr>
            <a:r>
              <a:rPr lang="en-US" altLang="zh-CN" sz="1400" kern="0" dirty="0"/>
              <a:t>79 papers were received and 39 papers were not handled. </a:t>
            </a:r>
          </a:p>
          <a:p>
            <a:pPr lvl="1">
              <a:spcBef>
                <a:spcPts val="0"/>
              </a:spcBef>
              <a:spcAft>
                <a:spcPts val="0"/>
              </a:spcAft>
            </a:pPr>
            <a:r>
              <a:rPr lang="en-US" altLang="zh-CN" sz="1400" kern="0" dirty="0"/>
              <a:t>36 PCRs and 1 LS OUT were approved in total:</a:t>
            </a:r>
          </a:p>
          <a:p>
            <a:pPr lvl="2">
              <a:spcBef>
                <a:spcPts val="0"/>
              </a:spcBef>
              <a:spcAft>
                <a:spcPts val="0"/>
              </a:spcAft>
              <a:buFont typeface="Symbol" panose="05050102010706020507" pitchFamily="18" charset="2"/>
              <a:buChar char=""/>
            </a:pPr>
            <a:r>
              <a:rPr lang="en-US" altLang="zh-CN" sz="1400" kern="0" dirty="0"/>
              <a:t>1 LS OUT to RAN WGs related to KI#1;</a:t>
            </a:r>
          </a:p>
          <a:p>
            <a:pPr lvl="2">
              <a:spcBef>
                <a:spcPts val="0"/>
              </a:spcBef>
              <a:spcAft>
                <a:spcPts val="0"/>
              </a:spcAft>
              <a:buFont typeface="Symbol" panose="05050102010706020507" pitchFamily="18" charset="2"/>
              <a:buChar char=""/>
            </a:pPr>
            <a:r>
              <a:rPr lang="en-US" altLang="zh-CN" sz="1400" kern="0" dirty="0"/>
              <a:t>8 PCRs papers for key issue #1 </a:t>
            </a:r>
            <a:r>
              <a:rPr lang="en-GB" altLang="zh-CN" sz="1400" kern="0" dirty="0"/>
              <a:t>new solutions and solution update</a:t>
            </a:r>
            <a:r>
              <a:rPr lang="en-US" altLang="zh-CN" sz="1400" kern="0" dirty="0"/>
              <a:t>;</a:t>
            </a:r>
          </a:p>
          <a:p>
            <a:pPr lvl="2">
              <a:spcBef>
                <a:spcPts val="0"/>
              </a:spcBef>
              <a:spcAft>
                <a:spcPts val="0"/>
              </a:spcAft>
              <a:buFont typeface="Symbol" panose="05050102010706020507" pitchFamily="18" charset="2"/>
              <a:buChar char=""/>
            </a:pPr>
            <a:r>
              <a:rPr lang="en-US" altLang="zh-CN" sz="1400" kern="0" dirty="0"/>
              <a:t>14 PCRs for key issue #2 solutions and terminologies;</a:t>
            </a:r>
          </a:p>
          <a:p>
            <a:pPr lvl="2">
              <a:spcBef>
                <a:spcPts val="0"/>
              </a:spcBef>
              <a:spcAft>
                <a:spcPts val="0"/>
              </a:spcAft>
              <a:buFont typeface="Symbol" panose="05050102010706020507" pitchFamily="18" charset="2"/>
              <a:buChar char=""/>
            </a:pPr>
            <a:r>
              <a:rPr lang="en-US" altLang="zh-CN" sz="1400" kern="0" dirty="0"/>
              <a:t>9 PCRs for key issue #3 solutions;</a:t>
            </a:r>
          </a:p>
          <a:p>
            <a:pPr lvl="2">
              <a:spcBef>
                <a:spcPts val="0"/>
              </a:spcBef>
              <a:spcAft>
                <a:spcPts val="0"/>
              </a:spcAft>
              <a:buFont typeface="Symbol" panose="05050102010706020507" pitchFamily="18" charset="2"/>
              <a:buChar char=""/>
            </a:pPr>
            <a:r>
              <a:rPr lang="en-US" altLang="zh-CN" sz="1400" kern="0" dirty="0"/>
              <a:t>5 PCR for key issue #4 solutions.</a:t>
            </a:r>
            <a:endParaRPr lang="en-US" altLang="zh-CN" sz="1100" u="sng" kern="0" dirty="0"/>
          </a:p>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400" kern="0" dirty="0"/>
              <a:t>For KI#1, any data to be collected from UE/RAN by LMF for the model training/model inference/model performance monitoring for LMF-side model is assumed to be defined by RAN WGs.</a:t>
            </a:r>
            <a:endParaRPr lang="en-US" sz="1200" strike="sngStrike" dirty="0"/>
          </a:p>
          <a:p>
            <a:pPr lvl="0">
              <a:spcBef>
                <a:spcPts val="0"/>
              </a:spcBef>
              <a:spcAft>
                <a:spcPts val="300"/>
              </a:spcAft>
            </a:pPr>
            <a:r>
              <a:rPr lang="de-DE" sz="1600" b="1" dirty="0"/>
              <a:t>Other WG dependencies</a:t>
            </a:r>
          </a:p>
          <a:p>
            <a:pPr lvl="1">
              <a:spcBef>
                <a:spcPts val="0"/>
              </a:spcBef>
              <a:spcAft>
                <a:spcPts val="300"/>
              </a:spcAft>
            </a:pPr>
            <a:r>
              <a:rPr lang="en-US" sz="1400" kern="0" dirty="0"/>
              <a:t>None at this stage</a:t>
            </a:r>
          </a:p>
          <a:p>
            <a:pPr>
              <a:spcBef>
                <a:spcPts val="0"/>
              </a:spcBef>
              <a:spcAft>
                <a:spcPts val="300"/>
              </a:spcAft>
            </a:pPr>
            <a:r>
              <a:rPr lang="en-US" altLang="ko-KR" sz="1600" b="1" kern="0" dirty="0"/>
              <a:t>Contentious issues</a:t>
            </a:r>
            <a:endParaRPr lang="en-US" altLang="ko-KR" sz="1800" b="1" kern="0" dirty="0"/>
          </a:p>
          <a:p>
            <a:pPr lvl="1">
              <a:spcBef>
                <a:spcPts val="0"/>
              </a:spcBef>
              <a:spcAft>
                <a:spcPts val="300"/>
              </a:spcAft>
            </a:pPr>
            <a:r>
              <a:rPr lang="en-US" altLang="ko-KR" sz="1400" kern="0" dirty="0"/>
              <a:t>None (note several ENs need to be addressed across the solutions.)</a:t>
            </a:r>
          </a:p>
          <a:p>
            <a:pPr lvl="1">
              <a:spcBef>
                <a:spcPts val="0"/>
              </a:spcBef>
              <a:spcAft>
                <a:spcPts val="300"/>
              </a:spcAft>
            </a:pPr>
            <a:endParaRPr lang="en-US" sz="14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42136"/>
        </p:xfrm>
        <a:graphic>
          <a:graphicData uri="http://schemas.openxmlformats.org/drawingml/2006/table">
            <a:tbl>
              <a:tblPr firstRow="1" bandRow="1">
                <a:tableStyleId>{8FD4443E-F989-4FC4-A0C8-D5A2AF1F390B}</a:tableStyleId>
              </a:tblPr>
              <a:tblGrid>
                <a:gridCol w="1350167">
                  <a:extLst>
                    <a:ext uri="{9D8B030D-6E8A-4147-A177-3AD203B41FA5}">
                      <a16:colId xmlns:a16="http://schemas.microsoft.com/office/drawing/2014/main" val="20000"/>
                    </a:ext>
                  </a:extLst>
                </a:gridCol>
                <a:gridCol w="3997485">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a:t>
                      </a:r>
                      <a:r>
                        <a:rPr lang="en-US" altLang="zh-CN" sz="1400" b="1" i="0" u="none" strike="noStrike" kern="1200" dirty="0">
                          <a:solidFill>
                            <a:schemeClr val="bg1"/>
                          </a:solidFill>
                          <a:effectLst/>
                          <a:latin typeface="Calibri" panose="020F0502020204030204" pitchFamily="34" charset="0"/>
                          <a:ea typeface="+mn-ea"/>
                          <a:cs typeface="+mn-cs"/>
                        </a:rPr>
                        <a:t>AIML_CN</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i="0" u="none" strike="noStrike" kern="1200" dirty="0">
                          <a:solidFill>
                            <a:schemeClr val="bg1"/>
                          </a:solidFill>
                          <a:effectLst/>
                          <a:latin typeface="Calibri" panose="020F0502020204030204" pitchFamily="34" charset="0"/>
                          <a:ea typeface="+mn-ea"/>
                          <a:cs typeface="+mn-cs"/>
                        </a:rPr>
                        <a:t> Study on Core Network Enhanced Support for Artificial Intelligence (AI)/Machine Learning (ML) </a:t>
                      </a:r>
                      <a:endParaRPr lang="de-DE" sz="14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a:solidFill>
                            <a:srgbClr val="7030A0"/>
                          </a:solidFill>
                          <a:latin typeface="+mn-lt"/>
                          <a:ea typeface="+mn-ea"/>
                          <a:cs typeface="+mn-cs"/>
                        </a:rPr>
                        <a:t>25% &gt; 65%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SP-231800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0493626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a:t>FS_</a:t>
            </a:r>
            <a:r>
              <a:rPr lang="en-US" altLang="zh-CN" sz="2800" b="1" kern="0" dirty="0"/>
              <a:t>AIML</a:t>
            </a:r>
            <a:r>
              <a:rPr lang="en-US" altLang="de-DE" sz="2800" b="1" kern="0" dirty="0"/>
              <a:t>_CN Work plan</a:t>
            </a:r>
            <a:endParaRPr lang="en-US" kern="0" dirty="0"/>
          </a:p>
        </p:txBody>
      </p:sp>
      <p:graphicFrame>
        <p:nvGraphicFramePr>
          <p:cNvPr id="6" name="Table 1">
            <a:extLst>
              <a:ext uri="{FF2B5EF4-FFF2-40B4-BE49-F238E27FC236}">
                <a16:creationId xmlns:a16="http://schemas.microsoft.com/office/drawing/2014/main" id="{33CD25D6-C909-449F-8B62-CD240E5F29FE}"/>
              </a:ext>
            </a:extLst>
          </p:cNvPr>
          <p:cNvGraphicFramePr>
            <a:graphicFrameLocks noGrp="1"/>
          </p:cNvGraphicFramePr>
          <p:nvPr/>
        </p:nvGraphicFramePr>
        <p:xfrm>
          <a:off x="333668" y="1061453"/>
          <a:ext cx="8669318" cy="3002311"/>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455282">
                <a:tc>
                  <a:txBody>
                    <a:bodyPr/>
                    <a:lstStyle/>
                    <a:p>
                      <a:r>
                        <a:rPr lang="en-US" sz="1400" b="1" dirty="0"/>
                        <a:t>Meeting</a:t>
                      </a:r>
                    </a:p>
                  </a:txBody>
                  <a:tcPr/>
                </a:tc>
                <a:tc>
                  <a:txBody>
                    <a:bodyPr/>
                    <a:lstStyle/>
                    <a:p>
                      <a:r>
                        <a:rPr lang="en-US" sz="1400" b="1" dirty="0"/>
                        <a:t>Date</a:t>
                      </a:r>
                    </a:p>
                  </a:txBody>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tc>
                <a:tc>
                  <a:txBody>
                    <a:bodyPr/>
                    <a:lstStyle/>
                    <a:p>
                      <a:pPr algn="ctr"/>
                      <a:r>
                        <a:rPr lang="en-US" sz="1400" b="1" dirty="0"/>
                        <a:t>Actual TU’s</a:t>
                      </a:r>
                    </a:p>
                  </a:txBody>
                  <a:tcPr/>
                </a:tc>
                <a:tc>
                  <a:txBody>
                    <a:bodyPr/>
                    <a:lstStyle/>
                    <a:p>
                      <a:r>
                        <a:rPr lang="en-US" sz="1400" b="1" dirty="0"/>
                        <a:t>Action plan</a:t>
                      </a:r>
                    </a:p>
                  </a:txBody>
                  <a:tcPr/>
                </a:tc>
                <a:extLst>
                  <a:ext uri="{0D108BD9-81ED-4DB2-BD59-A6C34878D82A}">
                    <a16:rowId xmlns:a16="http://schemas.microsoft.com/office/drawing/2014/main" val="10000"/>
                  </a:ext>
                </a:extLst>
              </a:tr>
              <a:tr h="392291">
                <a:tc>
                  <a:txBody>
                    <a:bodyPr/>
                    <a:lstStyle/>
                    <a:p>
                      <a:r>
                        <a:rPr lang="en-US" sz="1400" b="0" dirty="0"/>
                        <a:t>SA2</a:t>
                      </a:r>
                      <a:r>
                        <a:rPr lang="en-US" sz="1400" b="0" baseline="0" dirty="0"/>
                        <a:t> #160AH-e</a:t>
                      </a:r>
                      <a:endParaRPr lang="en-US" sz="1400" b="0" dirty="0"/>
                    </a:p>
                  </a:txBody>
                  <a:tcPr/>
                </a:tc>
                <a:tc>
                  <a:txBody>
                    <a:bodyPr/>
                    <a:lstStyle/>
                    <a:p>
                      <a:r>
                        <a:rPr lang="en-US" sz="1400" b="0" dirty="0"/>
                        <a:t>Jan 2024</a:t>
                      </a:r>
                    </a:p>
                  </a:txBody>
                  <a:tcPr/>
                </a:tc>
                <a:tc>
                  <a:txBody>
                    <a:bodyPr/>
                    <a:lstStyle/>
                    <a:p>
                      <a:pPr algn="ctr"/>
                      <a:r>
                        <a:rPr lang="en-US" sz="1400" dirty="0"/>
                        <a:t>0.5</a:t>
                      </a:r>
                    </a:p>
                  </a:txBody>
                  <a:tcPr/>
                </a:tc>
                <a:tc>
                  <a:txBody>
                    <a:bodyPr/>
                    <a:lstStyle/>
                    <a:p>
                      <a:pPr algn="ctr"/>
                      <a:r>
                        <a:rPr lang="en-US" sz="1400" kern="100" dirty="0">
                          <a:solidFill>
                            <a:schemeClr val="tx1"/>
                          </a:solidFill>
                          <a:effectLst/>
                          <a:latin typeface="Calibri" panose="020F0502020204030204" pitchFamily="34" charset="0"/>
                          <a:cs typeface="Times New Roman" panose="02020603050405020304" pitchFamily="18" charset="0"/>
                        </a:rPr>
                        <a:t>0.5</a:t>
                      </a:r>
                    </a:p>
                  </a:txBody>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tc>
                <a:extLst>
                  <a:ext uri="{0D108BD9-81ED-4DB2-BD59-A6C34878D82A}">
                    <a16:rowId xmlns:a16="http://schemas.microsoft.com/office/drawing/2014/main" val="10003"/>
                  </a:ext>
                </a:extLst>
              </a:tr>
              <a:tr h="392291">
                <a:tc>
                  <a:txBody>
                    <a:bodyPr/>
                    <a:lstStyle/>
                    <a:p>
                      <a:r>
                        <a:rPr lang="en-US" sz="1400" b="0" dirty="0"/>
                        <a:t>SA2#161</a:t>
                      </a:r>
                    </a:p>
                  </a:txBody>
                  <a:tcPr/>
                </a:tc>
                <a:tc>
                  <a:txBody>
                    <a:bodyPr/>
                    <a:lstStyle/>
                    <a:p>
                      <a:r>
                        <a:rPr lang="en-US" sz="1400" b="0" dirty="0"/>
                        <a:t>Feb 2024</a:t>
                      </a:r>
                    </a:p>
                  </a:txBody>
                  <a:tcPr/>
                </a:tc>
                <a:tc>
                  <a:txBody>
                    <a:bodyPr/>
                    <a:lstStyle/>
                    <a:p>
                      <a:pPr algn="ctr"/>
                      <a:r>
                        <a:rPr lang="en-US" sz="1400" dirty="0"/>
                        <a:t>1.5</a:t>
                      </a:r>
                    </a:p>
                  </a:txBody>
                  <a:tcPr/>
                </a:tc>
                <a:tc>
                  <a:txBody>
                    <a:bodyPr/>
                    <a:lstStyle/>
                    <a:p>
                      <a:pPr marL="0" algn="ctr" defTabSz="914400" rtl="0" eaLnBrk="1" latinLnBrk="0" hangingPunct="1"/>
                      <a:r>
                        <a:rPr lang="en-US" sz="1400" kern="100" dirty="0">
                          <a:solidFill>
                            <a:schemeClr val="tx1"/>
                          </a:solidFill>
                          <a:effectLst/>
                          <a:latin typeface="Calibri" panose="020F0502020204030204" pitchFamily="34" charset="0"/>
                          <a:ea typeface="+mn-ea"/>
                          <a:cs typeface="Times New Roman" panose="02020603050405020304" pitchFamily="18" charset="0"/>
                        </a:rPr>
                        <a:t>1.5</a:t>
                      </a:r>
                    </a:p>
                  </a:txBody>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tc>
                <a:extLst>
                  <a:ext uri="{0D108BD9-81ED-4DB2-BD59-A6C34878D82A}">
                    <a16:rowId xmlns:a16="http://schemas.microsoft.com/office/drawing/2014/main" val="10004"/>
                  </a:ext>
                </a:extLst>
              </a:tr>
              <a:tr h="280581">
                <a:tc>
                  <a:txBody>
                    <a:bodyPr/>
                    <a:lstStyle/>
                    <a:p>
                      <a:pPr marL="0" algn="l" defTabSz="914400" rtl="0" eaLnBrk="1" latinLnBrk="0" hangingPunct="1"/>
                      <a:r>
                        <a:rPr lang="en-US" sz="1400" b="0" kern="1200" dirty="0">
                          <a:solidFill>
                            <a:schemeClr val="tx1"/>
                          </a:solidFill>
                          <a:latin typeface="+mn-lt"/>
                          <a:ea typeface="+mn-ea"/>
                          <a:cs typeface="+mn-cs"/>
                        </a:rPr>
                        <a:t>SA2#162*</a:t>
                      </a:r>
                    </a:p>
                  </a:txBody>
                  <a:tcPr/>
                </a:tc>
                <a:tc>
                  <a:txBody>
                    <a:bodyPr/>
                    <a:lstStyle/>
                    <a:p>
                      <a:r>
                        <a:rPr lang="en-US" sz="1400" b="0" dirty="0"/>
                        <a:t>Apr 2024</a:t>
                      </a:r>
                    </a:p>
                  </a:txBody>
                  <a:tcPr/>
                </a:tc>
                <a:tc>
                  <a:txBody>
                    <a:bodyPr/>
                    <a:lstStyle/>
                    <a:p>
                      <a:pPr algn="ctr"/>
                      <a:r>
                        <a:rPr lang="en-US" sz="1400" u="none" strike="noStrike" dirty="0"/>
                        <a:t>1</a:t>
                      </a:r>
                      <a:endParaRPr lang="en-US" sz="1400" u="sng" strike="noStrike" dirty="0">
                        <a:solidFill>
                          <a:srgbClr val="FF0000"/>
                        </a:solidFill>
                        <a:highlight>
                          <a:srgbClr val="FFFF00"/>
                        </a:highlight>
                      </a:endParaRPr>
                    </a:p>
                  </a:txBody>
                  <a:tcPr/>
                </a:tc>
                <a:tc>
                  <a:txBody>
                    <a:bodyPr/>
                    <a:lstStyle/>
                    <a:p>
                      <a:pPr algn="ctr"/>
                      <a:r>
                        <a:rPr lang="en-US" sz="1400" dirty="0"/>
                        <a:t>1</a:t>
                      </a:r>
                    </a:p>
                  </a:txBody>
                  <a:tcPr/>
                </a:tc>
                <a:tc>
                  <a:txBody>
                    <a:bodyPr/>
                    <a:lstStyle/>
                    <a:p>
                      <a:pPr marL="0" marR="0">
                        <a:lnSpc>
                          <a:spcPct val="107000"/>
                        </a:lnSpc>
                        <a:spcBef>
                          <a:spcPts val="0"/>
                        </a:spcBef>
                        <a:spcAft>
                          <a:spcPts val="0"/>
                        </a:spcAft>
                      </a:pPr>
                      <a:r>
                        <a:rPr lang="en-US" sz="14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tc>
                <a:extLst>
                  <a:ext uri="{0D108BD9-81ED-4DB2-BD59-A6C34878D82A}">
                    <a16:rowId xmlns:a16="http://schemas.microsoft.com/office/drawing/2014/main" val="10005"/>
                  </a:ext>
                </a:extLst>
              </a:tr>
              <a:tr h="372013">
                <a:tc>
                  <a:txBody>
                    <a:bodyPr/>
                    <a:lstStyle/>
                    <a:p>
                      <a:r>
                        <a:rPr lang="en-US" sz="1400" b="0" dirty="0"/>
                        <a:t>SA2#163</a:t>
                      </a:r>
                    </a:p>
                  </a:txBody>
                  <a:tcPr/>
                </a:tc>
                <a:tc>
                  <a:txBody>
                    <a:bodyPr/>
                    <a:lstStyle/>
                    <a:p>
                      <a:r>
                        <a:rPr lang="en-US" sz="1400" b="0" dirty="0"/>
                        <a:t>May 2024</a:t>
                      </a:r>
                    </a:p>
                  </a:txBody>
                  <a:tcPr/>
                </a:tc>
                <a:tc>
                  <a:txBody>
                    <a:bodyPr/>
                    <a:lstStyle/>
                    <a:p>
                      <a:pPr algn="ctr"/>
                      <a:r>
                        <a:rPr lang="en-US" sz="1400" strike="noStrike" dirty="0"/>
                        <a:t>1</a:t>
                      </a:r>
                      <a:endParaRPr lang="en-US" sz="1400" u="sng" strike="noStrike" dirty="0">
                        <a:solidFill>
                          <a:srgbClr val="FF0000"/>
                        </a:solidFill>
                        <a:highlight>
                          <a:srgbClr val="FFFF00"/>
                        </a:highlight>
                      </a:endParaRPr>
                    </a:p>
                  </a:txBody>
                  <a:tcPr/>
                </a:tc>
                <a:tc>
                  <a:txBody>
                    <a:bodyPr/>
                    <a:lstStyle/>
                    <a:p>
                      <a:pPr algn="ctr"/>
                      <a:r>
                        <a:rPr lang="en-US" sz="1400" dirty="0"/>
                        <a:t>1</a:t>
                      </a:r>
                    </a:p>
                  </a:txBody>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tc>
                <a:extLst>
                  <a:ext uri="{0D108BD9-81ED-4DB2-BD59-A6C34878D82A}">
                    <a16:rowId xmlns:a16="http://schemas.microsoft.com/office/drawing/2014/main" val="10006"/>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Aug 2024</a:t>
                      </a:r>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1.5</a:t>
                      </a:r>
                    </a:p>
                  </a:txBody>
                  <a:tcPr/>
                </a:tc>
                <a:tc>
                  <a:txBody>
                    <a:bodyPr/>
                    <a:lstStyle/>
                    <a:p>
                      <a:pPr algn="ctr"/>
                      <a:endParaRPr lang="en-US" sz="1400" dirty="0"/>
                    </a:p>
                  </a:txBody>
                  <a:tcPr/>
                </a:tc>
                <a:tc>
                  <a:txBody>
                    <a:bodyPr/>
                    <a:lstStyle/>
                    <a:p>
                      <a:r>
                        <a:rPr lang="en-US" sz="1400" dirty="0"/>
                        <a:t>Normative work per KI conclusion </a:t>
                      </a:r>
                    </a:p>
                  </a:txBody>
                  <a:tcPr/>
                </a:tc>
                <a:extLst>
                  <a:ext uri="{0D108BD9-81ED-4DB2-BD59-A6C34878D82A}">
                    <a16:rowId xmlns:a16="http://schemas.microsoft.com/office/drawing/2014/main" val="10007"/>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SA2#165</a:t>
                      </a:r>
                    </a:p>
                  </a:txBody>
                  <a:tcPr/>
                </a:tc>
                <a:tc>
                  <a:txBody>
                    <a:bodyPr/>
                    <a:lstStyle/>
                    <a:p>
                      <a:r>
                        <a:rPr lang="en-US" altLang="zh-CN" sz="1400" dirty="0"/>
                        <a:t>Oct 2024</a:t>
                      </a:r>
                      <a:endParaRPr lang="en-US" sz="1400" dirty="0"/>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1.5</a:t>
                      </a:r>
                    </a:p>
                  </a:txBody>
                  <a:tcPr/>
                </a:tc>
                <a:tc>
                  <a:txBody>
                    <a:bodyPr/>
                    <a:lstStyle/>
                    <a:p>
                      <a:pPr algn="ct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Normative work per KI conclusion </a:t>
                      </a:r>
                    </a:p>
                  </a:txBody>
                  <a:tcPr/>
                </a:tc>
                <a:extLst>
                  <a:ext uri="{0D108BD9-81ED-4DB2-BD59-A6C34878D82A}">
                    <a16:rowId xmlns:a16="http://schemas.microsoft.com/office/drawing/2014/main" val="2096441323"/>
                  </a:ext>
                </a:extLst>
              </a:tr>
              <a:tr h="275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SA2#166</a:t>
                      </a:r>
                    </a:p>
                  </a:txBody>
                  <a:tcPr/>
                </a:tc>
                <a:tc>
                  <a:txBody>
                    <a:bodyPr/>
                    <a:lstStyle/>
                    <a:p>
                      <a:r>
                        <a:rPr lang="en-US" sz="1400" dirty="0"/>
                        <a:t>Nov 2024</a:t>
                      </a:r>
                    </a:p>
                  </a:txBody>
                  <a:tcPr/>
                </a:tc>
                <a:tc>
                  <a:txBody>
                    <a:bodyPr/>
                    <a:lstStyle/>
                    <a:p>
                      <a:pPr marL="0" algn="ctr" defTabSz="914400" rtl="0" eaLnBrk="1" latinLnBrk="0" hangingPunct="1"/>
                      <a:r>
                        <a:rPr lang="en-US" sz="1400" strike="noStrike" kern="1200" dirty="0">
                          <a:solidFill>
                            <a:schemeClr val="tx1"/>
                          </a:solidFill>
                          <a:latin typeface="+mn-lt"/>
                          <a:ea typeface="+mn-ea"/>
                          <a:cs typeface="+mn-cs"/>
                        </a:rPr>
                        <a:t>1</a:t>
                      </a:r>
                    </a:p>
                  </a:txBody>
                  <a:tcPr/>
                </a:tc>
                <a:tc>
                  <a:txBody>
                    <a:bodyPr/>
                    <a:lstStyle/>
                    <a:p>
                      <a:pPr algn="ct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Normative work per KI conclusion </a:t>
                      </a:r>
                    </a:p>
                  </a:txBody>
                  <a:tcPr/>
                </a:tc>
                <a:extLst>
                  <a:ext uri="{0D108BD9-81ED-4DB2-BD59-A6C34878D82A}">
                    <a16:rowId xmlns:a16="http://schemas.microsoft.com/office/drawing/2014/main" val="936295810"/>
                  </a:ext>
                </a:extLst>
              </a:tr>
            </a:tbl>
          </a:graphicData>
        </a:graphic>
      </p:graphicFrame>
      <p:sp>
        <p:nvSpPr>
          <p:cNvPr id="7" name="Content Placeholder 7">
            <a:extLst>
              <a:ext uri="{FF2B5EF4-FFF2-40B4-BE49-F238E27FC236}">
                <a16:creationId xmlns:a16="http://schemas.microsoft.com/office/drawing/2014/main" id="{87D184E8-035B-483D-92AE-DB40DED6CE79}"/>
              </a:ext>
            </a:extLst>
          </p:cNvPr>
          <p:cNvSpPr txBox="1">
            <a:spLocks/>
          </p:cNvSpPr>
          <p:nvPr/>
        </p:nvSpPr>
        <p:spPr>
          <a:xfrm>
            <a:off x="253913" y="4241873"/>
            <a:ext cx="8749073" cy="78983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8 TUs</a:t>
            </a:r>
          </a:p>
          <a:p>
            <a:pPr lvl="1">
              <a:spcBef>
                <a:spcPts val="0"/>
              </a:spcBef>
              <a:spcAft>
                <a:spcPts val="0"/>
              </a:spcAft>
            </a:pPr>
            <a:r>
              <a:rPr lang="en-US" altLang="zh-CN" sz="1400" kern="0" dirty="0"/>
              <a:t>4 TUs for Study Phase</a:t>
            </a:r>
          </a:p>
          <a:p>
            <a:pPr lvl="1">
              <a:spcBef>
                <a:spcPts val="0"/>
              </a:spcBef>
              <a:spcAft>
                <a:spcPts val="0"/>
              </a:spcAft>
            </a:pPr>
            <a:r>
              <a:rPr lang="en-US" altLang="zh-CN" sz="1400" kern="0" dirty="0"/>
              <a:t>4 TUs for Normative Work</a:t>
            </a:r>
          </a:p>
        </p:txBody>
      </p:sp>
      <p:sp>
        <p:nvSpPr>
          <p:cNvPr id="4" name="矩形 3">
            <a:extLst>
              <a:ext uri="{FF2B5EF4-FFF2-40B4-BE49-F238E27FC236}">
                <a16:creationId xmlns:a16="http://schemas.microsoft.com/office/drawing/2014/main" id="{1430B3E3-C5E9-4641-B540-5D449743051B}"/>
              </a:ext>
            </a:extLst>
          </p:cNvPr>
          <p:cNvSpPr/>
          <p:nvPr/>
        </p:nvSpPr>
        <p:spPr>
          <a:xfrm>
            <a:off x="220769" y="5132770"/>
            <a:ext cx="8669318" cy="1169551"/>
          </a:xfrm>
          <a:prstGeom prst="rect">
            <a:avLst/>
          </a:prstGeom>
        </p:spPr>
        <p:txBody>
          <a:bodyPr wrap="square">
            <a:spAutoFit/>
          </a:bodyPr>
          <a:lstStyle/>
          <a:p>
            <a:pPr>
              <a:spcAft>
                <a:spcPts val="0"/>
              </a:spcAft>
            </a:pPr>
            <a:r>
              <a:rPr lang="en-US" sz="1400" dirty="0">
                <a:latin typeface="Calibri" panose="020F0502020204030204" pitchFamily="34" charset="0"/>
                <a:ea typeface="宋体" panose="02010600030101010101" pitchFamily="2" charset="-122"/>
              </a:rPr>
              <a:t>Note1: the current work plan does not apply to WT#1.1/1.2/1.3, which will </a:t>
            </a:r>
            <a:r>
              <a:rPr lang="en-GB" sz="1400" dirty="0">
                <a:latin typeface="Calibri" panose="020F0502020204030204" pitchFamily="34" charset="0"/>
                <a:ea typeface="宋体" panose="02010600030101010101" pitchFamily="2" charset="-122"/>
              </a:rPr>
              <a:t>be discussed at SA#105 (Sep. 2024) based on the outcome of the related work in the involved RAN WGs(s). </a:t>
            </a:r>
          </a:p>
          <a:p>
            <a:r>
              <a:rPr lang="en-US" sz="1400" dirty="0">
                <a:latin typeface="Calibri" panose="020F0502020204030204" pitchFamily="34" charset="0"/>
                <a:ea typeface="宋体" panose="02010600030101010101" pitchFamily="2" charset="-122"/>
              </a:rPr>
              <a:t>Note2: It is anticipated that more TUs than planned or more drafting sessions is required for normative work in Q3/Q4 subject to planning. One value suggested is 1.5 extra TUs(either normal sessions or draft sessions ) but this is TBC until August planning.</a:t>
            </a:r>
          </a:p>
        </p:txBody>
      </p:sp>
    </p:spTree>
    <p:extLst>
      <p:ext uri="{BB962C8B-B14F-4D97-AF65-F5344CB8AC3E}">
        <p14:creationId xmlns:p14="http://schemas.microsoft.com/office/powerpoint/2010/main" val="33846657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TotalTime>
  <Words>1527</Words>
  <Application>Microsoft Office PowerPoint</Application>
  <PresentationFormat>全屏显示(4:3)</PresentationFormat>
  <Paragraphs>204</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맑은 고딕</vt:lpstr>
      <vt:lpstr>MS PGothic</vt:lpstr>
      <vt:lpstr>MS PGothic</vt:lpstr>
      <vt:lpstr>宋体</vt:lpstr>
      <vt:lpstr>Arial</vt:lpstr>
      <vt:lpstr>Calibri</vt:lpstr>
      <vt:lpstr>Symbol</vt:lpstr>
      <vt:lpstr>Times New Roman</vt:lpstr>
      <vt:lpstr>Office Theme</vt:lpstr>
      <vt:lpstr>AIML_CN Status Report</vt:lpstr>
      <vt:lpstr>AIML_CN status after SA2#164 (1/2)</vt:lpstr>
      <vt:lpstr>PowerPoint 演示文稿</vt:lpstr>
      <vt:lpstr>AIML_CN status for SA#105</vt:lpstr>
      <vt:lpstr>Annex</vt:lpstr>
      <vt:lpstr>FS_AIML_CN status after SA2#163</vt:lpstr>
      <vt:lpstr>FS_AIML_CN status after SA2#162</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rapporteur</cp:lastModifiedBy>
  <cp:revision>12</cp:revision>
  <dcterms:modified xsi:type="dcterms:W3CDTF">2024-08-29T09:00:52Z</dcterms:modified>
</cp:coreProperties>
</file>