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vml" ContentType="application/vnd.openxmlformats-officedocument.vmlDrawing"/>
  <Default Extension="vsdx" ContentType="application/vnd.ms-visio.drawin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28"/>
  </p:notesMasterIdLst>
  <p:handoutMasterIdLst>
    <p:handoutMasterId r:id="rId29"/>
  </p:handoutMasterIdLst>
  <p:sldIdLst>
    <p:sldId id="341" r:id="rId5"/>
    <p:sldId id="2134805385" r:id="rId6"/>
    <p:sldId id="2134805367" r:id="rId7"/>
    <p:sldId id="2134805383" r:id="rId8"/>
    <p:sldId id="2134805361" r:id="rId9"/>
    <p:sldId id="2134805366" r:id="rId10"/>
    <p:sldId id="2134805386" r:id="rId11"/>
    <p:sldId id="2134805370" r:id="rId12"/>
    <p:sldId id="2134805371" r:id="rId13"/>
    <p:sldId id="2134805372" r:id="rId14"/>
    <p:sldId id="2134805373" r:id="rId15"/>
    <p:sldId id="2134805374" r:id="rId16"/>
    <p:sldId id="2134805375" r:id="rId17"/>
    <p:sldId id="2134805376" r:id="rId18"/>
    <p:sldId id="2134805377" r:id="rId19"/>
    <p:sldId id="2134805387" r:id="rId20"/>
    <p:sldId id="2134805378" r:id="rId21"/>
    <p:sldId id="2134805379" r:id="rId22"/>
    <p:sldId id="2134805388" r:id="rId23"/>
    <p:sldId id="2134805381" r:id="rId24"/>
    <p:sldId id="2134805391" r:id="rId25"/>
    <p:sldId id="2134805389" r:id="rId26"/>
    <p:sldId id="2134805351" r:id="rId27"/>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vivo" initials="谢振华" lastIdx="1" clrIdx="0">
    <p:extLst>
      <p:ext uri="{19B8F6BF-5375-455C-9EA6-DF929625EA0E}">
        <p15:presenceInfo xmlns:p15="http://schemas.microsoft.com/office/powerpoint/2012/main" userId="vivo"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988" autoAdjust="0"/>
    <p:restoredTop sz="95954" autoAdjust="0"/>
  </p:normalViewPr>
  <p:slideViewPr>
    <p:cSldViewPr snapToGrid="0">
      <p:cViewPr varScale="1">
        <p:scale>
          <a:sx n="82" d="100"/>
          <a:sy n="82" d="100"/>
        </p:scale>
        <p:origin x="461" y="67"/>
      </p:cViewPr>
      <p:guideLst>
        <p:guide orient="horz" pos="2160"/>
        <p:guide pos="3840"/>
      </p:guideLst>
    </p:cSldViewPr>
  </p:slideViewPr>
  <p:outlineViewPr>
    <p:cViewPr>
      <p:scale>
        <a:sx n="33" d="100"/>
        <a:sy n="33" d="100"/>
      </p:scale>
      <p:origin x="0" y="-2604"/>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78" d="100"/>
          <a:sy n="78" d="100"/>
        </p:scale>
        <p:origin x="3948" y="90"/>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commentAuthors" Target="commentAuthors.xml"/><Relationship Id="rId8" Type="http://schemas.openxmlformats.org/officeDocument/2006/relationships/slide" Target="slides/slide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extLst>
      <p:ext uri="{BB962C8B-B14F-4D97-AF65-F5344CB8AC3E}">
        <p14:creationId xmlns:p14="http://schemas.microsoft.com/office/powerpoint/2010/main" val="115123575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pPr>
                <a:defRPr/>
              </a:pPr>
              <a:t>1</a:t>
            </a:fld>
            <a:endParaRPr lang="en-GB" altLang="en-US"/>
          </a:p>
        </p:txBody>
      </p:sp>
    </p:spTree>
    <p:extLst>
      <p:ext uri="{BB962C8B-B14F-4D97-AF65-F5344CB8AC3E}">
        <p14:creationId xmlns:p14="http://schemas.microsoft.com/office/powerpoint/2010/main" val="28472886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2022</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289617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zh-CN" sz="1000" b="1" kern="1200" dirty="0">
                <a:solidFill>
                  <a:schemeClr val="tx1"/>
                </a:solidFill>
                <a:effectLst/>
                <a:latin typeface="Arial" panose="020B0604020202020204" pitchFamily="34" charset="0"/>
                <a:ea typeface="+mn-ea"/>
                <a:cs typeface="Arial" panose="020B0604020202020204" pitchFamily="34" charset="0"/>
              </a:rPr>
              <a:t>3GPP TSG-WG SA2 Meeting #164 </a:t>
            </a:r>
            <a:r>
              <a:rPr lang="sv-SE" altLang="en-US" sz="1200" b="1" dirty="0">
                <a:latin typeface="Arial "/>
              </a:rPr>
              <a:t>	</a:t>
            </a:r>
          </a:p>
          <a:p>
            <a:pPr eaLnBrk="1" hangingPunct="1">
              <a:defRPr/>
            </a:pPr>
            <a:r>
              <a:rPr lang="en-GB" altLang="zh-CN" sz="1000" b="1" kern="1200" dirty="0">
                <a:solidFill>
                  <a:schemeClr val="tx1"/>
                </a:solidFill>
                <a:effectLst/>
                <a:latin typeface="Arial" panose="020B0604020202020204" pitchFamily="34" charset="0"/>
                <a:ea typeface="+mn-ea"/>
                <a:cs typeface="Arial" panose="020B0604020202020204" pitchFamily="34" charset="0"/>
              </a:rPr>
              <a:t>Maastricht, NL, August 19 – 23, 2024</a:t>
            </a:r>
            <a:endParaRPr lang="sv-SE" altLang="en-US" sz="1200" b="1" dirty="0">
              <a:latin typeface="Arial "/>
            </a:endParaRP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271793" y="11004"/>
            <a:ext cx="260032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i="1" dirty="0">
                <a:latin typeface="Arial "/>
              </a:rPr>
              <a:t>S2-2408395 </a:t>
            </a:r>
          </a:p>
          <a:p>
            <a:pPr algn="r" eaLnBrk="1" hangingPunct="1">
              <a:defRPr/>
            </a:pPr>
            <a:r>
              <a:rPr lang="sv-SE" altLang="en-US" sz="1200" b="1" i="1" dirty="0">
                <a:latin typeface="Arial "/>
              </a:rPr>
              <a:t>	</a:t>
            </a:r>
            <a:r>
              <a:rPr lang="sv-SE" altLang="en-US" sz="1200" b="1" i="1" dirty="0">
                <a:solidFill>
                  <a:srgbClr val="0070C0"/>
                </a:solidFill>
                <a:latin typeface="Arial "/>
              </a:rPr>
              <a:t>was S2-220xxxx</a:t>
            </a:r>
            <a:r>
              <a:rPr lang="sv-SE" altLang="en-US" sz="1200" b="1" dirty="0">
                <a:latin typeface="Arial "/>
              </a:rPr>
              <a:t>	</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3.emf"/><Relationship Id="rId4" Type="http://schemas.openxmlformats.org/officeDocument/2006/relationships/package" Target="../embeddings/Microsoft_Visio_Drawing.vsdx"/></Relationships>
</file>

<file path=ppt/slides/_rels/slide22.xml.rels><?xml version="1.0" encoding="UTF-8" standalone="yes"?>
<Relationships xmlns="http://schemas.openxmlformats.org/package/2006/relationships"><Relationship Id="rId3" Type="http://schemas.openxmlformats.org/officeDocument/2006/relationships/package" Target="../embeddings/Microsoft_Visio_Drawing1.vsdx"/><Relationship Id="rId2" Type="http://schemas.openxmlformats.org/officeDocument/2006/relationships/slideLayout" Target="../slideLayouts/slideLayout3.xml"/><Relationship Id="rId1" Type="http://schemas.openxmlformats.org/officeDocument/2006/relationships/vmlDrawing" Target="../drawings/vmlDrawing2.vml"/><Relationship Id="rId4" Type="http://schemas.openxmlformats.org/officeDocument/2006/relationships/image" Target="../media/image4.emf"/></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1300976" y="1709739"/>
            <a:ext cx="10065834" cy="1965616"/>
          </a:xfrm>
        </p:spPr>
        <p:txBody>
          <a:bodyPr/>
          <a:lstStyle/>
          <a:p>
            <a:pPr eaLnBrk="1" hangingPunct="1"/>
            <a:r>
              <a:rPr lang="en-US" altLang="zh-CN" dirty="0"/>
              <a:t>FS_MASSS:</a:t>
            </a:r>
            <a:br>
              <a:rPr lang="en-US" altLang="zh-CN" dirty="0"/>
            </a:br>
            <a:r>
              <a:rPr lang="en-US" altLang="zh-CN" dirty="0"/>
              <a:t>Way Forward for </a:t>
            </a:r>
            <a:r>
              <a:rPr lang="en-US" altLang="zh-CN" dirty="0" err="1"/>
              <a:t>DualSteer</a:t>
            </a:r>
            <a:endParaRPr lang="en-GB" altLang="en-US" dirty="0"/>
          </a:p>
        </p:txBody>
      </p:sp>
      <p:sp>
        <p:nvSpPr>
          <p:cNvPr id="2" name="文本框 1"/>
          <p:cNvSpPr txBox="1"/>
          <p:nvPr/>
        </p:nvSpPr>
        <p:spPr>
          <a:xfrm>
            <a:off x="1442225" y="4252331"/>
            <a:ext cx="9577228" cy="369332"/>
          </a:xfrm>
          <a:prstGeom prst="rect">
            <a:avLst/>
          </a:prstGeom>
          <a:noFill/>
        </p:spPr>
        <p:txBody>
          <a:bodyPr wrap="square" rtlCol="0">
            <a:spAutoFit/>
          </a:bodyPr>
          <a:lstStyle/>
          <a:p>
            <a:r>
              <a:rPr lang="en-US" altLang="zh-CN" b="1" dirty="0"/>
              <a:t>vivo</a:t>
            </a:r>
            <a:endParaRPr lang="zh-CN"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1BBF823-0BE4-4887-9B04-1775DEB35731}"/>
              </a:ext>
            </a:extLst>
          </p:cNvPr>
          <p:cNvSpPr>
            <a:spLocks noGrp="1"/>
          </p:cNvSpPr>
          <p:nvPr>
            <p:ph type="title"/>
          </p:nvPr>
        </p:nvSpPr>
        <p:spPr>
          <a:xfrm>
            <a:off x="838200" y="437696"/>
            <a:ext cx="9061580" cy="1325563"/>
          </a:xfrm>
        </p:spPr>
        <p:txBody>
          <a:bodyPr/>
          <a:lstStyle/>
          <a:p>
            <a:r>
              <a:rPr lang="en-US" altLang="zh-CN" sz="3200" dirty="0"/>
              <a:t>For the target PDU session establishment</a:t>
            </a:r>
          </a:p>
        </p:txBody>
      </p:sp>
      <p:sp>
        <p:nvSpPr>
          <p:cNvPr id="3" name="内容占位符 2">
            <a:extLst>
              <a:ext uri="{FF2B5EF4-FFF2-40B4-BE49-F238E27FC236}">
                <a16:creationId xmlns:a16="http://schemas.microsoft.com/office/drawing/2014/main" id="{9A88E7C9-9A98-47E5-9F40-B73B0D75A778}"/>
              </a:ext>
            </a:extLst>
          </p:cNvPr>
          <p:cNvSpPr>
            <a:spLocks noGrp="1"/>
          </p:cNvSpPr>
          <p:nvPr>
            <p:ph idx="1"/>
          </p:nvPr>
        </p:nvSpPr>
        <p:spPr>
          <a:xfrm>
            <a:off x="838200" y="1795763"/>
            <a:ext cx="10515600" cy="1325563"/>
          </a:xfrm>
          <a:solidFill>
            <a:schemeClr val="bg2"/>
          </a:solidFill>
        </p:spPr>
        <p:txBody>
          <a:bodyPr/>
          <a:lstStyle/>
          <a:p>
            <a:r>
              <a:rPr lang="en-US" altLang="zh-CN" sz="1800" dirty="0">
                <a:solidFill>
                  <a:schemeClr val="tx1"/>
                </a:solidFill>
              </a:rPr>
              <a:t>SMF Awareness of the association between source and target PDU Sessions</a:t>
            </a:r>
          </a:p>
          <a:p>
            <a:pPr lvl="1"/>
            <a:r>
              <a:rPr lang="en-GB" altLang="zh-CN" sz="1800" b="1" dirty="0"/>
              <a:t>Observations: </a:t>
            </a:r>
            <a:r>
              <a:rPr lang="en-GB" altLang="zh-CN" sz="1600" dirty="0"/>
              <a:t>The SMF needs to identify the source and target PDU Sessions for </a:t>
            </a:r>
            <a:r>
              <a:rPr lang="en-GB" altLang="zh-CN" sz="1600" dirty="0" err="1"/>
              <a:t>DualSteer</a:t>
            </a:r>
            <a:r>
              <a:rPr lang="en-GB" altLang="zh-CN" sz="1600" dirty="0"/>
              <a:t> traffic switching. </a:t>
            </a:r>
            <a:r>
              <a:rPr lang="en-US" altLang="zh-CN" sz="1600" dirty="0">
                <a:solidFill>
                  <a:schemeClr val="tx1"/>
                </a:solidFill>
              </a:rPr>
              <a:t>There’re two different opinions on this aspect: </a:t>
            </a:r>
            <a:r>
              <a:rPr lang="en-US" altLang="zh-CN" sz="1600" dirty="0"/>
              <a:t>(A)</a:t>
            </a:r>
            <a:r>
              <a:rPr lang="zh-CN" altLang="en-US" sz="1600" dirty="0"/>
              <a:t> </a:t>
            </a:r>
            <a:r>
              <a:rPr lang="en-US" altLang="zh-CN" sz="1600" dirty="0">
                <a:solidFill>
                  <a:srgbClr val="FF0000"/>
                </a:solidFill>
              </a:rPr>
              <a:t>Association is recorded in subscription data </a:t>
            </a:r>
            <a:r>
              <a:rPr lang="en-US" altLang="zh-CN" sz="1600" dirty="0">
                <a:solidFill>
                  <a:schemeClr val="tx1"/>
                </a:solidFill>
              </a:rPr>
              <a:t>or (B) </a:t>
            </a:r>
            <a:r>
              <a:rPr lang="en-US" altLang="zh-CN" sz="1600" dirty="0">
                <a:solidFill>
                  <a:srgbClr val="FF0000"/>
                </a:solidFill>
              </a:rPr>
              <a:t>Association is indicated by </a:t>
            </a:r>
            <a:r>
              <a:rPr lang="en-US" altLang="zh-CN" sz="1600" dirty="0" err="1">
                <a:solidFill>
                  <a:srgbClr val="FF0000"/>
                </a:solidFill>
              </a:rPr>
              <a:t>DualSteer</a:t>
            </a:r>
            <a:r>
              <a:rPr lang="en-US" altLang="zh-CN" sz="1600" dirty="0">
                <a:solidFill>
                  <a:srgbClr val="FF0000"/>
                </a:solidFill>
              </a:rPr>
              <a:t> device using PDU Session ID</a:t>
            </a:r>
            <a:r>
              <a:rPr lang="en-US" altLang="zh-CN" sz="1600" dirty="0">
                <a:solidFill>
                  <a:schemeClr val="tx1"/>
                </a:solidFill>
              </a:rPr>
              <a:t>. Option A has issue on the case that one (DNN, S-NSSAI) multiple PDU Sessions.</a:t>
            </a:r>
          </a:p>
        </p:txBody>
      </p:sp>
      <p:sp>
        <p:nvSpPr>
          <p:cNvPr id="4" name="内容占位符 2">
            <a:extLst>
              <a:ext uri="{FF2B5EF4-FFF2-40B4-BE49-F238E27FC236}">
                <a16:creationId xmlns:a16="http://schemas.microsoft.com/office/drawing/2014/main" id="{53A6E13F-A247-40F3-A4CE-ACCD4C0E704B}"/>
              </a:ext>
            </a:extLst>
          </p:cNvPr>
          <p:cNvSpPr txBox="1">
            <a:spLocks/>
          </p:cNvSpPr>
          <p:nvPr/>
        </p:nvSpPr>
        <p:spPr bwMode="auto">
          <a:xfrm>
            <a:off x="838200" y="3228392"/>
            <a:ext cx="10515600" cy="3191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altLang="zh-CN" sz="1800" b="1" dirty="0"/>
              <a:t>Proposed principle:</a:t>
            </a:r>
          </a:p>
          <a:p>
            <a:pPr lvl="1"/>
            <a:r>
              <a:rPr lang="en-GB" altLang="zh-CN" sz="1600" b="1" dirty="0"/>
              <a:t>Linked SUPI and source PDU Session ID is used for association.</a:t>
            </a:r>
          </a:p>
          <a:p>
            <a:pPr lvl="1"/>
            <a:endParaRPr lang="en-GB" altLang="zh-CN" sz="1800" b="1" dirty="0"/>
          </a:p>
          <a:p>
            <a:r>
              <a:rPr lang="en-GB" altLang="zh-CN" sz="1800" b="1" dirty="0"/>
              <a:t>Proposed conclusions</a:t>
            </a:r>
            <a:r>
              <a:rPr lang="en-GB" altLang="zh-CN" sz="1800" dirty="0"/>
              <a:t>: </a:t>
            </a:r>
          </a:p>
          <a:p>
            <a:pPr lvl="1"/>
            <a:r>
              <a:rPr lang="en-GB" altLang="zh-CN" sz="1600" dirty="0">
                <a:solidFill>
                  <a:srgbClr val="FF0000"/>
                </a:solidFill>
              </a:rPr>
              <a:t>(1)</a:t>
            </a:r>
            <a:r>
              <a:rPr lang="en-GB" altLang="zh-CN" sz="1600" dirty="0"/>
              <a:t> Subscription data includes </a:t>
            </a:r>
            <a:r>
              <a:rPr lang="en-US" altLang="de-DE" sz="1600" dirty="0">
                <a:solidFill>
                  <a:srgbClr val="FF0000"/>
                </a:solidFill>
              </a:rPr>
              <a:t>Linked SUPI</a:t>
            </a:r>
            <a:endParaRPr lang="en-GB" altLang="zh-CN" sz="1600" dirty="0"/>
          </a:p>
          <a:p>
            <a:pPr lvl="1"/>
            <a:r>
              <a:rPr lang="en-GB" altLang="zh-CN" sz="1600" dirty="0">
                <a:solidFill>
                  <a:srgbClr val="FF0000"/>
                </a:solidFill>
              </a:rPr>
              <a:t>(2) </a:t>
            </a:r>
            <a:r>
              <a:rPr lang="en-GB" altLang="zh-CN" sz="1600" dirty="0" err="1"/>
              <a:t>DualSteer</a:t>
            </a:r>
            <a:r>
              <a:rPr lang="en-GB" altLang="zh-CN" sz="1600" dirty="0"/>
              <a:t> device sends </a:t>
            </a:r>
            <a:r>
              <a:rPr lang="en-GB" altLang="zh-CN" sz="1600" dirty="0">
                <a:solidFill>
                  <a:srgbClr val="FF0000"/>
                </a:solidFill>
              </a:rPr>
              <a:t>source PDU Session ID </a:t>
            </a:r>
            <a:r>
              <a:rPr lang="en-GB" altLang="zh-CN" sz="1600" dirty="0"/>
              <a:t>to AMF for association purpose</a:t>
            </a:r>
          </a:p>
          <a:p>
            <a:pPr lvl="1"/>
            <a:endParaRPr lang="en-GB" altLang="zh-CN" sz="1600" dirty="0"/>
          </a:p>
        </p:txBody>
      </p:sp>
    </p:spTree>
    <p:extLst>
      <p:ext uri="{BB962C8B-B14F-4D97-AF65-F5344CB8AC3E}">
        <p14:creationId xmlns:p14="http://schemas.microsoft.com/office/powerpoint/2010/main" val="3997716360"/>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1BBF823-0BE4-4887-9B04-1775DEB35731}"/>
              </a:ext>
            </a:extLst>
          </p:cNvPr>
          <p:cNvSpPr>
            <a:spLocks noGrp="1"/>
          </p:cNvSpPr>
          <p:nvPr>
            <p:ph type="title"/>
          </p:nvPr>
        </p:nvSpPr>
        <p:spPr>
          <a:xfrm>
            <a:off x="838200" y="437696"/>
            <a:ext cx="9061580" cy="1325563"/>
          </a:xfrm>
        </p:spPr>
        <p:txBody>
          <a:bodyPr/>
          <a:lstStyle/>
          <a:p>
            <a:r>
              <a:rPr lang="en-US" altLang="zh-CN" sz="3200" dirty="0"/>
              <a:t>For the target PDU session establishment</a:t>
            </a:r>
          </a:p>
        </p:txBody>
      </p:sp>
      <p:sp>
        <p:nvSpPr>
          <p:cNvPr id="3" name="内容占位符 2">
            <a:extLst>
              <a:ext uri="{FF2B5EF4-FFF2-40B4-BE49-F238E27FC236}">
                <a16:creationId xmlns:a16="http://schemas.microsoft.com/office/drawing/2014/main" id="{9A88E7C9-9A98-47E5-9F40-B73B0D75A778}"/>
              </a:ext>
            </a:extLst>
          </p:cNvPr>
          <p:cNvSpPr>
            <a:spLocks noGrp="1"/>
          </p:cNvSpPr>
          <p:nvPr>
            <p:ph idx="1"/>
          </p:nvPr>
        </p:nvSpPr>
        <p:spPr>
          <a:xfrm>
            <a:off x="838200" y="1861080"/>
            <a:ext cx="10515600" cy="1325563"/>
          </a:xfrm>
          <a:solidFill>
            <a:schemeClr val="bg2"/>
          </a:solidFill>
        </p:spPr>
        <p:txBody>
          <a:bodyPr/>
          <a:lstStyle/>
          <a:p>
            <a:r>
              <a:rPr lang="en-US" altLang="zh-CN" sz="1800" dirty="0">
                <a:solidFill>
                  <a:schemeClr val="tx1"/>
                </a:solidFill>
              </a:rPr>
              <a:t>SMF anchoring the two PDU Sessions at same UPF with same IP address allocated</a:t>
            </a:r>
          </a:p>
          <a:p>
            <a:pPr lvl="1"/>
            <a:r>
              <a:rPr lang="en-GB" altLang="zh-CN" sz="1800" b="1" dirty="0"/>
              <a:t>Observations: </a:t>
            </a:r>
            <a:r>
              <a:rPr lang="en-GB" altLang="zh-CN" sz="1600" dirty="0"/>
              <a:t>No company is negative on this aspect in NWM survey</a:t>
            </a:r>
            <a:r>
              <a:rPr lang="en-US" altLang="zh-CN" sz="1600" dirty="0">
                <a:solidFill>
                  <a:schemeClr val="tx1"/>
                </a:solidFill>
              </a:rPr>
              <a:t>.</a:t>
            </a:r>
          </a:p>
        </p:txBody>
      </p:sp>
      <p:sp>
        <p:nvSpPr>
          <p:cNvPr id="4" name="内容占位符 2">
            <a:extLst>
              <a:ext uri="{FF2B5EF4-FFF2-40B4-BE49-F238E27FC236}">
                <a16:creationId xmlns:a16="http://schemas.microsoft.com/office/drawing/2014/main" id="{53A6E13F-A247-40F3-A4CE-ACCD4C0E704B}"/>
              </a:ext>
            </a:extLst>
          </p:cNvPr>
          <p:cNvSpPr txBox="1">
            <a:spLocks/>
          </p:cNvSpPr>
          <p:nvPr/>
        </p:nvSpPr>
        <p:spPr bwMode="auto">
          <a:xfrm>
            <a:off x="838200" y="3402725"/>
            <a:ext cx="10515600" cy="29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altLang="zh-CN" sz="1800" b="1" dirty="0"/>
              <a:t>Proposed principle:</a:t>
            </a:r>
          </a:p>
          <a:p>
            <a:pPr lvl="1"/>
            <a:r>
              <a:rPr lang="en-US" altLang="zh-CN" sz="1600" b="1" dirty="0"/>
              <a:t>SMF anchoring the two PDU Sessions at same UPF with same IP address allocated</a:t>
            </a:r>
          </a:p>
          <a:p>
            <a:pPr lvl="1"/>
            <a:r>
              <a:rPr lang="en-US" altLang="zh-CN" sz="1600" b="1" dirty="0">
                <a:solidFill>
                  <a:srgbClr val="FF0000"/>
                </a:solidFill>
              </a:rPr>
              <a:t>N4 session aspect can be determined in normative phase</a:t>
            </a:r>
            <a:r>
              <a:rPr lang="en-GB" altLang="zh-CN" sz="1600" b="1" dirty="0">
                <a:solidFill>
                  <a:srgbClr val="FF0000"/>
                </a:solidFill>
              </a:rPr>
              <a:t>.</a:t>
            </a:r>
          </a:p>
          <a:p>
            <a:pPr lvl="1"/>
            <a:endParaRPr lang="en-GB" altLang="zh-CN" sz="1800" b="1" dirty="0"/>
          </a:p>
          <a:p>
            <a:r>
              <a:rPr lang="en-GB" altLang="zh-CN" sz="1800" b="1" dirty="0"/>
              <a:t>Proposed conclusions</a:t>
            </a:r>
            <a:r>
              <a:rPr lang="en-GB" altLang="zh-CN" sz="1800" dirty="0"/>
              <a:t>: </a:t>
            </a:r>
          </a:p>
          <a:p>
            <a:pPr lvl="1"/>
            <a:r>
              <a:rPr lang="en-GB" altLang="zh-CN" sz="1600" dirty="0">
                <a:solidFill>
                  <a:srgbClr val="FF0000"/>
                </a:solidFill>
              </a:rPr>
              <a:t>(1)</a:t>
            </a:r>
            <a:r>
              <a:rPr lang="en-GB" altLang="zh-CN" sz="1600" dirty="0"/>
              <a:t> </a:t>
            </a:r>
            <a:r>
              <a:rPr lang="en-US" altLang="zh-CN" sz="1600" dirty="0"/>
              <a:t>SMF anchors the target PDU Session on the same UPF serving the source PDU Session and allocates IP address same as the source PDU Session</a:t>
            </a:r>
            <a:endParaRPr lang="en-GB" altLang="zh-CN" sz="1600" dirty="0"/>
          </a:p>
          <a:p>
            <a:pPr lvl="1"/>
            <a:r>
              <a:rPr lang="en-GB" altLang="zh-CN" sz="1600" dirty="0">
                <a:solidFill>
                  <a:srgbClr val="FF0000"/>
                </a:solidFill>
              </a:rPr>
              <a:t>(2) It is determined in normative phase whether common N4 session for source and target PDU Sessions is used or not</a:t>
            </a:r>
            <a:endParaRPr lang="en-GB" altLang="zh-CN" sz="1600" dirty="0"/>
          </a:p>
        </p:txBody>
      </p:sp>
    </p:spTree>
    <p:extLst>
      <p:ext uri="{BB962C8B-B14F-4D97-AF65-F5344CB8AC3E}">
        <p14:creationId xmlns:p14="http://schemas.microsoft.com/office/powerpoint/2010/main" val="3006698879"/>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1BBF823-0BE4-4887-9B04-1775DEB35731}"/>
              </a:ext>
            </a:extLst>
          </p:cNvPr>
          <p:cNvSpPr>
            <a:spLocks noGrp="1"/>
          </p:cNvSpPr>
          <p:nvPr>
            <p:ph type="title"/>
          </p:nvPr>
        </p:nvSpPr>
        <p:spPr>
          <a:xfrm>
            <a:off x="838200" y="437696"/>
            <a:ext cx="9061580" cy="1325563"/>
          </a:xfrm>
        </p:spPr>
        <p:txBody>
          <a:bodyPr/>
          <a:lstStyle/>
          <a:p>
            <a:r>
              <a:rPr lang="en-US" altLang="zh-CN" sz="3200" dirty="0"/>
              <a:t>For the target PDU session establishment</a:t>
            </a:r>
          </a:p>
        </p:txBody>
      </p:sp>
      <p:sp>
        <p:nvSpPr>
          <p:cNvPr id="3" name="内容占位符 2">
            <a:extLst>
              <a:ext uri="{FF2B5EF4-FFF2-40B4-BE49-F238E27FC236}">
                <a16:creationId xmlns:a16="http://schemas.microsoft.com/office/drawing/2014/main" id="{9A88E7C9-9A98-47E5-9F40-B73B0D75A778}"/>
              </a:ext>
            </a:extLst>
          </p:cNvPr>
          <p:cNvSpPr>
            <a:spLocks noGrp="1"/>
          </p:cNvSpPr>
          <p:nvPr>
            <p:ph idx="1"/>
          </p:nvPr>
        </p:nvSpPr>
        <p:spPr>
          <a:xfrm>
            <a:off x="838200" y="1861080"/>
            <a:ext cx="10515600" cy="1759198"/>
          </a:xfrm>
          <a:solidFill>
            <a:schemeClr val="bg2"/>
          </a:solidFill>
        </p:spPr>
        <p:txBody>
          <a:bodyPr/>
          <a:lstStyle/>
          <a:p>
            <a:r>
              <a:rPr lang="en-US" altLang="zh-CN" sz="1800" dirty="0">
                <a:solidFill>
                  <a:schemeClr val="tx1"/>
                </a:solidFill>
              </a:rPr>
              <a:t>Whether the target PDU Session is for pre-establishment or not</a:t>
            </a:r>
          </a:p>
          <a:p>
            <a:pPr lvl="1"/>
            <a:r>
              <a:rPr lang="en-GB" altLang="zh-CN" sz="1800" b="1" dirty="0"/>
              <a:t>Observations: </a:t>
            </a:r>
            <a:r>
              <a:rPr lang="en-US" altLang="zh-CN" sz="1600" dirty="0">
                <a:solidFill>
                  <a:schemeClr val="tx1"/>
                </a:solidFill>
              </a:rPr>
              <a:t>There’re two different opinions on the purpose of the target PDU Session: </a:t>
            </a:r>
            <a:r>
              <a:rPr lang="en-US" altLang="zh-CN" sz="1600" dirty="0"/>
              <a:t>(A)</a:t>
            </a:r>
            <a:r>
              <a:rPr lang="zh-CN" altLang="en-US" sz="1600" dirty="0"/>
              <a:t> </a:t>
            </a:r>
            <a:r>
              <a:rPr lang="en-US" altLang="zh-CN" sz="1600" dirty="0">
                <a:solidFill>
                  <a:srgbClr val="FF0000"/>
                </a:solidFill>
              </a:rPr>
              <a:t>For Pre-establishment without switch </a:t>
            </a:r>
            <a:r>
              <a:rPr lang="en-US" altLang="zh-CN" sz="1600" dirty="0">
                <a:solidFill>
                  <a:schemeClr val="tx1"/>
                </a:solidFill>
              </a:rPr>
              <a:t>or (B) </a:t>
            </a:r>
            <a:r>
              <a:rPr lang="en-US" altLang="zh-CN" sz="1600" dirty="0">
                <a:solidFill>
                  <a:srgbClr val="FF0000"/>
                </a:solidFill>
              </a:rPr>
              <a:t>For switching immediately during establishment</a:t>
            </a:r>
            <a:r>
              <a:rPr lang="en-US" altLang="zh-CN" sz="1600" dirty="0">
                <a:solidFill>
                  <a:schemeClr val="tx1"/>
                </a:solidFill>
              </a:rPr>
              <a:t>. Both options may be needed, e.g., if there’s only one PDU Session needs to be switched, the </a:t>
            </a:r>
            <a:r>
              <a:rPr lang="en-US" altLang="zh-CN" sz="1600" dirty="0" err="1">
                <a:solidFill>
                  <a:schemeClr val="tx1"/>
                </a:solidFill>
              </a:rPr>
              <a:t>DualSteer</a:t>
            </a:r>
            <a:r>
              <a:rPr lang="en-US" altLang="zh-CN" sz="1600" dirty="0">
                <a:solidFill>
                  <a:schemeClr val="tx1"/>
                </a:solidFill>
              </a:rPr>
              <a:t> device may use PDU Session Est. for switch to save </a:t>
            </a:r>
            <a:r>
              <a:rPr lang="en-US" altLang="zh-CN" sz="1600" dirty="0" err="1">
                <a:solidFill>
                  <a:schemeClr val="tx1"/>
                </a:solidFill>
              </a:rPr>
              <a:t>signalling</a:t>
            </a:r>
            <a:r>
              <a:rPr lang="en-US" altLang="zh-CN" sz="1600" dirty="0"/>
              <a:t>. I</a:t>
            </a:r>
            <a:r>
              <a:rPr lang="en-US" altLang="zh-CN" sz="1600" dirty="0">
                <a:solidFill>
                  <a:schemeClr val="tx1"/>
                </a:solidFill>
              </a:rPr>
              <a:t>f </a:t>
            </a:r>
            <a:r>
              <a:rPr lang="en-US" altLang="zh-CN" sz="1600" dirty="0" err="1">
                <a:solidFill>
                  <a:schemeClr val="tx1"/>
                </a:solidFill>
              </a:rPr>
              <a:t>DualSteer</a:t>
            </a:r>
            <a:r>
              <a:rPr lang="en-US" altLang="zh-CN" sz="1600" dirty="0">
                <a:solidFill>
                  <a:schemeClr val="tx1"/>
                </a:solidFill>
              </a:rPr>
              <a:t> </a:t>
            </a:r>
            <a:r>
              <a:rPr lang="en-US" altLang="zh-CN" sz="1600" dirty="0"/>
              <a:t>device has multiple PDU Sessions need to be switched,</a:t>
            </a:r>
            <a:r>
              <a:rPr lang="en-US" altLang="zh-CN" sz="1600" dirty="0">
                <a:solidFill>
                  <a:schemeClr val="tx1"/>
                </a:solidFill>
              </a:rPr>
              <a:t> it may decide to pre-establish all the target PDU Sessions, and when </a:t>
            </a:r>
            <a:r>
              <a:rPr lang="en-US" altLang="zh-CN" sz="1600" dirty="0"/>
              <a:t>switch criteria is met, it can </a:t>
            </a:r>
            <a:r>
              <a:rPr lang="en-US" altLang="zh-CN" sz="1600" dirty="0">
                <a:solidFill>
                  <a:schemeClr val="tx1"/>
                </a:solidFill>
              </a:rPr>
              <a:t>switch all the PDU Sessions in one Service Request procedure instead of multiple PDU Session Establishment procedures.</a:t>
            </a:r>
          </a:p>
        </p:txBody>
      </p:sp>
      <p:sp>
        <p:nvSpPr>
          <p:cNvPr id="4" name="内容占位符 2">
            <a:extLst>
              <a:ext uri="{FF2B5EF4-FFF2-40B4-BE49-F238E27FC236}">
                <a16:creationId xmlns:a16="http://schemas.microsoft.com/office/drawing/2014/main" id="{53A6E13F-A247-40F3-A4CE-ACCD4C0E704B}"/>
              </a:ext>
            </a:extLst>
          </p:cNvPr>
          <p:cNvSpPr txBox="1">
            <a:spLocks/>
          </p:cNvSpPr>
          <p:nvPr/>
        </p:nvSpPr>
        <p:spPr bwMode="auto">
          <a:xfrm>
            <a:off x="838200" y="3718099"/>
            <a:ext cx="10515600" cy="2618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altLang="zh-CN" sz="1800" b="1" dirty="0"/>
              <a:t>Proposed principle:</a:t>
            </a:r>
          </a:p>
          <a:p>
            <a:pPr lvl="1"/>
            <a:r>
              <a:rPr lang="en-GB" altLang="zh-CN" sz="1600" b="1" dirty="0"/>
              <a:t>Both options are supported.</a:t>
            </a:r>
          </a:p>
          <a:p>
            <a:pPr lvl="1"/>
            <a:r>
              <a:rPr lang="en-GB" altLang="zh-CN" sz="1600" b="1" dirty="0">
                <a:highlight>
                  <a:srgbClr val="FFFF00"/>
                </a:highlight>
              </a:rPr>
              <a:t>Which option is used depends on indication from </a:t>
            </a:r>
            <a:r>
              <a:rPr lang="en-GB" altLang="zh-CN" sz="1600" b="1" dirty="0" err="1">
                <a:highlight>
                  <a:srgbClr val="FFFF00"/>
                </a:highlight>
              </a:rPr>
              <a:t>DualSteer</a:t>
            </a:r>
            <a:r>
              <a:rPr lang="en-GB" altLang="zh-CN" sz="1600" b="1" dirty="0">
                <a:highlight>
                  <a:srgbClr val="FFFF00"/>
                </a:highlight>
              </a:rPr>
              <a:t> device </a:t>
            </a:r>
            <a:endParaRPr lang="en-GB" altLang="zh-CN" sz="1600" b="1" dirty="0"/>
          </a:p>
          <a:p>
            <a:pPr lvl="1"/>
            <a:endParaRPr lang="en-GB" altLang="zh-CN" sz="1600" b="1" dirty="0"/>
          </a:p>
          <a:p>
            <a:r>
              <a:rPr lang="en-GB" altLang="zh-CN" sz="1800" b="1" dirty="0"/>
              <a:t>Proposed conclusions</a:t>
            </a:r>
            <a:r>
              <a:rPr lang="en-GB" altLang="zh-CN" sz="1800" dirty="0"/>
              <a:t>: </a:t>
            </a:r>
          </a:p>
          <a:p>
            <a:pPr lvl="1"/>
            <a:r>
              <a:rPr lang="en-GB" altLang="zh-CN" sz="1600" dirty="0">
                <a:solidFill>
                  <a:srgbClr val="FF0000"/>
                </a:solidFill>
              </a:rPr>
              <a:t>(1)</a:t>
            </a:r>
            <a:r>
              <a:rPr lang="en-GB" altLang="zh-CN" sz="1600" dirty="0"/>
              <a:t> </a:t>
            </a:r>
            <a:r>
              <a:rPr lang="en-GB" altLang="zh-CN" sz="1600" dirty="0" err="1"/>
              <a:t>DualSteer</a:t>
            </a:r>
            <a:r>
              <a:rPr lang="en-GB" altLang="zh-CN" sz="1600" dirty="0"/>
              <a:t> device indicate </a:t>
            </a:r>
            <a:r>
              <a:rPr lang="en-GB" altLang="zh-CN" sz="1600" b="1" dirty="0"/>
              <a:t>pre-establishment or not</a:t>
            </a:r>
            <a:r>
              <a:rPr lang="en-GB" altLang="zh-CN" sz="1600" dirty="0"/>
              <a:t> </a:t>
            </a:r>
            <a:r>
              <a:rPr lang="en-US" altLang="zh-CN" sz="1600" dirty="0"/>
              <a:t>via target PDU Session establishment</a:t>
            </a:r>
            <a:endParaRPr lang="en-GB" altLang="zh-CN" sz="1600" dirty="0">
              <a:solidFill>
                <a:srgbClr val="FF0000"/>
              </a:solidFill>
            </a:endParaRPr>
          </a:p>
          <a:p>
            <a:pPr lvl="1"/>
            <a:r>
              <a:rPr lang="en-GB" altLang="zh-CN" sz="1600" dirty="0">
                <a:solidFill>
                  <a:srgbClr val="FF0000"/>
                </a:solidFill>
              </a:rPr>
              <a:t>(2) </a:t>
            </a:r>
            <a:r>
              <a:rPr lang="en-GB" altLang="zh-CN" sz="1600" dirty="0"/>
              <a:t>Only one of the source and target PDU Sessions is active</a:t>
            </a:r>
          </a:p>
          <a:p>
            <a:pPr lvl="2"/>
            <a:r>
              <a:rPr lang="en-GB" altLang="zh-CN" sz="1400" dirty="0"/>
              <a:t>SMF deactivates/releases source PDU Session if pre-establishment not indicated.</a:t>
            </a:r>
          </a:p>
          <a:p>
            <a:pPr lvl="2"/>
            <a:r>
              <a:rPr lang="en-GB" altLang="zh-CN" sz="1400" dirty="0"/>
              <a:t>SMF does not reserve UP resource for target PDU Session if pre-establishment indicated</a:t>
            </a:r>
          </a:p>
        </p:txBody>
      </p:sp>
    </p:spTree>
    <p:extLst>
      <p:ext uri="{BB962C8B-B14F-4D97-AF65-F5344CB8AC3E}">
        <p14:creationId xmlns:p14="http://schemas.microsoft.com/office/powerpoint/2010/main" val="1676431493"/>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1BBF823-0BE4-4887-9B04-1775DEB35731}"/>
              </a:ext>
            </a:extLst>
          </p:cNvPr>
          <p:cNvSpPr>
            <a:spLocks noGrp="1"/>
          </p:cNvSpPr>
          <p:nvPr>
            <p:ph type="title"/>
          </p:nvPr>
        </p:nvSpPr>
        <p:spPr>
          <a:xfrm>
            <a:off x="838200" y="437696"/>
            <a:ext cx="9061580" cy="1325563"/>
          </a:xfrm>
        </p:spPr>
        <p:txBody>
          <a:bodyPr/>
          <a:lstStyle/>
          <a:p>
            <a:r>
              <a:rPr lang="en-US" altLang="zh-CN" sz="3200" dirty="0"/>
              <a:t>For the target PDU session establishment</a:t>
            </a:r>
          </a:p>
        </p:txBody>
      </p:sp>
      <p:sp>
        <p:nvSpPr>
          <p:cNvPr id="3" name="内容占位符 2">
            <a:extLst>
              <a:ext uri="{FF2B5EF4-FFF2-40B4-BE49-F238E27FC236}">
                <a16:creationId xmlns:a16="http://schemas.microsoft.com/office/drawing/2014/main" id="{9A88E7C9-9A98-47E5-9F40-B73B0D75A778}"/>
              </a:ext>
            </a:extLst>
          </p:cNvPr>
          <p:cNvSpPr>
            <a:spLocks noGrp="1"/>
          </p:cNvSpPr>
          <p:nvPr>
            <p:ph idx="1"/>
          </p:nvPr>
        </p:nvSpPr>
        <p:spPr>
          <a:xfrm>
            <a:off x="838200" y="1805093"/>
            <a:ext cx="10515600" cy="2011127"/>
          </a:xfrm>
          <a:solidFill>
            <a:schemeClr val="bg2"/>
          </a:solidFill>
        </p:spPr>
        <p:txBody>
          <a:bodyPr/>
          <a:lstStyle/>
          <a:p>
            <a:r>
              <a:rPr lang="en-US" altLang="zh-CN" sz="1800" dirty="0">
                <a:solidFill>
                  <a:schemeClr val="tx1"/>
                </a:solidFill>
              </a:rPr>
              <a:t>Session handover or ATSSS-like (partially related to simultaneous/non-simultaneous)</a:t>
            </a:r>
          </a:p>
          <a:p>
            <a:pPr lvl="1"/>
            <a:r>
              <a:rPr lang="en-GB" altLang="zh-CN" sz="1800" b="1" dirty="0"/>
              <a:t>Observations: </a:t>
            </a:r>
            <a:r>
              <a:rPr lang="en-US" altLang="zh-CN" sz="1600" dirty="0">
                <a:solidFill>
                  <a:schemeClr val="tx1"/>
                </a:solidFill>
              </a:rPr>
              <a:t>There’re two different opinions on this aspect: </a:t>
            </a:r>
            <a:r>
              <a:rPr lang="en-US" altLang="zh-CN" sz="1600" dirty="0"/>
              <a:t>(A)</a:t>
            </a:r>
            <a:r>
              <a:rPr lang="zh-CN" altLang="en-US" sz="1600" dirty="0"/>
              <a:t> </a:t>
            </a:r>
            <a:r>
              <a:rPr lang="en-US" altLang="zh-CN" sz="1600" dirty="0">
                <a:solidFill>
                  <a:srgbClr val="FF0000"/>
                </a:solidFill>
              </a:rPr>
              <a:t>Session handover </a:t>
            </a:r>
            <a:r>
              <a:rPr lang="en-US" altLang="zh-CN" sz="1600" dirty="0">
                <a:solidFill>
                  <a:schemeClr val="tx1"/>
                </a:solidFill>
              </a:rPr>
              <a:t>or (B)</a:t>
            </a:r>
            <a:r>
              <a:rPr lang="en-US" altLang="zh-CN" sz="1600" dirty="0">
                <a:solidFill>
                  <a:srgbClr val="FF0000"/>
                </a:solidFill>
              </a:rPr>
              <a:t> ATSSS-like</a:t>
            </a:r>
            <a:r>
              <a:rPr lang="en-US" altLang="zh-CN" sz="1600" dirty="0">
                <a:solidFill>
                  <a:schemeClr val="tx1"/>
                </a:solidFill>
              </a:rPr>
              <a:t>. Option B requires the </a:t>
            </a:r>
            <a:r>
              <a:rPr lang="en-US" altLang="zh-CN" sz="1600" dirty="0" err="1">
                <a:solidFill>
                  <a:schemeClr val="tx1"/>
                </a:solidFill>
              </a:rPr>
              <a:t>DualSteer</a:t>
            </a:r>
            <a:r>
              <a:rPr lang="en-US" altLang="zh-CN" sz="1600" dirty="0">
                <a:solidFill>
                  <a:schemeClr val="tx1"/>
                </a:solidFill>
              </a:rPr>
              <a:t> device to keep source and target PDU Sessions both active (</a:t>
            </a:r>
            <a:r>
              <a:rPr lang="en-US" altLang="zh-CN" sz="1600" dirty="0">
                <a:solidFill>
                  <a:schemeClr val="tx1"/>
                </a:solidFill>
                <a:highlight>
                  <a:srgbClr val="FFFF00"/>
                </a:highlight>
              </a:rPr>
              <a:t>but cannot simultaneously transmit service data – except control data, e.g</a:t>
            </a:r>
            <a:r>
              <a:rPr lang="en-US" altLang="zh-CN" sz="1600" dirty="0">
                <a:highlight>
                  <a:srgbClr val="FFFF00"/>
                </a:highlight>
              </a:rPr>
              <a:t>.</a:t>
            </a:r>
            <a:r>
              <a:rPr lang="en-US" altLang="zh-CN" sz="1600" dirty="0">
                <a:solidFill>
                  <a:schemeClr val="tx1"/>
                </a:solidFill>
                <a:highlight>
                  <a:srgbClr val="FFFF00"/>
                </a:highlight>
              </a:rPr>
              <a:t>, PMF protocol data</a:t>
            </a:r>
            <a:r>
              <a:rPr lang="en-US" altLang="zh-CN" sz="1600" dirty="0">
                <a:solidFill>
                  <a:schemeClr val="tx1"/>
                </a:solidFill>
              </a:rPr>
              <a:t>).</a:t>
            </a:r>
            <a:br>
              <a:rPr lang="en-US" altLang="zh-CN" sz="1600" dirty="0">
                <a:solidFill>
                  <a:schemeClr val="tx1"/>
                </a:solidFill>
              </a:rPr>
            </a:br>
            <a:br>
              <a:rPr lang="en-US" altLang="zh-CN" sz="1600" dirty="0">
                <a:solidFill>
                  <a:schemeClr val="tx1"/>
                </a:solidFill>
              </a:rPr>
            </a:br>
            <a:r>
              <a:rPr lang="en-US" altLang="zh-CN" sz="1600" b="1" dirty="0">
                <a:solidFill>
                  <a:schemeClr val="tx1"/>
                </a:solidFill>
                <a:highlight>
                  <a:srgbClr val="FFFF00"/>
                </a:highlight>
              </a:rPr>
              <a:t>Simultaneous transmission cannot be used for switching</a:t>
            </a:r>
            <a:r>
              <a:rPr lang="en-US" altLang="zh-CN" sz="1600" dirty="0">
                <a:solidFill>
                  <a:schemeClr val="tx1"/>
                </a:solidFill>
              </a:rPr>
              <a:t>. </a:t>
            </a:r>
            <a:r>
              <a:rPr lang="en-US" altLang="zh-CN" sz="1600" dirty="0"/>
              <a:t>Both s</a:t>
            </a:r>
            <a:r>
              <a:rPr lang="en-US" altLang="zh-CN" sz="1600" dirty="0">
                <a:solidFill>
                  <a:schemeClr val="tx1"/>
                </a:solidFill>
              </a:rPr>
              <a:t>imultaneous transmission and non-simultaneous transmission are supported will require less normative work because there will be </a:t>
            </a:r>
            <a:r>
              <a:rPr lang="en-US" altLang="zh-CN" sz="1600" dirty="0">
                <a:solidFill>
                  <a:schemeClr val="tx1"/>
                </a:solidFill>
                <a:highlight>
                  <a:srgbClr val="FFFF00"/>
                </a:highlight>
              </a:rPr>
              <a:t>no necessary to specify on how to handle the simultaneous transmission </a:t>
            </a:r>
            <a:r>
              <a:rPr lang="en-US" altLang="zh-CN" sz="1600" dirty="0">
                <a:solidFill>
                  <a:schemeClr val="tx1"/>
                </a:solidFill>
              </a:rPr>
              <a:t>for two PDU Sessions on two SUPIs</a:t>
            </a:r>
          </a:p>
        </p:txBody>
      </p:sp>
      <p:sp>
        <p:nvSpPr>
          <p:cNvPr id="4" name="内容占位符 2">
            <a:extLst>
              <a:ext uri="{FF2B5EF4-FFF2-40B4-BE49-F238E27FC236}">
                <a16:creationId xmlns:a16="http://schemas.microsoft.com/office/drawing/2014/main" id="{53A6E13F-A247-40F3-A4CE-ACCD4C0E704B}"/>
              </a:ext>
            </a:extLst>
          </p:cNvPr>
          <p:cNvSpPr txBox="1">
            <a:spLocks/>
          </p:cNvSpPr>
          <p:nvPr/>
        </p:nvSpPr>
        <p:spPr bwMode="auto">
          <a:xfrm>
            <a:off x="838200" y="3858054"/>
            <a:ext cx="10515600" cy="25249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altLang="zh-CN" sz="1800" b="1" dirty="0"/>
              <a:t>Proposed principle:</a:t>
            </a:r>
          </a:p>
          <a:p>
            <a:pPr lvl="1"/>
            <a:r>
              <a:rPr lang="en-GB" altLang="zh-CN" sz="1600" b="1" dirty="0"/>
              <a:t>Both options (session handover and ATSSS-like) are supported </a:t>
            </a:r>
            <a:r>
              <a:rPr lang="en-GB" altLang="zh-CN" sz="1600" b="1" dirty="0">
                <a:highlight>
                  <a:srgbClr val="FFFF00"/>
                </a:highlight>
              </a:rPr>
              <a:t>for compromise</a:t>
            </a:r>
          </a:p>
          <a:p>
            <a:pPr lvl="1"/>
            <a:r>
              <a:rPr lang="en-GB" altLang="zh-CN" sz="1600" b="1" dirty="0">
                <a:highlight>
                  <a:srgbClr val="FFFF00"/>
                </a:highlight>
              </a:rPr>
              <a:t>Which option is used depends on indication from </a:t>
            </a:r>
            <a:r>
              <a:rPr lang="en-GB" altLang="zh-CN" sz="1600" b="1" dirty="0" err="1">
                <a:highlight>
                  <a:srgbClr val="FFFF00"/>
                </a:highlight>
              </a:rPr>
              <a:t>DualSteer</a:t>
            </a:r>
            <a:r>
              <a:rPr lang="en-GB" altLang="zh-CN" sz="1600" b="1" dirty="0">
                <a:highlight>
                  <a:srgbClr val="FFFF00"/>
                </a:highlight>
              </a:rPr>
              <a:t> device (i.e., </a:t>
            </a:r>
            <a:r>
              <a:rPr lang="en-GB" altLang="zh-CN" sz="1600" b="1" dirty="0" err="1">
                <a:highlight>
                  <a:srgbClr val="FFFF00"/>
                </a:highlight>
              </a:rPr>
              <a:t>DualSteer</a:t>
            </a:r>
            <a:r>
              <a:rPr lang="en-GB" altLang="zh-CN" sz="1600" b="1" dirty="0">
                <a:highlight>
                  <a:srgbClr val="FFFF00"/>
                </a:highlight>
              </a:rPr>
              <a:t> device needs to be able to keep both SUPIs active considering, e.g., radio, power condition etc., and supports ATSSS-like mechanism)</a:t>
            </a:r>
            <a:endParaRPr lang="en-GB" altLang="zh-CN" sz="1600" b="1" dirty="0"/>
          </a:p>
          <a:p>
            <a:pPr lvl="1"/>
            <a:endParaRPr lang="en-GB" altLang="zh-CN" sz="1800" b="1" dirty="0"/>
          </a:p>
          <a:p>
            <a:r>
              <a:rPr lang="en-GB" altLang="zh-CN" sz="1800" b="1" dirty="0"/>
              <a:t>Proposed conclusions</a:t>
            </a:r>
            <a:r>
              <a:rPr lang="en-GB" altLang="zh-CN" sz="1800" dirty="0"/>
              <a:t>: </a:t>
            </a:r>
          </a:p>
          <a:p>
            <a:pPr lvl="1"/>
            <a:r>
              <a:rPr lang="en-GB" altLang="zh-CN" sz="1600" dirty="0">
                <a:solidFill>
                  <a:srgbClr val="FF0000"/>
                </a:solidFill>
              </a:rPr>
              <a:t>(1)</a:t>
            </a:r>
            <a:r>
              <a:rPr lang="en-GB" altLang="zh-CN" sz="1600" dirty="0"/>
              <a:t> </a:t>
            </a:r>
            <a:r>
              <a:rPr lang="en-GB" altLang="zh-CN" sz="1600" dirty="0" err="1"/>
              <a:t>DualSteer</a:t>
            </a:r>
            <a:r>
              <a:rPr lang="en-GB" altLang="zh-CN" sz="1600" dirty="0"/>
              <a:t> device may indicate </a:t>
            </a:r>
            <a:r>
              <a:rPr lang="en-GB" altLang="zh-CN" sz="1600" b="1" dirty="0"/>
              <a:t>dual-active or not </a:t>
            </a:r>
            <a:r>
              <a:rPr lang="en-GB" altLang="zh-CN" sz="1600" dirty="0"/>
              <a:t>via target PDU Session Establishment procedure.</a:t>
            </a:r>
          </a:p>
          <a:p>
            <a:pPr lvl="1"/>
            <a:r>
              <a:rPr lang="en-GB" altLang="zh-CN" sz="1600" dirty="0">
                <a:solidFill>
                  <a:srgbClr val="FF0000"/>
                </a:solidFill>
              </a:rPr>
              <a:t>(2) </a:t>
            </a:r>
            <a:r>
              <a:rPr lang="en-GB" altLang="zh-CN" sz="1600" dirty="0"/>
              <a:t>SMF does not deactivate/release source PDU Session.</a:t>
            </a:r>
          </a:p>
        </p:txBody>
      </p:sp>
    </p:spTree>
    <p:extLst>
      <p:ext uri="{BB962C8B-B14F-4D97-AF65-F5344CB8AC3E}">
        <p14:creationId xmlns:p14="http://schemas.microsoft.com/office/powerpoint/2010/main" val="74988599"/>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1BBF823-0BE4-4887-9B04-1775DEB35731}"/>
              </a:ext>
            </a:extLst>
          </p:cNvPr>
          <p:cNvSpPr>
            <a:spLocks noGrp="1"/>
          </p:cNvSpPr>
          <p:nvPr>
            <p:ph type="title"/>
          </p:nvPr>
        </p:nvSpPr>
        <p:spPr>
          <a:xfrm>
            <a:off x="838200" y="437696"/>
            <a:ext cx="9061580" cy="1325563"/>
          </a:xfrm>
        </p:spPr>
        <p:txBody>
          <a:bodyPr/>
          <a:lstStyle/>
          <a:p>
            <a:r>
              <a:rPr lang="en-US" altLang="zh-CN" sz="3200" dirty="0"/>
              <a:t>How to anchor the source and target PDU Sessions on same SMF</a:t>
            </a:r>
          </a:p>
        </p:txBody>
      </p:sp>
      <p:sp>
        <p:nvSpPr>
          <p:cNvPr id="3" name="内容占位符 2">
            <a:extLst>
              <a:ext uri="{FF2B5EF4-FFF2-40B4-BE49-F238E27FC236}">
                <a16:creationId xmlns:a16="http://schemas.microsoft.com/office/drawing/2014/main" id="{9A88E7C9-9A98-47E5-9F40-B73B0D75A778}"/>
              </a:ext>
            </a:extLst>
          </p:cNvPr>
          <p:cNvSpPr>
            <a:spLocks noGrp="1"/>
          </p:cNvSpPr>
          <p:nvPr>
            <p:ph idx="1"/>
          </p:nvPr>
        </p:nvSpPr>
        <p:spPr>
          <a:xfrm>
            <a:off x="838200" y="1861080"/>
            <a:ext cx="10515600" cy="1479279"/>
          </a:xfrm>
          <a:solidFill>
            <a:schemeClr val="bg2"/>
          </a:solidFill>
        </p:spPr>
        <p:txBody>
          <a:bodyPr/>
          <a:lstStyle/>
          <a:p>
            <a:r>
              <a:rPr lang="en-GB" altLang="zh-CN" sz="1800" b="1" dirty="0"/>
              <a:t>Observations: </a:t>
            </a:r>
            <a:r>
              <a:rPr lang="en-GB" altLang="zh-CN" sz="1600" dirty="0"/>
              <a:t>No company is negative on the way that UDM updates “UE context in SMF” subscription data of target SUPI. The subscription data includes “PDU Session ID” of target SUPI, there’re two opinions on how to get the information of target PDU Session ID: (A) </a:t>
            </a:r>
            <a:r>
              <a:rPr lang="en-GB" altLang="zh-CN" sz="1600" dirty="0" err="1">
                <a:solidFill>
                  <a:srgbClr val="FF0000"/>
                </a:solidFill>
              </a:rPr>
              <a:t>DualSteer</a:t>
            </a:r>
            <a:r>
              <a:rPr lang="en-GB" altLang="zh-CN" sz="1600" dirty="0">
                <a:solidFill>
                  <a:srgbClr val="FF0000"/>
                </a:solidFill>
              </a:rPr>
              <a:t> device uses same PDU Session ID for both source and target PDU Session </a:t>
            </a:r>
            <a:r>
              <a:rPr lang="en-GB" altLang="zh-CN" sz="1600" dirty="0"/>
              <a:t>or (B) </a:t>
            </a:r>
            <a:r>
              <a:rPr lang="en-GB" altLang="zh-CN" sz="1600" dirty="0">
                <a:solidFill>
                  <a:srgbClr val="FF0000"/>
                </a:solidFill>
              </a:rPr>
              <a:t>AMF obtains “UE context in SMF” of linked SUPI and uses source PDU Session ID to select SMF</a:t>
            </a:r>
            <a:r>
              <a:rPr lang="en-GB" altLang="zh-CN" sz="1600" dirty="0"/>
              <a:t>. Option A has impact on </a:t>
            </a:r>
            <a:r>
              <a:rPr lang="en-GB" altLang="zh-CN" sz="1600" dirty="0" err="1"/>
              <a:t>DualSteer</a:t>
            </a:r>
            <a:r>
              <a:rPr lang="en-GB" altLang="zh-CN" sz="1600" dirty="0"/>
              <a:t> device that it shall find a spare PDU Session ID for both source and target SUPI, which may not always be possible.</a:t>
            </a:r>
            <a:endParaRPr lang="en-US" altLang="zh-CN" sz="1600" dirty="0">
              <a:solidFill>
                <a:schemeClr val="tx1"/>
              </a:solidFill>
            </a:endParaRPr>
          </a:p>
        </p:txBody>
      </p:sp>
      <p:sp>
        <p:nvSpPr>
          <p:cNvPr id="4" name="内容占位符 2">
            <a:extLst>
              <a:ext uri="{FF2B5EF4-FFF2-40B4-BE49-F238E27FC236}">
                <a16:creationId xmlns:a16="http://schemas.microsoft.com/office/drawing/2014/main" id="{53A6E13F-A247-40F3-A4CE-ACCD4C0E704B}"/>
              </a:ext>
            </a:extLst>
          </p:cNvPr>
          <p:cNvSpPr txBox="1">
            <a:spLocks/>
          </p:cNvSpPr>
          <p:nvPr/>
        </p:nvSpPr>
        <p:spPr bwMode="auto">
          <a:xfrm>
            <a:off x="838200" y="3517642"/>
            <a:ext cx="10515600" cy="2841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altLang="zh-CN" sz="1800" b="1" dirty="0"/>
              <a:t>Proposed principle:</a:t>
            </a:r>
          </a:p>
          <a:p>
            <a:pPr lvl="1"/>
            <a:r>
              <a:rPr lang="en-GB" altLang="zh-CN" sz="1600" b="1" dirty="0"/>
              <a:t>“UE context in SMF” subscription data of linked SUPI is used for SMF selection.</a:t>
            </a:r>
          </a:p>
          <a:p>
            <a:pPr lvl="1"/>
            <a:r>
              <a:rPr lang="en-GB" altLang="zh-CN" sz="1600" b="1" dirty="0"/>
              <a:t>AMF selects SMF based on source PDU Session ID and “UE context in SMF” of linked SUPI</a:t>
            </a:r>
          </a:p>
          <a:p>
            <a:pPr lvl="1"/>
            <a:endParaRPr lang="en-GB" altLang="zh-CN" sz="1800" b="1" dirty="0"/>
          </a:p>
          <a:p>
            <a:r>
              <a:rPr lang="en-GB" altLang="zh-CN" sz="1800" b="1" dirty="0"/>
              <a:t>Proposed conclusions</a:t>
            </a:r>
            <a:r>
              <a:rPr lang="en-GB" altLang="zh-CN" sz="1800" dirty="0"/>
              <a:t>: </a:t>
            </a:r>
          </a:p>
          <a:p>
            <a:pPr lvl="1"/>
            <a:r>
              <a:rPr lang="en-GB" altLang="zh-CN" sz="1600" dirty="0">
                <a:solidFill>
                  <a:srgbClr val="FF0000"/>
                </a:solidFill>
              </a:rPr>
              <a:t>(1)</a:t>
            </a:r>
            <a:r>
              <a:rPr lang="en-GB" altLang="zh-CN" sz="1600" dirty="0"/>
              <a:t> AMF selects SMF based on source PDU Session ID and “UE context in SMF“ of linked SUPI provided by UDM.</a:t>
            </a:r>
          </a:p>
        </p:txBody>
      </p:sp>
    </p:spTree>
    <p:extLst>
      <p:ext uri="{BB962C8B-B14F-4D97-AF65-F5344CB8AC3E}">
        <p14:creationId xmlns:p14="http://schemas.microsoft.com/office/powerpoint/2010/main" val="2603190363"/>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1BBF823-0BE4-4887-9B04-1775DEB35731}"/>
              </a:ext>
            </a:extLst>
          </p:cNvPr>
          <p:cNvSpPr>
            <a:spLocks noGrp="1"/>
          </p:cNvSpPr>
          <p:nvPr>
            <p:ph type="title"/>
          </p:nvPr>
        </p:nvSpPr>
        <p:spPr>
          <a:xfrm>
            <a:off x="838200" y="437696"/>
            <a:ext cx="9061580" cy="1325563"/>
          </a:xfrm>
        </p:spPr>
        <p:txBody>
          <a:bodyPr/>
          <a:lstStyle/>
          <a:p>
            <a:r>
              <a:rPr lang="en-US" altLang="zh-CN" sz="3200" dirty="0"/>
              <a:t>Switching when target PDU Session exist but is inactive</a:t>
            </a:r>
          </a:p>
        </p:txBody>
      </p:sp>
      <p:sp>
        <p:nvSpPr>
          <p:cNvPr id="3" name="内容占位符 2">
            <a:extLst>
              <a:ext uri="{FF2B5EF4-FFF2-40B4-BE49-F238E27FC236}">
                <a16:creationId xmlns:a16="http://schemas.microsoft.com/office/drawing/2014/main" id="{9A88E7C9-9A98-47E5-9F40-B73B0D75A778}"/>
              </a:ext>
            </a:extLst>
          </p:cNvPr>
          <p:cNvSpPr>
            <a:spLocks noGrp="1"/>
          </p:cNvSpPr>
          <p:nvPr>
            <p:ph idx="1"/>
          </p:nvPr>
        </p:nvSpPr>
        <p:spPr>
          <a:xfrm>
            <a:off x="838200" y="1861080"/>
            <a:ext cx="10515600" cy="1647230"/>
          </a:xfrm>
          <a:solidFill>
            <a:schemeClr val="bg2"/>
          </a:solidFill>
        </p:spPr>
        <p:txBody>
          <a:bodyPr/>
          <a:lstStyle/>
          <a:p>
            <a:r>
              <a:rPr lang="en-GB" altLang="zh-CN" sz="1800" b="1" dirty="0"/>
              <a:t>Observations: </a:t>
            </a:r>
            <a:r>
              <a:rPr lang="en-GB" altLang="zh-CN" sz="1600" dirty="0"/>
              <a:t>When non-simultaneous transmission mode applied, the SMF may not be able to release the source PDU Session because the </a:t>
            </a:r>
            <a:r>
              <a:rPr lang="en-GB" altLang="zh-CN" sz="1600" dirty="0" err="1"/>
              <a:t>DualSteer</a:t>
            </a:r>
            <a:r>
              <a:rPr lang="en-GB" altLang="zh-CN" sz="1600" dirty="0"/>
              <a:t> device may not be able to receive signalling from network side. In this case, when the </a:t>
            </a:r>
            <a:r>
              <a:rPr lang="en-GB" altLang="zh-CN" sz="1600" dirty="0" err="1"/>
              <a:t>DualSteer</a:t>
            </a:r>
            <a:r>
              <a:rPr lang="en-GB" altLang="zh-CN" sz="1600" dirty="0"/>
              <a:t> device decide to switch back, the target PDU Session (originally be the source PDU Session) already exists and PDU Session establishment cannot be used for switching.</a:t>
            </a:r>
            <a:br>
              <a:rPr lang="en-GB" altLang="zh-CN" sz="1600" dirty="0"/>
            </a:br>
            <a:r>
              <a:rPr lang="en-GB" altLang="zh-CN" sz="1600" dirty="0"/>
              <a:t>Another case is switching to a pre-established target PDU Session.</a:t>
            </a:r>
            <a:br>
              <a:rPr lang="en-GB" altLang="zh-CN" sz="1600" dirty="0"/>
            </a:br>
            <a:r>
              <a:rPr lang="en-GB" altLang="zh-CN" sz="1600" dirty="0"/>
              <a:t>Service Request is proposed to be used for switching. One of the benefit of using Service Request is that this procedure can switch multiple PDU Sessions at one shot.</a:t>
            </a:r>
            <a:endParaRPr lang="en-US" altLang="zh-CN" sz="1600" dirty="0">
              <a:solidFill>
                <a:schemeClr val="tx1"/>
              </a:solidFill>
            </a:endParaRPr>
          </a:p>
        </p:txBody>
      </p:sp>
      <p:sp>
        <p:nvSpPr>
          <p:cNvPr id="4" name="内容占位符 2">
            <a:extLst>
              <a:ext uri="{FF2B5EF4-FFF2-40B4-BE49-F238E27FC236}">
                <a16:creationId xmlns:a16="http://schemas.microsoft.com/office/drawing/2014/main" id="{53A6E13F-A247-40F3-A4CE-ACCD4C0E704B}"/>
              </a:ext>
            </a:extLst>
          </p:cNvPr>
          <p:cNvSpPr txBox="1">
            <a:spLocks/>
          </p:cNvSpPr>
          <p:nvPr/>
        </p:nvSpPr>
        <p:spPr bwMode="auto">
          <a:xfrm>
            <a:off x="838200" y="3620271"/>
            <a:ext cx="10515600" cy="263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altLang="zh-CN" sz="1800" b="1" dirty="0"/>
              <a:t>Proposed principle:</a:t>
            </a:r>
          </a:p>
          <a:p>
            <a:pPr lvl="1"/>
            <a:r>
              <a:rPr lang="en-GB" altLang="zh-CN" sz="1600" b="1" dirty="0"/>
              <a:t>Service Request is used for switching to target PDU Session if it exists and is inactive.</a:t>
            </a:r>
          </a:p>
          <a:p>
            <a:pPr lvl="1"/>
            <a:endParaRPr lang="en-GB" altLang="zh-CN" sz="1800" b="1" dirty="0"/>
          </a:p>
          <a:p>
            <a:r>
              <a:rPr lang="en-GB" altLang="zh-CN" sz="1800" b="1" dirty="0"/>
              <a:t>Proposed conclusions</a:t>
            </a:r>
            <a:r>
              <a:rPr lang="en-GB" altLang="zh-CN" sz="1800" dirty="0"/>
              <a:t>: </a:t>
            </a:r>
          </a:p>
          <a:p>
            <a:pPr lvl="1"/>
            <a:r>
              <a:rPr lang="en-GB" altLang="zh-CN" sz="1600" dirty="0">
                <a:solidFill>
                  <a:srgbClr val="FF0000"/>
                </a:solidFill>
              </a:rPr>
              <a:t>(1)</a:t>
            </a:r>
            <a:r>
              <a:rPr lang="en-GB" altLang="zh-CN" sz="1600" dirty="0"/>
              <a:t> </a:t>
            </a:r>
            <a:r>
              <a:rPr lang="en-US" altLang="zh-CN" sz="1600" dirty="0" err="1"/>
              <a:t>DualSteer</a:t>
            </a:r>
            <a:r>
              <a:rPr lang="en-US" altLang="zh-CN" sz="1600" dirty="0"/>
              <a:t> device initiates Service Request to activate the target PDU </a:t>
            </a:r>
            <a:r>
              <a:rPr lang="en-US" altLang="zh-CN" sz="1600"/>
              <a:t>Session.</a:t>
            </a:r>
            <a:endParaRPr lang="en-GB" altLang="zh-CN" sz="1600" dirty="0"/>
          </a:p>
        </p:txBody>
      </p:sp>
    </p:spTree>
    <p:extLst>
      <p:ext uri="{BB962C8B-B14F-4D97-AF65-F5344CB8AC3E}">
        <p14:creationId xmlns:p14="http://schemas.microsoft.com/office/powerpoint/2010/main" val="943110519"/>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958FBA2-FFD3-4A37-920C-7377580F6A9E}"/>
              </a:ext>
            </a:extLst>
          </p:cNvPr>
          <p:cNvSpPr/>
          <p:nvPr/>
        </p:nvSpPr>
        <p:spPr>
          <a:xfrm>
            <a:off x="665019" y="1748151"/>
            <a:ext cx="10266218" cy="4652652"/>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lIns="121920" tIns="120000" rIns="121920" bIns="120000" rtlCol="0" anchor="t" anchorCtr="0"/>
          <a:lstStyle/>
          <a:p>
            <a:pPr>
              <a:defRPr/>
            </a:pPr>
            <a:r>
              <a:rPr lang="en-US" altLang="zh-CN" sz="2800" dirty="0">
                <a:solidFill>
                  <a:schemeClr val="tx1"/>
                </a:solidFill>
              </a:rPr>
              <a:t>Content</a:t>
            </a:r>
          </a:p>
          <a:p>
            <a:pPr marL="687594" lvl="1" indent="-230394">
              <a:buFont typeface="Arial" panose="020B0604020202020204" pitchFamily="34" charset="0"/>
              <a:buChar char="•"/>
              <a:defRPr/>
            </a:pPr>
            <a:endParaRPr lang="en-US" altLang="zh-CN" sz="2400" dirty="0">
              <a:solidFill>
                <a:schemeClr val="tx1"/>
              </a:solidFill>
            </a:endParaRPr>
          </a:p>
          <a:p>
            <a:pPr marL="687594" lvl="1" indent="-230394">
              <a:buFont typeface="Arial" panose="020B0604020202020204" pitchFamily="34" charset="0"/>
              <a:buChar char="•"/>
              <a:defRPr/>
            </a:pPr>
            <a:r>
              <a:rPr lang="en-US" altLang="zh-CN" sz="2400" dirty="0">
                <a:solidFill>
                  <a:schemeClr val="tx1"/>
                </a:solidFill>
              </a:rPr>
              <a:t>Fundamental assumptions for </a:t>
            </a:r>
            <a:r>
              <a:rPr lang="en-US" altLang="zh-CN" sz="2400" dirty="0" err="1">
                <a:solidFill>
                  <a:schemeClr val="tx1"/>
                </a:solidFill>
              </a:rPr>
              <a:t>DualSteer</a:t>
            </a:r>
            <a:endParaRPr lang="en-US" altLang="zh-CN" sz="2400" dirty="0">
              <a:solidFill>
                <a:schemeClr val="tx1"/>
              </a:solidFill>
            </a:endParaRPr>
          </a:p>
          <a:p>
            <a:pPr marL="687594" lvl="1" indent="-230394">
              <a:buFont typeface="Arial" panose="020B0604020202020204" pitchFamily="34" charset="0"/>
              <a:buChar char="•"/>
              <a:defRPr/>
            </a:pPr>
            <a:endParaRPr lang="en-US" altLang="zh-CN" sz="2400" dirty="0">
              <a:solidFill>
                <a:schemeClr val="tx1"/>
              </a:solidFill>
            </a:endParaRPr>
          </a:p>
          <a:p>
            <a:pPr marL="687594" lvl="1" indent="-230394">
              <a:buFont typeface="Arial" panose="020B0604020202020204" pitchFamily="34" charset="0"/>
              <a:buChar char="•"/>
              <a:defRPr/>
            </a:pPr>
            <a:r>
              <a:rPr lang="en-US" altLang="zh-CN" sz="2400" dirty="0">
                <a:solidFill>
                  <a:schemeClr val="tx1"/>
                </a:solidFill>
              </a:rPr>
              <a:t>Proposed fundamental aspects for </a:t>
            </a:r>
            <a:r>
              <a:rPr lang="en-US" altLang="zh-CN" sz="2400" dirty="0" err="1">
                <a:solidFill>
                  <a:schemeClr val="tx1"/>
                </a:solidFill>
              </a:rPr>
              <a:t>DualSteer</a:t>
            </a:r>
            <a:endParaRPr lang="en-US" altLang="zh-CN" sz="2400" dirty="0">
              <a:solidFill>
                <a:schemeClr val="tx1"/>
              </a:solidFill>
            </a:endParaRPr>
          </a:p>
          <a:p>
            <a:pPr marL="687594" lvl="1" indent="-230394">
              <a:buFont typeface="Arial" panose="020B0604020202020204" pitchFamily="34" charset="0"/>
              <a:buChar char="•"/>
              <a:defRPr/>
            </a:pPr>
            <a:endParaRPr lang="en-US" altLang="zh-CN" sz="2400" dirty="0">
              <a:solidFill>
                <a:schemeClr val="tx1"/>
              </a:solidFill>
            </a:endParaRPr>
          </a:p>
          <a:p>
            <a:pPr marL="687594" lvl="1" indent="-230394">
              <a:buFont typeface="Arial" panose="020B0604020202020204" pitchFamily="34" charset="0"/>
              <a:buChar char="•"/>
              <a:defRPr/>
            </a:pPr>
            <a:r>
              <a:rPr lang="en-US" altLang="zh-CN" sz="2400" dirty="0">
                <a:solidFill>
                  <a:schemeClr val="tx1"/>
                </a:solidFill>
              </a:rPr>
              <a:t>Proposals for KI#1.3 session management of </a:t>
            </a:r>
            <a:r>
              <a:rPr lang="en-US" altLang="zh-CN" sz="2400" dirty="0" err="1">
                <a:solidFill>
                  <a:schemeClr val="tx1"/>
                </a:solidFill>
              </a:rPr>
              <a:t>DualSteer</a:t>
            </a:r>
            <a:endParaRPr lang="en-US" altLang="zh-CN" sz="2400" dirty="0">
              <a:solidFill>
                <a:schemeClr val="tx1"/>
              </a:solidFill>
            </a:endParaRPr>
          </a:p>
          <a:p>
            <a:pPr marL="687594" lvl="1" indent="-230394">
              <a:buFont typeface="Arial" panose="020B0604020202020204" pitchFamily="34" charset="0"/>
              <a:buChar char="•"/>
              <a:defRPr/>
            </a:pPr>
            <a:endParaRPr lang="en-US" altLang="zh-CN" sz="2400" dirty="0">
              <a:solidFill>
                <a:schemeClr val="tx1"/>
              </a:solidFill>
            </a:endParaRPr>
          </a:p>
          <a:p>
            <a:pPr marL="687594" lvl="1" indent="-230394">
              <a:buFont typeface="Arial" panose="020B0604020202020204" pitchFamily="34" charset="0"/>
              <a:buChar char="•"/>
              <a:defRPr/>
            </a:pPr>
            <a:r>
              <a:rPr lang="en-US" altLang="zh-CN" sz="2400" b="1" dirty="0">
                <a:solidFill>
                  <a:srgbClr val="FF0000"/>
                </a:solidFill>
              </a:rPr>
              <a:t>Proposals for KI#1.2 registration management of </a:t>
            </a:r>
            <a:r>
              <a:rPr lang="en-US" altLang="zh-CN" sz="2400" b="1" dirty="0" err="1">
                <a:solidFill>
                  <a:srgbClr val="FF0000"/>
                </a:solidFill>
              </a:rPr>
              <a:t>DualSteer</a:t>
            </a:r>
            <a:endParaRPr lang="en-US" altLang="zh-CN" sz="2400" b="1" dirty="0">
              <a:solidFill>
                <a:srgbClr val="FF0000"/>
              </a:solidFill>
            </a:endParaRPr>
          </a:p>
          <a:p>
            <a:pPr marL="687594" lvl="1" indent="-230394">
              <a:buFont typeface="Arial" panose="020B0604020202020204" pitchFamily="34" charset="0"/>
              <a:buChar char="•"/>
              <a:defRPr/>
            </a:pPr>
            <a:endParaRPr lang="en-US" altLang="zh-CN" sz="2400" dirty="0">
              <a:solidFill>
                <a:schemeClr val="tx1"/>
              </a:solidFill>
            </a:endParaRPr>
          </a:p>
          <a:p>
            <a:pPr marL="687594" lvl="1" indent="-230394">
              <a:buFont typeface="Arial" panose="020B0604020202020204" pitchFamily="34" charset="0"/>
              <a:buChar char="•"/>
              <a:defRPr/>
            </a:pPr>
            <a:r>
              <a:rPr lang="en-US" altLang="zh-CN" sz="2400" dirty="0">
                <a:solidFill>
                  <a:schemeClr val="tx1"/>
                </a:solidFill>
              </a:rPr>
              <a:t>Proposals for KI#1.4 policy management of </a:t>
            </a:r>
            <a:r>
              <a:rPr lang="en-US" altLang="zh-CN" sz="2400" dirty="0" err="1">
                <a:solidFill>
                  <a:schemeClr val="tx1"/>
                </a:solidFill>
              </a:rPr>
              <a:t>DualSteer</a:t>
            </a:r>
            <a:endParaRPr lang="en-US" altLang="zh-CN" sz="2400" dirty="0">
              <a:solidFill>
                <a:schemeClr val="tx1"/>
              </a:solidFill>
            </a:endParaRPr>
          </a:p>
          <a:p>
            <a:pPr marL="687594" lvl="1" indent="-230394">
              <a:buFont typeface="Arial" panose="020B0604020202020204" pitchFamily="34" charset="0"/>
              <a:buChar char="•"/>
              <a:defRPr/>
            </a:pPr>
            <a:endParaRPr lang="en-US" altLang="zh-CN" sz="2800" dirty="0">
              <a:solidFill>
                <a:schemeClr val="tx1"/>
              </a:solidFill>
            </a:endParaRPr>
          </a:p>
          <a:p>
            <a:pPr marL="687594" lvl="1" indent="-230394">
              <a:buFont typeface="Arial" panose="020B0604020202020204" pitchFamily="34" charset="0"/>
              <a:buChar char="•"/>
              <a:defRPr/>
            </a:pPr>
            <a:endParaRPr lang="en-GB" altLang="zh-CN" sz="2800" dirty="0">
              <a:solidFill>
                <a:schemeClr val="tx1"/>
              </a:solidFill>
            </a:endParaRPr>
          </a:p>
        </p:txBody>
      </p:sp>
    </p:spTree>
    <p:extLst>
      <p:ext uri="{BB962C8B-B14F-4D97-AF65-F5344CB8AC3E}">
        <p14:creationId xmlns:p14="http://schemas.microsoft.com/office/powerpoint/2010/main" val="315193330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1BBF823-0BE4-4887-9B04-1775DEB35731}"/>
              </a:ext>
            </a:extLst>
          </p:cNvPr>
          <p:cNvSpPr>
            <a:spLocks noGrp="1"/>
          </p:cNvSpPr>
          <p:nvPr>
            <p:ph type="title"/>
          </p:nvPr>
        </p:nvSpPr>
        <p:spPr>
          <a:xfrm>
            <a:off x="838200" y="437696"/>
            <a:ext cx="9061580" cy="1325563"/>
          </a:xfrm>
        </p:spPr>
        <p:txBody>
          <a:bodyPr/>
          <a:lstStyle/>
          <a:p>
            <a:r>
              <a:rPr lang="en-US" altLang="zh-CN" sz="3200" dirty="0"/>
              <a:t>Registration management</a:t>
            </a:r>
          </a:p>
        </p:txBody>
      </p:sp>
      <p:sp>
        <p:nvSpPr>
          <p:cNvPr id="3" name="内容占位符 2">
            <a:extLst>
              <a:ext uri="{FF2B5EF4-FFF2-40B4-BE49-F238E27FC236}">
                <a16:creationId xmlns:a16="http://schemas.microsoft.com/office/drawing/2014/main" id="{9A88E7C9-9A98-47E5-9F40-B73B0D75A778}"/>
              </a:ext>
            </a:extLst>
          </p:cNvPr>
          <p:cNvSpPr>
            <a:spLocks noGrp="1"/>
          </p:cNvSpPr>
          <p:nvPr>
            <p:ph idx="1"/>
          </p:nvPr>
        </p:nvSpPr>
        <p:spPr>
          <a:xfrm>
            <a:off x="838200" y="1861080"/>
            <a:ext cx="10515600" cy="1647230"/>
          </a:xfrm>
          <a:solidFill>
            <a:schemeClr val="bg2"/>
          </a:solidFill>
        </p:spPr>
        <p:txBody>
          <a:bodyPr/>
          <a:lstStyle/>
          <a:p>
            <a:r>
              <a:rPr lang="en-US" altLang="zh-CN" sz="1800" dirty="0">
                <a:solidFill>
                  <a:schemeClr val="tx1"/>
                </a:solidFill>
              </a:rPr>
              <a:t>Association of the two SUPIs </a:t>
            </a:r>
          </a:p>
          <a:p>
            <a:pPr lvl="1"/>
            <a:r>
              <a:rPr lang="en-GB" altLang="zh-CN" sz="1800" b="1" dirty="0"/>
              <a:t>Observations: </a:t>
            </a:r>
            <a:r>
              <a:rPr lang="en-GB" altLang="zh-CN" sz="1600" dirty="0"/>
              <a:t>No company is negative on the way that UDM does the association.</a:t>
            </a:r>
            <a:endParaRPr lang="en-US" altLang="zh-CN" sz="1600" dirty="0">
              <a:solidFill>
                <a:schemeClr val="tx1"/>
              </a:solidFill>
            </a:endParaRPr>
          </a:p>
        </p:txBody>
      </p:sp>
      <p:sp>
        <p:nvSpPr>
          <p:cNvPr id="4" name="内容占位符 2">
            <a:extLst>
              <a:ext uri="{FF2B5EF4-FFF2-40B4-BE49-F238E27FC236}">
                <a16:creationId xmlns:a16="http://schemas.microsoft.com/office/drawing/2014/main" id="{53A6E13F-A247-40F3-A4CE-ACCD4C0E704B}"/>
              </a:ext>
            </a:extLst>
          </p:cNvPr>
          <p:cNvSpPr txBox="1">
            <a:spLocks/>
          </p:cNvSpPr>
          <p:nvPr/>
        </p:nvSpPr>
        <p:spPr bwMode="auto">
          <a:xfrm>
            <a:off x="838200" y="3750905"/>
            <a:ext cx="10515600" cy="263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altLang="zh-CN" sz="1800" b="1" dirty="0"/>
              <a:t>Proposed principle:</a:t>
            </a:r>
          </a:p>
          <a:p>
            <a:pPr lvl="1"/>
            <a:r>
              <a:rPr lang="en-GB" altLang="zh-CN" sz="1600" b="1" dirty="0"/>
              <a:t>UDM associates the two registrations based on configuration of SUPI association in UDM.</a:t>
            </a:r>
          </a:p>
          <a:p>
            <a:pPr lvl="1"/>
            <a:r>
              <a:rPr lang="en-GB" altLang="zh-CN" sz="1600" b="1" dirty="0"/>
              <a:t>No new subscription data subset.</a:t>
            </a:r>
          </a:p>
          <a:p>
            <a:pPr lvl="1"/>
            <a:endParaRPr lang="en-GB" altLang="zh-CN" sz="1800" b="1" dirty="0"/>
          </a:p>
          <a:p>
            <a:r>
              <a:rPr lang="en-GB" altLang="zh-CN" sz="1800" b="1" dirty="0"/>
              <a:t>Proposed conclusions</a:t>
            </a:r>
            <a:r>
              <a:rPr lang="en-GB" altLang="zh-CN" sz="1800" dirty="0"/>
              <a:t>: </a:t>
            </a:r>
          </a:p>
          <a:p>
            <a:pPr lvl="1"/>
            <a:r>
              <a:rPr lang="en-GB" altLang="zh-CN" sz="1600" dirty="0">
                <a:solidFill>
                  <a:srgbClr val="FF0000"/>
                </a:solidFill>
              </a:rPr>
              <a:t>(1)</a:t>
            </a:r>
            <a:r>
              <a:rPr lang="en-GB" altLang="zh-CN" sz="1600" dirty="0"/>
              <a:t> </a:t>
            </a:r>
            <a:r>
              <a:rPr lang="en-US" altLang="zh-CN" sz="1600" dirty="0"/>
              <a:t>The subscription data association of the two SUPIs is configured in UDM for UDM associating the two registration procedures of the two SUPIs</a:t>
            </a:r>
            <a:r>
              <a:rPr lang="en-GB" altLang="zh-CN" sz="1600" dirty="0"/>
              <a:t>.</a:t>
            </a:r>
          </a:p>
        </p:txBody>
      </p:sp>
    </p:spTree>
    <p:extLst>
      <p:ext uri="{BB962C8B-B14F-4D97-AF65-F5344CB8AC3E}">
        <p14:creationId xmlns:p14="http://schemas.microsoft.com/office/powerpoint/2010/main" val="2573979895"/>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1BBF823-0BE4-4887-9B04-1775DEB35731}"/>
              </a:ext>
            </a:extLst>
          </p:cNvPr>
          <p:cNvSpPr>
            <a:spLocks noGrp="1"/>
          </p:cNvSpPr>
          <p:nvPr>
            <p:ph type="title"/>
          </p:nvPr>
        </p:nvSpPr>
        <p:spPr>
          <a:xfrm>
            <a:off x="838200" y="437696"/>
            <a:ext cx="9061580" cy="1325563"/>
          </a:xfrm>
        </p:spPr>
        <p:txBody>
          <a:bodyPr/>
          <a:lstStyle/>
          <a:p>
            <a:r>
              <a:rPr lang="en-US" altLang="zh-CN" sz="3200" dirty="0"/>
              <a:t>Registration management</a:t>
            </a:r>
            <a:endParaRPr lang="zh-CN" altLang="en-US" sz="3200" dirty="0"/>
          </a:p>
        </p:txBody>
      </p:sp>
      <p:sp>
        <p:nvSpPr>
          <p:cNvPr id="3" name="内容占位符 2">
            <a:extLst>
              <a:ext uri="{FF2B5EF4-FFF2-40B4-BE49-F238E27FC236}">
                <a16:creationId xmlns:a16="http://schemas.microsoft.com/office/drawing/2014/main" id="{9A88E7C9-9A98-47E5-9F40-B73B0D75A778}"/>
              </a:ext>
            </a:extLst>
          </p:cNvPr>
          <p:cNvSpPr>
            <a:spLocks noGrp="1"/>
          </p:cNvSpPr>
          <p:nvPr>
            <p:ph idx="1"/>
          </p:nvPr>
        </p:nvSpPr>
        <p:spPr>
          <a:xfrm>
            <a:off x="838200" y="1797631"/>
            <a:ext cx="10515600" cy="1167351"/>
          </a:xfrm>
          <a:solidFill>
            <a:schemeClr val="bg2"/>
          </a:solidFill>
        </p:spPr>
        <p:txBody>
          <a:bodyPr/>
          <a:lstStyle/>
          <a:p>
            <a:r>
              <a:rPr lang="en-US" altLang="zh-CN" sz="1800" dirty="0"/>
              <a:t>Identifying the two associated SUPIs are in same device </a:t>
            </a:r>
          </a:p>
          <a:p>
            <a:pPr lvl="1"/>
            <a:r>
              <a:rPr lang="en-GB" altLang="zh-CN" sz="1800" b="1" dirty="0"/>
              <a:t>Observations</a:t>
            </a:r>
            <a:r>
              <a:rPr lang="en-GB" altLang="zh-CN" sz="1800" dirty="0"/>
              <a:t>: </a:t>
            </a:r>
            <a:r>
              <a:rPr lang="en-GB" altLang="zh-CN" sz="1600" dirty="0"/>
              <a:t>For activating </a:t>
            </a:r>
            <a:r>
              <a:rPr lang="en-GB" altLang="zh-CN" sz="1600" dirty="0" err="1"/>
              <a:t>DualSteer</a:t>
            </a:r>
            <a:r>
              <a:rPr lang="en-GB" altLang="zh-CN" sz="1600" dirty="0"/>
              <a:t>, the two SUPIs shall be in same device. T</a:t>
            </a:r>
            <a:r>
              <a:rPr lang="en-US" altLang="zh-CN" sz="1600" dirty="0">
                <a:solidFill>
                  <a:schemeClr val="tx1"/>
                </a:solidFill>
              </a:rPr>
              <a:t>here’re three different opinions on how UDM identifies the associated two SUPIs are in same device: (A) </a:t>
            </a:r>
            <a:r>
              <a:rPr lang="en-US" altLang="zh-CN" sz="1600" dirty="0">
                <a:solidFill>
                  <a:srgbClr val="FF0000"/>
                </a:solidFill>
              </a:rPr>
              <a:t>Use Registration Correlation information</a:t>
            </a:r>
            <a:r>
              <a:rPr lang="en-US" altLang="zh-CN" sz="1600" dirty="0">
                <a:solidFill>
                  <a:schemeClr val="tx1"/>
                </a:solidFill>
              </a:rPr>
              <a:t>, (B) </a:t>
            </a:r>
            <a:r>
              <a:rPr lang="en-US" altLang="zh-CN" sz="1600" dirty="0">
                <a:solidFill>
                  <a:srgbClr val="FF0000"/>
                </a:solidFill>
              </a:rPr>
              <a:t>Device sends SUCIs/5G-GUTIs to UDM via AMF</a:t>
            </a:r>
            <a:r>
              <a:rPr lang="en-US" altLang="zh-CN" sz="1600" dirty="0">
                <a:solidFill>
                  <a:schemeClr val="tx1"/>
                </a:solidFill>
              </a:rPr>
              <a:t>, or (C) </a:t>
            </a:r>
            <a:r>
              <a:rPr lang="en-US" altLang="zh-CN" sz="1600" dirty="0">
                <a:solidFill>
                  <a:srgbClr val="FF0000"/>
                </a:solidFill>
              </a:rPr>
              <a:t>UDM sends GPSIs to device for device activating </a:t>
            </a:r>
            <a:r>
              <a:rPr lang="en-US" altLang="zh-CN" sz="1600" dirty="0" err="1">
                <a:solidFill>
                  <a:srgbClr val="FF0000"/>
                </a:solidFill>
              </a:rPr>
              <a:t>DualSteer</a:t>
            </a:r>
            <a:r>
              <a:rPr lang="en-US" altLang="zh-CN" sz="1600" dirty="0">
                <a:solidFill>
                  <a:schemeClr val="tx1"/>
                </a:solidFill>
              </a:rPr>
              <a:t>.</a:t>
            </a:r>
            <a:endParaRPr lang="en-GB" altLang="zh-CN" sz="1600" dirty="0"/>
          </a:p>
          <a:p>
            <a:endParaRPr lang="en-GB" altLang="zh-CN" sz="1800" dirty="0"/>
          </a:p>
        </p:txBody>
      </p:sp>
      <p:sp>
        <p:nvSpPr>
          <p:cNvPr id="4" name="内容占位符 2">
            <a:extLst>
              <a:ext uri="{FF2B5EF4-FFF2-40B4-BE49-F238E27FC236}">
                <a16:creationId xmlns:a16="http://schemas.microsoft.com/office/drawing/2014/main" id="{53A6E13F-A247-40F3-A4CE-ACCD4C0E704B}"/>
              </a:ext>
            </a:extLst>
          </p:cNvPr>
          <p:cNvSpPr txBox="1">
            <a:spLocks/>
          </p:cNvSpPr>
          <p:nvPr/>
        </p:nvSpPr>
        <p:spPr bwMode="auto">
          <a:xfrm>
            <a:off x="838200" y="2964982"/>
            <a:ext cx="10515600" cy="3343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altLang="zh-CN" sz="1800" b="1" dirty="0"/>
              <a:t>Proposed principle:</a:t>
            </a:r>
          </a:p>
          <a:p>
            <a:pPr lvl="1"/>
            <a:r>
              <a:rPr lang="en-GB" altLang="zh-CN" sz="1600" b="1" dirty="0"/>
              <a:t>No or less impact on registration procedure is preferred.</a:t>
            </a:r>
          </a:p>
          <a:p>
            <a:pPr lvl="1"/>
            <a:endParaRPr lang="en-GB" altLang="zh-CN" sz="1800" b="1" dirty="0"/>
          </a:p>
          <a:p>
            <a:r>
              <a:rPr lang="en-US" altLang="zh-CN" sz="1800" b="1" dirty="0"/>
              <a:t>Proposed </a:t>
            </a:r>
            <a:r>
              <a:rPr lang="en-GB" altLang="zh-CN" sz="1800" b="1" dirty="0"/>
              <a:t>conclusions</a:t>
            </a:r>
            <a:r>
              <a:rPr lang="en-GB" altLang="zh-CN" sz="1800" dirty="0"/>
              <a:t>: </a:t>
            </a:r>
          </a:p>
          <a:p>
            <a:pPr lvl="1"/>
            <a:r>
              <a:rPr lang="en-US" altLang="zh-CN" sz="1600" dirty="0">
                <a:solidFill>
                  <a:srgbClr val="FF0000"/>
                </a:solidFill>
              </a:rPr>
              <a:t>(1) </a:t>
            </a:r>
            <a:r>
              <a:rPr lang="en-US" altLang="zh-CN" sz="1600" dirty="0"/>
              <a:t>UDM updates the authorization information in subscription data according to whether the two SUPIs are in same device</a:t>
            </a:r>
            <a:endParaRPr lang="en-GB" altLang="zh-CN" sz="1600" dirty="0"/>
          </a:p>
          <a:p>
            <a:pPr lvl="1"/>
            <a:r>
              <a:rPr lang="en-GB" altLang="zh-CN" sz="1600" dirty="0">
                <a:solidFill>
                  <a:srgbClr val="FF0000"/>
                </a:solidFill>
              </a:rPr>
              <a:t>(2) What information is used by UDM to determine the two SUPIs are in same device, and how to obtain the information can be determined in normative phase</a:t>
            </a:r>
            <a:endParaRPr lang="en-US" altLang="zh-CN" sz="1600" dirty="0">
              <a:solidFill>
                <a:srgbClr val="FF0000"/>
              </a:solidFill>
            </a:endParaRPr>
          </a:p>
          <a:p>
            <a:pPr lvl="1"/>
            <a:endParaRPr lang="en-GB" altLang="zh-CN" sz="1600" dirty="0"/>
          </a:p>
          <a:p>
            <a:pPr lvl="1"/>
            <a:r>
              <a:rPr lang="en-GB" altLang="zh-CN" sz="1600" b="1" dirty="0">
                <a:highlight>
                  <a:srgbClr val="FFFF00"/>
                </a:highlight>
              </a:rPr>
              <a:t>DP XXXX shows an example of how </a:t>
            </a:r>
            <a:r>
              <a:rPr lang="en-GB" altLang="zh-CN" sz="1600" b="1" dirty="0">
                <a:highlight>
                  <a:srgbClr val="00FFFF"/>
                </a:highlight>
              </a:rPr>
              <a:t>UDM obtains PEI binding information via APP layer</a:t>
            </a:r>
            <a:r>
              <a:rPr lang="en-GB" altLang="zh-CN" sz="1600" b="1" dirty="0">
                <a:highlight>
                  <a:srgbClr val="FFFF00"/>
                </a:highlight>
              </a:rPr>
              <a:t>, which is out of 3GPP scope</a:t>
            </a:r>
            <a:endParaRPr lang="en-GB" altLang="zh-CN" sz="1600" dirty="0"/>
          </a:p>
          <a:p>
            <a:endParaRPr lang="en-GB" altLang="zh-CN" sz="1600" dirty="0"/>
          </a:p>
        </p:txBody>
      </p:sp>
    </p:spTree>
    <p:extLst>
      <p:ext uri="{BB962C8B-B14F-4D97-AF65-F5344CB8AC3E}">
        <p14:creationId xmlns:p14="http://schemas.microsoft.com/office/powerpoint/2010/main" val="2061649887"/>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958FBA2-FFD3-4A37-920C-7377580F6A9E}"/>
              </a:ext>
            </a:extLst>
          </p:cNvPr>
          <p:cNvSpPr/>
          <p:nvPr/>
        </p:nvSpPr>
        <p:spPr>
          <a:xfrm>
            <a:off x="665019" y="1748151"/>
            <a:ext cx="10266218" cy="4652652"/>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lIns="121920" tIns="120000" rIns="121920" bIns="120000" rtlCol="0" anchor="t" anchorCtr="0"/>
          <a:lstStyle/>
          <a:p>
            <a:pPr>
              <a:defRPr/>
            </a:pPr>
            <a:r>
              <a:rPr lang="en-US" altLang="zh-CN" sz="2800" dirty="0">
                <a:solidFill>
                  <a:schemeClr val="tx1"/>
                </a:solidFill>
              </a:rPr>
              <a:t>Content</a:t>
            </a:r>
          </a:p>
          <a:p>
            <a:pPr marL="687594" lvl="1" indent="-230394">
              <a:buFont typeface="Arial" panose="020B0604020202020204" pitchFamily="34" charset="0"/>
              <a:buChar char="•"/>
              <a:defRPr/>
            </a:pPr>
            <a:endParaRPr lang="en-US" altLang="zh-CN" sz="2400" dirty="0">
              <a:solidFill>
                <a:schemeClr val="tx1"/>
              </a:solidFill>
            </a:endParaRPr>
          </a:p>
          <a:p>
            <a:pPr marL="687594" lvl="1" indent="-230394">
              <a:buFont typeface="Arial" panose="020B0604020202020204" pitchFamily="34" charset="0"/>
              <a:buChar char="•"/>
              <a:defRPr/>
            </a:pPr>
            <a:r>
              <a:rPr lang="en-US" altLang="zh-CN" sz="2400" dirty="0">
                <a:solidFill>
                  <a:schemeClr val="tx1"/>
                </a:solidFill>
              </a:rPr>
              <a:t>Fundamental assumptions for </a:t>
            </a:r>
            <a:r>
              <a:rPr lang="en-US" altLang="zh-CN" sz="2400" dirty="0" err="1">
                <a:solidFill>
                  <a:schemeClr val="tx1"/>
                </a:solidFill>
              </a:rPr>
              <a:t>DualSteer</a:t>
            </a:r>
            <a:endParaRPr lang="en-US" altLang="zh-CN" sz="2400" dirty="0">
              <a:solidFill>
                <a:schemeClr val="tx1"/>
              </a:solidFill>
            </a:endParaRPr>
          </a:p>
          <a:p>
            <a:pPr marL="687594" lvl="1" indent="-230394">
              <a:buFont typeface="Arial" panose="020B0604020202020204" pitchFamily="34" charset="0"/>
              <a:buChar char="•"/>
              <a:defRPr/>
            </a:pPr>
            <a:endParaRPr lang="en-US" altLang="zh-CN" sz="2400" dirty="0">
              <a:solidFill>
                <a:schemeClr val="tx1"/>
              </a:solidFill>
            </a:endParaRPr>
          </a:p>
          <a:p>
            <a:pPr marL="687594" lvl="1" indent="-230394">
              <a:buFont typeface="Arial" panose="020B0604020202020204" pitchFamily="34" charset="0"/>
              <a:buChar char="•"/>
              <a:defRPr/>
            </a:pPr>
            <a:r>
              <a:rPr lang="en-US" altLang="zh-CN" sz="2400" dirty="0">
                <a:solidFill>
                  <a:schemeClr val="tx1"/>
                </a:solidFill>
              </a:rPr>
              <a:t>Proposed fundamental aspects for </a:t>
            </a:r>
            <a:r>
              <a:rPr lang="en-US" altLang="zh-CN" sz="2400" dirty="0" err="1">
                <a:solidFill>
                  <a:schemeClr val="tx1"/>
                </a:solidFill>
              </a:rPr>
              <a:t>DualSteer</a:t>
            </a:r>
            <a:endParaRPr lang="en-US" altLang="zh-CN" sz="2400" dirty="0">
              <a:solidFill>
                <a:schemeClr val="tx1"/>
              </a:solidFill>
            </a:endParaRPr>
          </a:p>
          <a:p>
            <a:pPr marL="687594" lvl="1" indent="-230394">
              <a:buFont typeface="Arial" panose="020B0604020202020204" pitchFamily="34" charset="0"/>
              <a:buChar char="•"/>
              <a:defRPr/>
            </a:pPr>
            <a:endParaRPr lang="en-US" altLang="zh-CN" sz="2400" dirty="0">
              <a:solidFill>
                <a:schemeClr val="tx1"/>
              </a:solidFill>
            </a:endParaRPr>
          </a:p>
          <a:p>
            <a:pPr marL="687594" lvl="1" indent="-230394">
              <a:buFont typeface="Arial" panose="020B0604020202020204" pitchFamily="34" charset="0"/>
              <a:buChar char="•"/>
              <a:defRPr/>
            </a:pPr>
            <a:r>
              <a:rPr lang="en-US" altLang="zh-CN" sz="2400" dirty="0">
                <a:solidFill>
                  <a:schemeClr val="tx1"/>
                </a:solidFill>
              </a:rPr>
              <a:t>Proposals for KI#1.3 session management of </a:t>
            </a:r>
            <a:r>
              <a:rPr lang="en-US" altLang="zh-CN" sz="2400" dirty="0" err="1">
                <a:solidFill>
                  <a:schemeClr val="tx1"/>
                </a:solidFill>
              </a:rPr>
              <a:t>DualSteer</a:t>
            </a:r>
            <a:endParaRPr lang="en-US" altLang="zh-CN" sz="2400" dirty="0">
              <a:solidFill>
                <a:schemeClr val="tx1"/>
              </a:solidFill>
            </a:endParaRPr>
          </a:p>
          <a:p>
            <a:pPr marL="687594" lvl="1" indent="-230394">
              <a:buFont typeface="Arial" panose="020B0604020202020204" pitchFamily="34" charset="0"/>
              <a:buChar char="•"/>
              <a:defRPr/>
            </a:pPr>
            <a:endParaRPr lang="en-US" altLang="zh-CN" sz="2400" dirty="0">
              <a:solidFill>
                <a:schemeClr val="tx1"/>
              </a:solidFill>
            </a:endParaRPr>
          </a:p>
          <a:p>
            <a:pPr marL="687594" lvl="1" indent="-230394">
              <a:buFont typeface="Arial" panose="020B0604020202020204" pitchFamily="34" charset="0"/>
              <a:buChar char="•"/>
              <a:defRPr/>
            </a:pPr>
            <a:r>
              <a:rPr lang="en-US" altLang="zh-CN" sz="2400" dirty="0">
                <a:solidFill>
                  <a:schemeClr val="tx1"/>
                </a:solidFill>
              </a:rPr>
              <a:t>Proposals for KI#1.2 registration management of </a:t>
            </a:r>
            <a:r>
              <a:rPr lang="en-US" altLang="zh-CN" sz="2400" dirty="0" err="1">
                <a:solidFill>
                  <a:schemeClr val="tx1"/>
                </a:solidFill>
              </a:rPr>
              <a:t>DualSteer</a:t>
            </a:r>
            <a:endParaRPr lang="en-US" altLang="zh-CN" sz="2400" dirty="0">
              <a:solidFill>
                <a:schemeClr val="tx1"/>
              </a:solidFill>
            </a:endParaRPr>
          </a:p>
          <a:p>
            <a:pPr marL="687594" lvl="1" indent="-230394">
              <a:buFont typeface="Arial" panose="020B0604020202020204" pitchFamily="34" charset="0"/>
              <a:buChar char="•"/>
              <a:defRPr/>
            </a:pPr>
            <a:endParaRPr lang="en-US" altLang="zh-CN" sz="2400" dirty="0">
              <a:solidFill>
                <a:schemeClr val="tx1"/>
              </a:solidFill>
            </a:endParaRPr>
          </a:p>
          <a:p>
            <a:pPr marL="687594" lvl="1" indent="-230394">
              <a:buFont typeface="Arial" panose="020B0604020202020204" pitchFamily="34" charset="0"/>
              <a:buChar char="•"/>
              <a:defRPr/>
            </a:pPr>
            <a:r>
              <a:rPr lang="en-US" altLang="zh-CN" sz="2400" b="1" dirty="0">
                <a:solidFill>
                  <a:srgbClr val="FF0000"/>
                </a:solidFill>
              </a:rPr>
              <a:t>Proposals for KI#1.4 policy management of </a:t>
            </a:r>
            <a:r>
              <a:rPr lang="en-US" altLang="zh-CN" sz="2400" b="1" dirty="0" err="1">
                <a:solidFill>
                  <a:srgbClr val="FF0000"/>
                </a:solidFill>
              </a:rPr>
              <a:t>DualSteer</a:t>
            </a:r>
            <a:endParaRPr lang="en-US" altLang="zh-CN" sz="2400" b="1" dirty="0">
              <a:solidFill>
                <a:srgbClr val="FF0000"/>
              </a:solidFill>
            </a:endParaRPr>
          </a:p>
          <a:p>
            <a:pPr marL="687594" lvl="1" indent="-230394">
              <a:buFont typeface="Arial" panose="020B0604020202020204" pitchFamily="34" charset="0"/>
              <a:buChar char="•"/>
              <a:defRPr/>
            </a:pPr>
            <a:endParaRPr lang="en-US" altLang="zh-CN" sz="2800" dirty="0">
              <a:solidFill>
                <a:schemeClr val="tx1"/>
              </a:solidFill>
            </a:endParaRPr>
          </a:p>
          <a:p>
            <a:pPr marL="687594" lvl="1" indent="-230394">
              <a:buFont typeface="Arial" panose="020B0604020202020204" pitchFamily="34" charset="0"/>
              <a:buChar char="•"/>
              <a:defRPr/>
            </a:pPr>
            <a:endParaRPr lang="en-GB" altLang="zh-CN" sz="2800" dirty="0">
              <a:solidFill>
                <a:schemeClr val="tx1"/>
              </a:solidFill>
            </a:endParaRPr>
          </a:p>
        </p:txBody>
      </p:sp>
    </p:spTree>
    <p:extLst>
      <p:ext uri="{BB962C8B-B14F-4D97-AF65-F5344CB8AC3E}">
        <p14:creationId xmlns:p14="http://schemas.microsoft.com/office/powerpoint/2010/main" val="42869128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958FBA2-FFD3-4A37-920C-7377580F6A9E}"/>
              </a:ext>
            </a:extLst>
          </p:cNvPr>
          <p:cNvSpPr/>
          <p:nvPr/>
        </p:nvSpPr>
        <p:spPr>
          <a:xfrm>
            <a:off x="665019" y="1748151"/>
            <a:ext cx="10266218" cy="4652652"/>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lIns="121920" tIns="120000" rIns="121920" bIns="120000" rtlCol="0" anchor="t" anchorCtr="0"/>
          <a:lstStyle/>
          <a:p>
            <a:pPr>
              <a:defRPr/>
            </a:pPr>
            <a:r>
              <a:rPr lang="en-US" altLang="zh-CN" sz="2800" dirty="0">
                <a:solidFill>
                  <a:schemeClr val="tx1"/>
                </a:solidFill>
              </a:rPr>
              <a:t>Content</a:t>
            </a:r>
          </a:p>
          <a:p>
            <a:pPr marL="687594" lvl="1" indent="-230394">
              <a:buFont typeface="Arial" panose="020B0604020202020204" pitchFamily="34" charset="0"/>
              <a:buChar char="•"/>
              <a:defRPr/>
            </a:pPr>
            <a:endParaRPr lang="en-US" altLang="zh-CN" sz="2400" dirty="0">
              <a:solidFill>
                <a:schemeClr val="tx1"/>
              </a:solidFill>
            </a:endParaRPr>
          </a:p>
          <a:p>
            <a:pPr marL="687594" lvl="1" indent="-230394">
              <a:buFont typeface="Arial" panose="020B0604020202020204" pitchFamily="34" charset="0"/>
              <a:buChar char="•"/>
              <a:defRPr/>
            </a:pPr>
            <a:r>
              <a:rPr lang="en-US" altLang="zh-CN" sz="2400" b="1" dirty="0">
                <a:solidFill>
                  <a:srgbClr val="FF0000"/>
                </a:solidFill>
              </a:rPr>
              <a:t>Fundamental assumptions for </a:t>
            </a:r>
            <a:r>
              <a:rPr lang="en-US" altLang="zh-CN" sz="2400" b="1" dirty="0" err="1">
                <a:solidFill>
                  <a:srgbClr val="FF0000"/>
                </a:solidFill>
              </a:rPr>
              <a:t>DualSteer</a:t>
            </a:r>
            <a:endParaRPr lang="en-US" altLang="zh-CN" sz="2400" b="1" dirty="0">
              <a:solidFill>
                <a:srgbClr val="FF0000"/>
              </a:solidFill>
            </a:endParaRPr>
          </a:p>
          <a:p>
            <a:pPr marL="687594" lvl="1" indent="-230394">
              <a:buFont typeface="Arial" panose="020B0604020202020204" pitchFamily="34" charset="0"/>
              <a:buChar char="•"/>
              <a:defRPr/>
            </a:pPr>
            <a:endParaRPr lang="en-US" altLang="zh-CN" sz="2400" dirty="0">
              <a:solidFill>
                <a:schemeClr val="tx1"/>
              </a:solidFill>
            </a:endParaRPr>
          </a:p>
          <a:p>
            <a:pPr marL="687594" lvl="1" indent="-230394">
              <a:buFont typeface="Arial" panose="020B0604020202020204" pitchFamily="34" charset="0"/>
              <a:buChar char="•"/>
              <a:defRPr/>
            </a:pPr>
            <a:r>
              <a:rPr lang="en-US" altLang="zh-CN" sz="2400" dirty="0">
                <a:solidFill>
                  <a:schemeClr val="tx1"/>
                </a:solidFill>
              </a:rPr>
              <a:t>Proposed fundamental aspects for </a:t>
            </a:r>
            <a:r>
              <a:rPr lang="en-US" altLang="zh-CN" sz="2400" dirty="0" err="1">
                <a:solidFill>
                  <a:schemeClr val="tx1"/>
                </a:solidFill>
              </a:rPr>
              <a:t>DualSteer</a:t>
            </a:r>
            <a:endParaRPr lang="en-US" altLang="zh-CN" sz="2400" dirty="0">
              <a:solidFill>
                <a:schemeClr val="tx1"/>
              </a:solidFill>
            </a:endParaRPr>
          </a:p>
          <a:p>
            <a:pPr marL="687594" lvl="1" indent="-230394">
              <a:buFont typeface="Arial" panose="020B0604020202020204" pitchFamily="34" charset="0"/>
              <a:buChar char="•"/>
              <a:defRPr/>
            </a:pPr>
            <a:endParaRPr lang="en-US" altLang="zh-CN" sz="2400" dirty="0">
              <a:solidFill>
                <a:schemeClr val="tx1"/>
              </a:solidFill>
            </a:endParaRPr>
          </a:p>
          <a:p>
            <a:pPr marL="687594" lvl="1" indent="-230394">
              <a:buFont typeface="Arial" panose="020B0604020202020204" pitchFamily="34" charset="0"/>
              <a:buChar char="•"/>
              <a:defRPr/>
            </a:pPr>
            <a:r>
              <a:rPr lang="en-US" altLang="zh-CN" sz="2400" dirty="0">
                <a:solidFill>
                  <a:schemeClr val="tx1"/>
                </a:solidFill>
              </a:rPr>
              <a:t>Proposals for KI#1.3 session management of </a:t>
            </a:r>
            <a:r>
              <a:rPr lang="en-US" altLang="zh-CN" sz="2400" dirty="0" err="1">
                <a:solidFill>
                  <a:schemeClr val="tx1"/>
                </a:solidFill>
              </a:rPr>
              <a:t>DualSteer</a:t>
            </a:r>
            <a:endParaRPr lang="en-US" altLang="zh-CN" sz="2400" dirty="0">
              <a:solidFill>
                <a:schemeClr val="tx1"/>
              </a:solidFill>
            </a:endParaRPr>
          </a:p>
          <a:p>
            <a:pPr marL="687594" lvl="1" indent="-230394">
              <a:buFont typeface="Arial" panose="020B0604020202020204" pitchFamily="34" charset="0"/>
              <a:buChar char="•"/>
              <a:defRPr/>
            </a:pPr>
            <a:endParaRPr lang="en-US" altLang="zh-CN" sz="2400" dirty="0">
              <a:solidFill>
                <a:schemeClr val="tx1"/>
              </a:solidFill>
            </a:endParaRPr>
          </a:p>
          <a:p>
            <a:pPr marL="687594" lvl="1" indent="-230394">
              <a:buFont typeface="Arial" panose="020B0604020202020204" pitchFamily="34" charset="0"/>
              <a:buChar char="•"/>
              <a:defRPr/>
            </a:pPr>
            <a:r>
              <a:rPr lang="en-US" altLang="zh-CN" sz="2400" dirty="0">
                <a:solidFill>
                  <a:schemeClr val="tx1"/>
                </a:solidFill>
              </a:rPr>
              <a:t>Proposals for KI#1.2 registration management of </a:t>
            </a:r>
            <a:r>
              <a:rPr lang="en-US" altLang="zh-CN" sz="2400" dirty="0" err="1">
                <a:solidFill>
                  <a:schemeClr val="tx1"/>
                </a:solidFill>
              </a:rPr>
              <a:t>DualSteer</a:t>
            </a:r>
            <a:endParaRPr lang="en-US" altLang="zh-CN" sz="2400" dirty="0">
              <a:solidFill>
                <a:schemeClr val="tx1"/>
              </a:solidFill>
            </a:endParaRPr>
          </a:p>
          <a:p>
            <a:pPr marL="687594" lvl="1" indent="-230394">
              <a:buFont typeface="Arial" panose="020B0604020202020204" pitchFamily="34" charset="0"/>
              <a:buChar char="•"/>
              <a:defRPr/>
            </a:pPr>
            <a:endParaRPr lang="en-US" altLang="zh-CN" sz="2400" dirty="0">
              <a:solidFill>
                <a:schemeClr val="tx1"/>
              </a:solidFill>
            </a:endParaRPr>
          </a:p>
          <a:p>
            <a:pPr marL="687594" lvl="1" indent="-230394">
              <a:buFont typeface="Arial" panose="020B0604020202020204" pitchFamily="34" charset="0"/>
              <a:buChar char="•"/>
              <a:defRPr/>
            </a:pPr>
            <a:r>
              <a:rPr lang="en-US" altLang="zh-CN" sz="2400" dirty="0">
                <a:solidFill>
                  <a:schemeClr val="tx1"/>
                </a:solidFill>
              </a:rPr>
              <a:t>Proposals for KI#1.4 policy management of </a:t>
            </a:r>
            <a:r>
              <a:rPr lang="en-US" altLang="zh-CN" sz="2400" dirty="0" err="1">
                <a:solidFill>
                  <a:schemeClr val="tx1"/>
                </a:solidFill>
              </a:rPr>
              <a:t>DualSteer</a:t>
            </a:r>
            <a:endParaRPr lang="en-US" altLang="zh-CN" sz="2400" dirty="0">
              <a:solidFill>
                <a:schemeClr val="tx1"/>
              </a:solidFill>
            </a:endParaRPr>
          </a:p>
          <a:p>
            <a:pPr marL="687594" lvl="1" indent="-230394">
              <a:buFont typeface="Arial" panose="020B0604020202020204" pitchFamily="34" charset="0"/>
              <a:buChar char="•"/>
              <a:defRPr/>
            </a:pPr>
            <a:endParaRPr lang="en-US" altLang="zh-CN" sz="2800" dirty="0">
              <a:solidFill>
                <a:schemeClr val="tx1"/>
              </a:solidFill>
            </a:endParaRPr>
          </a:p>
          <a:p>
            <a:pPr marL="687594" lvl="1" indent="-230394">
              <a:buFont typeface="Arial" panose="020B0604020202020204" pitchFamily="34" charset="0"/>
              <a:buChar char="•"/>
              <a:defRPr/>
            </a:pPr>
            <a:endParaRPr lang="en-GB" altLang="zh-CN" sz="2800" dirty="0">
              <a:solidFill>
                <a:schemeClr val="tx1"/>
              </a:solidFill>
            </a:endParaRPr>
          </a:p>
        </p:txBody>
      </p:sp>
    </p:spTree>
    <p:extLst>
      <p:ext uri="{BB962C8B-B14F-4D97-AF65-F5344CB8AC3E}">
        <p14:creationId xmlns:p14="http://schemas.microsoft.com/office/powerpoint/2010/main" val="290276694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1BBF823-0BE4-4887-9B04-1775DEB35731}"/>
              </a:ext>
            </a:extLst>
          </p:cNvPr>
          <p:cNvSpPr>
            <a:spLocks noGrp="1"/>
          </p:cNvSpPr>
          <p:nvPr>
            <p:ph type="title"/>
          </p:nvPr>
        </p:nvSpPr>
        <p:spPr>
          <a:xfrm>
            <a:off x="838200" y="437696"/>
            <a:ext cx="9061580" cy="1325563"/>
          </a:xfrm>
        </p:spPr>
        <p:txBody>
          <a:bodyPr/>
          <a:lstStyle/>
          <a:p>
            <a:r>
              <a:rPr lang="en-US" altLang="zh-CN" sz="3200" dirty="0"/>
              <a:t>Policy management for </a:t>
            </a:r>
            <a:r>
              <a:rPr lang="en-US" altLang="zh-CN" sz="3200" dirty="0" err="1"/>
              <a:t>DualSteer</a:t>
            </a:r>
            <a:endParaRPr lang="zh-CN" altLang="en-US" sz="3200" dirty="0"/>
          </a:p>
        </p:txBody>
      </p:sp>
      <p:sp>
        <p:nvSpPr>
          <p:cNvPr id="3" name="内容占位符 2">
            <a:extLst>
              <a:ext uri="{FF2B5EF4-FFF2-40B4-BE49-F238E27FC236}">
                <a16:creationId xmlns:a16="http://schemas.microsoft.com/office/drawing/2014/main" id="{9A88E7C9-9A98-47E5-9F40-B73B0D75A778}"/>
              </a:ext>
            </a:extLst>
          </p:cNvPr>
          <p:cNvSpPr>
            <a:spLocks noGrp="1"/>
          </p:cNvSpPr>
          <p:nvPr>
            <p:ph idx="1"/>
          </p:nvPr>
        </p:nvSpPr>
        <p:spPr>
          <a:xfrm>
            <a:off x="838200" y="1741645"/>
            <a:ext cx="10515600" cy="1244151"/>
          </a:xfrm>
          <a:solidFill>
            <a:schemeClr val="bg2"/>
          </a:solidFill>
        </p:spPr>
        <p:txBody>
          <a:bodyPr/>
          <a:lstStyle/>
          <a:p>
            <a:r>
              <a:rPr lang="en-GB" altLang="zh-CN" sz="1800" dirty="0">
                <a:solidFill>
                  <a:schemeClr val="tx1"/>
                </a:solidFill>
              </a:rPr>
              <a:t>Procedure for policy delivery</a:t>
            </a:r>
          </a:p>
          <a:p>
            <a:pPr lvl="1"/>
            <a:r>
              <a:rPr lang="en-GB" altLang="zh-CN" sz="1800" b="1" dirty="0"/>
              <a:t>Observations</a:t>
            </a:r>
            <a:r>
              <a:rPr lang="en-GB" altLang="zh-CN" sz="1800" dirty="0"/>
              <a:t>: </a:t>
            </a:r>
            <a:r>
              <a:rPr lang="en-GB" altLang="zh-CN" sz="1600" dirty="0"/>
              <a:t>No company is negative on the way that </a:t>
            </a:r>
            <a:r>
              <a:rPr lang="en-GB" altLang="zh-CN" sz="1600" dirty="0" err="1"/>
              <a:t>DualSteer</a:t>
            </a:r>
            <a:r>
              <a:rPr lang="en-GB" altLang="zh-CN" sz="1600" dirty="0"/>
              <a:t> is activated when two SUPIs are in same device, so the UE policy for </a:t>
            </a:r>
            <a:r>
              <a:rPr lang="en-GB" altLang="zh-CN" sz="1600" dirty="0" err="1"/>
              <a:t>DualSteer</a:t>
            </a:r>
            <a:r>
              <a:rPr lang="en-GB" altLang="zh-CN" sz="1600" dirty="0"/>
              <a:t> is delivered only when the two SUPIs are in same device.</a:t>
            </a:r>
            <a:br>
              <a:rPr lang="en-GB" altLang="zh-CN" sz="1600" dirty="0"/>
            </a:br>
            <a:r>
              <a:rPr lang="en-GB" altLang="zh-CN" sz="1600" dirty="0"/>
              <a:t>No company is negative on the way that UCU procedure is used for policy delivery.</a:t>
            </a:r>
          </a:p>
        </p:txBody>
      </p:sp>
      <p:sp>
        <p:nvSpPr>
          <p:cNvPr id="4" name="内容占位符 2">
            <a:extLst>
              <a:ext uri="{FF2B5EF4-FFF2-40B4-BE49-F238E27FC236}">
                <a16:creationId xmlns:a16="http://schemas.microsoft.com/office/drawing/2014/main" id="{53A6E13F-A247-40F3-A4CE-ACCD4C0E704B}"/>
              </a:ext>
            </a:extLst>
          </p:cNvPr>
          <p:cNvSpPr txBox="1">
            <a:spLocks/>
          </p:cNvSpPr>
          <p:nvPr/>
        </p:nvSpPr>
        <p:spPr bwMode="auto">
          <a:xfrm>
            <a:off x="838199" y="3067208"/>
            <a:ext cx="10515599" cy="3184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altLang="zh-CN" sz="1800" b="1" dirty="0"/>
              <a:t>Proposed principle:</a:t>
            </a:r>
          </a:p>
          <a:p>
            <a:pPr lvl="1"/>
            <a:r>
              <a:rPr lang="en-GB" altLang="zh-CN" sz="1600" b="1" dirty="0"/>
              <a:t>UCU procedure </a:t>
            </a:r>
            <a:r>
              <a:rPr lang="en-US" altLang="zh-CN" sz="1600" b="1" dirty="0"/>
              <a:t>is used </a:t>
            </a:r>
            <a:r>
              <a:rPr lang="en-GB" altLang="zh-CN" sz="1600" b="1" dirty="0"/>
              <a:t>based on whether the </a:t>
            </a:r>
            <a:r>
              <a:rPr lang="en-US" altLang="zh-CN" sz="1600" b="1" dirty="0"/>
              <a:t>two associated SUPIs are in same device</a:t>
            </a:r>
          </a:p>
          <a:p>
            <a:pPr lvl="1"/>
            <a:endParaRPr lang="en-GB" altLang="zh-CN" sz="1600" b="1" dirty="0"/>
          </a:p>
          <a:p>
            <a:r>
              <a:rPr lang="en-GB" altLang="zh-CN" sz="1800" b="1" dirty="0"/>
              <a:t>Proposed conclusions</a:t>
            </a:r>
            <a:r>
              <a:rPr lang="en-GB" altLang="zh-CN" sz="1800" dirty="0"/>
              <a:t>: </a:t>
            </a:r>
          </a:p>
          <a:p>
            <a:pPr lvl="1"/>
            <a:r>
              <a:rPr lang="en-GB" altLang="zh-CN" sz="1600" dirty="0">
                <a:solidFill>
                  <a:srgbClr val="FF0000"/>
                </a:solidFill>
              </a:rPr>
              <a:t>(1) </a:t>
            </a:r>
            <a:r>
              <a:rPr lang="en-GB" altLang="zh-CN" sz="1600" dirty="0"/>
              <a:t>UCU procedure is used for UE policy delivery for </a:t>
            </a:r>
            <a:r>
              <a:rPr lang="en-GB" altLang="zh-CN" sz="1600" dirty="0" err="1"/>
              <a:t>DualSteer</a:t>
            </a:r>
            <a:r>
              <a:rPr lang="en-GB" altLang="zh-CN" sz="1600" dirty="0"/>
              <a:t> based on whether the two SUPIs are in same device.</a:t>
            </a:r>
          </a:p>
        </p:txBody>
      </p:sp>
    </p:spTree>
    <p:extLst>
      <p:ext uri="{BB962C8B-B14F-4D97-AF65-F5344CB8AC3E}">
        <p14:creationId xmlns:p14="http://schemas.microsoft.com/office/powerpoint/2010/main" val="2895493060"/>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1BBF823-0BE4-4887-9B04-1775DEB35731}"/>
              </a:ext>
            </a:extLst>
          </p:cNvPr>
          <p:cNvSpPr>
            <a:spLocks noGrp="1"/>
          </p:cNvSpPr>
          <p:nvPr>
            <p:ph type="title"/>
          </p:nvPr>
        </p:nvSpPr>
        <p:spPr>
          <a:xfrm>
            <a:off x="838200" y="437696"/>
            <a:ext cx="9061580" cy="1325563"/>
          </a:xfrm>
        </p:spPr>
        <p:txBody>
          <a:bodyPr/>
          <a:lstStyle/>
          <a:p>
            <a:r>
              <a:rPr lang="en-US" altLang="zh-CN" sz="3200" dirty="0"/>
              <a:t>Policy management for </a:t>
            </a:r>
            <a:r>
              <a:rPr lang="en-US" altLang="zh-CN" sz="3200" dirty="0" err="1"/>
              <a:t>DualSteer</a:t>
            </a:r>
            <a:endParaRPr lang="zh-CN" altLang="en-US" sz="3200" dirty="0"/>
          </a:p>
        </p:txBody>
      </p:sp>
      <p:sp>
        <p:nvSpPr>
          <p:cNvPr id="3" name="内容占位符 2">
            <a:extLst>
              <a:ext uri="{FF2B5EF4-FFF2-40B4-BE49-F238E27FC236}">
                <a16:creationId xmlns:a16="http://schemas.microsoft.com/office/drawing/2014/main" id="{9A88E7C9-9A98-47E5-9F40-B73B0D75A778}"/>
              </a:ext>
            </a:extLst>
          </p:cNvPr>
          <p:cNvSpPr>
            <a:spLocks noGrp="1"/>
          </p:cNvSpPr>
          <p:nvPr>
            <p:ph idx="1"/>
          </p:nvPr>
        </p:nvSpPr>
        <p:spPr>
          <a:xfrm>
            <a:off x="838200" y="1741645"/>
            <a:ext cx="10515600" cy="1568706"/>
          </a:xfrm>
          <a:solidFill>
            <a:schemeClr val="bg2"/>
          </a:solidFill>
        </p:spPr>
        <p:txBody>
          <a:bodyPr/>
          <a:lstStyle/>
          <a:p>
            <a:r>
              <a:rPr lang="en-GB" altLang="zh-CN" sz="1800" dirty="0">
                <a:solidFill>
                  <a:schemeClr val="tx1"/>
                </a:solidFill>
              </a:rPr>
              <a:t>Content of UE policy for </a:t>
            </a:r>
            <a:r>
              <a:rPr lang="en-GB" altLang="zh-CN" sz="1800" dirty="0" err="1">
                <a:solidFill>
                  <a:schemeClr val="tx1"/>
                </a:solidFill>
              </a:rPr>
              <a:t>DualSteer</a:t>
            </a:r>
            <a:endParaRPr lang="en-GB" altLang="zh-CN" sz="1800" dirty="0">
              <a:solidFill>
                <a:schemeClr val="tx1"/>
              </a:solidFill>
            </a:endParaRPr>
          </a:p>
          <a:p>
            <a:pPr lvl="1"/>
            <a:r>
              <a:rPr lang="en-GB" altLang="zh-CN" sz="1800" b="1" dirty="0"/>
              <a:t>Observations</a:t>
            </a:r>
            <a:r>
              <a:rPr lang="en-GB" altLang="zh-CN" sz="1800" dirty="0"/>
              <a:t>: </a:t>
            </a:r>
            <a:r>
              <a:rPr lang="en-US" altLang="zh-CN" sz="1600" dirty="0"/>
              <a:t>There’re two opinions on the content of UE policy for </a:t>
            </a:r>
            <a:r>
              <a:rPr lang="en-US" altLang="zh-CN" sz="1600" dirty="0" err="1"/>
              <a:t>DualSteer</a:t>
            </a:r>
            <a:r>
              <a:rPr lang="en-US" altLang="zh-CN" sz="1600" dirty="0"/>
              <a:t>: (A) </a:t>
            </a:r>
            <a:r>
              <a:rPr lang="en-US" altLang="zh-CN" sz="1600" dirty="0">
                <a:solidFill>
                  <a:srgbClr val="FF0000"/>
                </a:solidFill>
              </a:rPr>
              <a:t>Includes switch indication, </a:t>
            </a:r>
            <a:r>
              <a:rPr lang="en-US" altLang="zh-CN" sz="1600" dirty="0"/>
              <a:t>or (B) </a:t>
            </a:r>
            <a:r>
              <a:rPr lang="en-US" altLang="zh-CN" sz="1600" dirty="0">
                <a:solidFill>
                  <a:srgbClr val="FF0000"/>
                </a:solidFill>
              </a:rPr>
              <a:t>Includes steering information</a:t>
            </a:r>
            <a:r>
              <a:rPr lang="en-US" altLang="zh-CN" sz="1600" dirty="0"/>
              <a:t>.</a:t>
            </a:r>
            <a:br>
              <a:rPr lang="en-US" altLang="zh-CN" sz="1600" dirty="0"/>
            </a:br>
            <a:r>
              <a:rPr lang="en-US" altLang="zh-CN" sz="1600" dirty="0"/>
              <a:t>Rules of UE policy for </a:t>
            </a:r>
            <a:r>
              <a:rPr lang="en-US" altLang="zh-CN" sz="1600" dirty="0" err="1"/>
              <a:t>DualSteer</a:t>
            </a:r>
            <a:r>
              <a:rPr lang="en-US" altLang="zh-CN" sz="1600" dirty="0"/>
              <a:t> are all for </a:t>
            </a:r>
            <a:r>
              <a:rPr lang="en-US" altLang="zh-CN" sz="1600" dirty="0" err="1"/>
              <a:t>DualSteer</a:t>
            </a:r>
            <a:r>
              <a:rPr lang="en-US" altLang="zh-CN" sz="1600" dirty="0"/>
              <a:t>, no matter whether steering or switching. The steered PDU Session can also be switched if allowed. So, no switch indication needed in the policy, it is a kind of authorization result per PDU Session, and is provided during PDU Session Est. procedure.</a:t>
            </a:r>
            <a:endParaRPr lang="en-GB" altLang="zh-CN" sz="1600" dirty="0"/>
          </a:p>
        </p:txBody>
      </p:sp>
      <p:sp>
        <p:nvSpPr>
          <p:cNvPr id="4" name="内容占位符 2">
            <a:extLst>
              <a:ext uri="{FF2B5EF4-FFF2-40B4-BE49-F238E27FC236}">
                <a16:creationId xmlns:a16="http://schemas.microsoft.com/office/drawing/2014/main" id="{53A6E13F-A247-40F3-A4CE-ACCD4C0E704B}"/>
              </a:ext>
            </a:extLst>
          </p:cNvPr>
          <p:cNvSpPr txBox="1">
            <a:spLocks/>
          </p:cNvSpPr>
          <p:nvPr/>
        </p:nvSpPr>
        <p:spPr bwMode="auto">
          <a:xfrm>
            <a:off x="838199" y="3368349"/>
            <a:ext cx="7428723" cy="30408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altLang="zh-CN" sz="1800" b="1" dirty="0"/>
              <a:t>Proposed principle:</a:t>
            </a:r>
          </a:p>
          <a:p>
            <a:pPr lvl="1"/>
            <a:r>
              <a:rPr lang="en-US" altLang="zh-CN" sz="1600" b="1" dirty="0"/>
              <a:t>No switch indication</a:t>
            </a:r>
          </a:p>
          <a:p>
            <a:pPr lvl="1"/>
            <a:r>
              <a:rPr lang="en-GB" altLang="zh-CN" sz="1600" b="1" dirty="0"/>
              <a:t>RAT list included as steering information.</a:t>
            </a:r>
          </a:p>
          <a:p>
            <a:pPr lvl="1"/>
            <a:r>
              <a:rPr lang="en-US" altLang="zh-CN" sz="1600" b="1" dirty="0">
                <a:solidFill>
                  <a:srgbClr val="FF0000"/>
                </a:solidFill>
              </a:rPr>
              <a:t>ASP or </a:t>
            </a:r>
            <a:r>
              <a:rPr lang="en-US" altLang="zh-CN" sz="1600" b="1" dirty="0" err="1">
                <a:solidFill>
                  <a:srgbClr val="FF0000"/>
                </a:solidFill>
              </a:rPr>
              <a:t>eURSP</a:t>
            </a:r>
            <a:r>
              <a:rPr lang="en-US" altLang="zh-CN" sz="1600" b="1" dirty="0">
                <a:solidFill>
                  <a:srgbClr val="FF0000"/>
                </a:solidFill>
              </a:rPr>
              <a:t> as well as further content are determined in normative phase</a:t>
            </a:r>
            <a:r>
              <a:rPr lang="en-US" altLang="zh-CN" sz="1600" b="1" dirty="0"/>
              <a:t>.</a:t>
            </a:r>
          </a:p>
          <a:p>
            <a:pPr lvl="1"/>
            <a:endParaRPr lang="en-GB" altLang="zh-CN" sz="1800" b="1" dirty="0"/>
          </a:p>
          <a:p>
            <a:r>
              <a:rPr lang="en-GB" altLang="zh-CN" sz="1800" b="1" dirty="0"/>
              <a:t>Proposed conclusions</a:t>
            </a:r>
            <a:r>
              <a:rPr lang="en-GB" altLang="zh-CN" sz="1800" dirty="0"/>
              <a:t>: </a:t>
            </a:r>
          </a:p>
          <a:p>
            <a:pPr lvl="1"/>
            <a:r>
              <a:rPr lang="en-GB" altLang="zh-CN" sz="1600" dirty="0">
                <a:solidFill>
                  <a:srgbClr val="FF0000"/>
                </a:solidFill>
              </a:rPr>
              <a:t>(1) </a:t>
            </a:r>
            <a:r>
              <a:rPr lang="en-GB" altLang="zh-CN" sz="1600" dirty="0"/>
              <a:t>RAT list is included in the UE policy for </a:t>
            </a:r>
            <a:r>
              <a:rPr lang="en-GB" altLang="zh-CN" sz="1600" dirty="0" err="1"/>
              <a:t>DualSteer</a:t>
            </a:r>
            <a:r>
              <a:rPr lang="en-GB" altLang="zh-CN" sz="1600" dirty="0"/>
              <a:t> to steer a traffic flow towards a suitable registered UE according to the RAT (then URSP of the corresponding SUPI is used to map the traffic flow into a suitable PDU Session as usual).</a:t>
            </a:r>
          </a:p>
        </p:txBody>
      </p:sp>
      <p:graphicFrame>
        <p:nvGraphicFramePr>
          <p:cNvPr id="5" name="对象 4">
            <a:extLst>
              <a:ext uri="{FF2B5EF4-FFF2-40B4-BE49-F238E27FC236}">
                <a16:creationId xmlns:a16="http://schemas.microsoft.com/office/drawing/2014/main" id="{49B901A2-9DD4-49F7-926E-59CD892CDDFA}"/>
              </a:ext>
            </a:extLst>
          </p:cNvPr>
          <p:cNvGraphicFramePr>
            <a:graphicFrameLocks noChangeAspect="1"/>
          </p:cNvGraphicFramePr>
          <p:nvPr>
            <p:extLst>
              <p:ext uri="{D42A27DB-BD31-4B8C-83A1-F6EECF244321}">
                <p14:modId xmlns:p14="http://schemas.microsoft.com/office/powerpoint/2010/main" val="653478946"/>
              </p:ext>
            </p:extLst>
          </p:nvPr>
        </p:nvGraphicFramePr>
        <p:xfrm>
          <a:off x="7977676" y="3303489"/>
          <a:ext cx="3783628" cy="3105752"/>
        </p:xfrm>
        <a:graphic>
          <a:graphicData uri="http://schemas.openxmlformats.org/presentationml/2006/ole">
            <mc:AlternateContent xmlns:mc="http://schemas.openxmlformats.org/markup-compatibility/2006">
              <mc:Choice xmlns:v="urn:schemas-microsoft-com:vml" Requires="v">
                <p:oleObj spid="_x0000_s6360" name="Visio" r:id="rId4" imgW="3436651" imgH="2819511" progId="Visio.Drawing.15">
                  <p:embed/>
                </p:oleObj>
              </mc:Choice>
              <mc:Fallback>
                <p:oleObj name="Visio" r:id="rId4" imgW="3436651" imgH="2819511" progId="Visio.Drawing.15">
                  <p:embed/>
                  <p:pic>
                    <p:nvPicPr>
                      <p:cNvPr id="5" name="对象 4">
                        <a:extLst>
                          <a:ext uri="{FF2B5EF4-FFF2-40B4-BE49-F238E27FC236}">
                            <a16:creationId xmlns:a16="http://schemas.microsoft.com/office/drawing/2014/main" id="{49B901A2-9DD4-49F7-926E-59CD892CDDFA}"/>
                          </a:ext>
                        </a:extLst>
                      </p:cNvPr>
                      <p:cNvPicPr/>
                      <p:nvPr/>
                    </p:nvPicPr>
                    <p:blipFill>
                      <a:blip r:embed="rId5"/>
                      <a:stretch>
                        <a:fillRect/>
                      </a:stretch>
                    </p:blipFill>
                    <p:spPr>
                      <a:xfrm>
                        <a:off x="7977676" y="3303489"/>
                        <a:ext cx="3783628" cy="3105752"/>
                      </a:xfrm>
                      <a:prstGeom prst="rect">
                        <a:avLst/>
                      </a:prstGeom>
                    </p:spPr>
                  </p:pic>
                </p:oleObj>
              </mc:Fallback>
            </mc:AlternateContent>
          </a:graphicData>
        </a:graphic>
      </p:graphicFrame>
      <p:sp>
        <p:nvSpPr>
          <p:cNvPr id="6" name="文本框 5">
            <a:extLst>
              <a:ext uri="{FF2B5EF4-FFF2-40B4-BE49-F238E27FC236}">
                <a16:creationId xmlns:a16="http://schemas.microsoft.com/office/drawing/2014/main" id="{536B1C5C-5F69-49E6-A41E-B182E7E26670}"/>
              </a:ext>
            </a:extLst>
          </p:cNvPr>
          <p:cNvSpPr txBox="1"/>
          <p:nvPr/>
        </p:nvSpPr>
        <p:spPr>
          <a:xfrm>
            <a:off x="8826473" y="6145335"/>
            <a:ext cx="2177840" cy="307777"/>
          </a:xfrm>
          <a:prstGeom prst="rect">
            <a:avLst/>
          </a:prstGeom>
          <a:noFill/>
        </p:spPr>
        <p:txBody>
          <a:bodyPr wrap="none" rtlCol="0">
            <a:spAutoFit/>
          </a:bodyPr>
          <a:lstStyle/>
          <a:p>
            <a:r>
              <a:rPr lang="en-US" altLang="zh-CN" sz="1400" dirty="0">
                <a:latin typeface="+mn-lt"/>
              </a:rPr>
              <a:t>Example of device handling</a:t>
            </a:r>
            <a:endParaRPr lang="zh-CN" altLang="en-US" sz="1400" dirty="0">
              <a:latin typeface="+mn-lt"/>
            </a:endParaRPr>
          </a:p>
        </p:txBody>
      </p:sp>
    </p:spTree>
    <p:extLst>
      <p:ext uri="{BB962C8B-B14F-4D97-AF65-F5344CB8AC3E}">
        <p14:creationId xmlns:p14="http://schemas.microsoft.com/office/powerpoint/2010/main" val="2626281431"/>
      </p:ext>
    </p:extLst>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9E626D45-69EE-4EBE-8E68-0CEFD4A21983}"/>
              </a:ext>
            </a:extLst>
          </p:cNvPr>
          <p:cNvSpPr/>
          <p:nvPr/>
        </p:nvSpPr>
        <p:spPr>
          <a:xfrm>
            <a:off x="0" y="1418253"/>
            <a:ext cx="11513976" cy="4897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6" name="对象 5">
            <a:extLst>
              <a:ext uri="{FF2B5EF4-FFF2-40B4-BE49-F238E27FC236}">
                <a16:creationId xmlns:a16="http://schemas.microsoft.com/office/drawing/2014/main" id="{B9919A0F-3C9D-4F5E-A3F6-A311BD097AB4}"/>
              </a:ext>
            </a:extLst>
          </p:cNvPr>
          <p:cNvGraphicFramePr>
            <a:graphicFrameLocks noChangeAspect="1"/>
          </p:cNvGraphicFramePr>
          <p:nvPr>
            <p:extLst>
              <p:ext uri="{D42A27DB-BD31-4B8C-83A1-F6EECF244321}">
                <p14:modId xmlns:p14="http://schemas.microsoft.com/office/powerpoint/2010/main" val="1292532212"/>
              </p:ext>
            </p:extLst>
          </p:nvPr>
        </p:nvGraphicFramePr>
        <p:xfrm>
          <a:off x="976313" y="528638"/>
          <a:ext cx="8804275" cy="6010275"/>
        </p:xfrm>
        <a:graphic>
          <a:graphicData uri="http://schemas.openxmlformats.org/presentationml/2006/ole">
            <mc:AlternateContent xmlns:mc="http://schemas.openxmlformats.org/markup-compatibility/2006">
              <mc:Choice xmlns:v="urn:schemas-microsoft-com:vml" Requires="v">
                <p:oleObj spid="_x0000_s5511" name="Visio" r:id="rId3" imgW="7856127" imgH="5364203" progId="Visio.Drawing.15">
                  <p:embed/>
                </p:oleObj>
              </mc:Choice>
              <mc:Fallback>
                <p:oleObj name="Visio" r:id="rId3" imgW="7856127" imgH="5364203" progId="Visio.Drawing.15">
                  <p:embed/>
                  <p:pic>
                    <p:nvPicPr>
                      <p:cNvPr id="0" name=""/>
                      <p:cNvPicPr/>
                      <p:nvPr/>
                    </p:nvPicPr>
                    <p:blipFill>
                      <a:blip r:embed="rId4"/>
                      <a:stretch>
                        <a:fillRect/>
                      </a:stretch>
                    </p:blipFill>
                    <p:spPr>
                      <a:xfrm>
                        <a:off x="976313" y="528638"/>
                        <a:ext cx="8804275" cy="6010275"/>
                      </a:xfrm>
                      <a:prstGeom prst="rect">
                        <a:avLst/>
                      </a:prstGeom>
                    </p:spPr>
                  </p:pic>
                </p:oleObj>
              </mc:Fallback>
            </mc:AlternateContent>
          </a:graphicData>
        </a:graphic>
      </p:graphicFrame>
      <p:sp>
        <p:nvSpPr>
          <p:cNvPr id="4" name="文本框 3">
            <a:extLst>
              <a:ext uri="{FF2B5EF4-FFF2-40B4-BE49-F238E27FC236}">
                <a16:creationId xmlns:a16="http://schemas.microsoft.com/office/drawing/2014/main" id="{196294B4-499C-414B-BA4F-976C17764286}"/>
              </a:ext>
            </a:extLst>
          </p:cNvPr>
          <p:cNvSpPr txBox="1"/>
          <p:nvPr/>
        </p:nvSpPr>
        <p:spPr>
          <a:xfrm>
            <a:off x="9499972" y="3429000"/>
            <a:ext cx="2294489" cy="1015663"/>
          </a:xfrm>
          <a:prstGeom prst="rect">
            <a:avLst/>
          </a:prstGeom>
          <a:noFill/>
        </p:spPr>
        <p:txBody>
          <a:bodyPr wrap="square" rtlCol="0">
            <a:spAutoFit/>
          </a:bodyPr>
          <a:lstStyle/>
          <a:p>
            <a:r>
              <a:rPr lang="en-US" altLang="zh-CN" sz="2000" dirty="0">
                <a:latin typeface="+mn-lt"/>
              </a:rPr>
              <a:t>Example call flow according to the proposals</a:t>
            </a:r>
            <a:endParaRPr lang="zh-CN" altLang="en-US" sz="2000" dirty="0">
              <a:latin typeface="+mn-lt"/>
            </a:endParaRPr>
          </a:p>
        </p:txBody>
      </p:sp>
    </p:spTree>
    <p:extLst>
      <p:ext uri="{BB962C8B-B14F-4D97-AF65-F5344CB8AC3E}">
        <p14:creationId xmlns:p14="http://schemas.microsoft.com/office/powerpoint/2010/main" val="216259798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CCDB193-227E-4C4C-80B5-1EC2B2CADB18}"/>
              </a:ext>
            </a:extLst>
          </p:cNvPr>
          <p:cNvSpPr>
            <a:spLocks noGrp="1"/>
          </p:cNvSpPr>
          <p:nvPr>
            <p:ph type="title"/>
          </p:nvPr>
        </p:nvSpPr>
        <p:spPr/>
        <p:txBody>
          <a:bodyPr/>
          <a:lstStyle/>
          <a:p>
            <a:pPr algn="ctr"/>
            <a:r>
              <a:rPr lang="en-US" altLang="zh-CN" dirty="0"/>
              <a:t>End</a:t>
            </a:r>
            <a:endParaRPr lang="zh-CN" altLang="en-US" dirty="0"/>
          </a:p>
        </p:txBody>
      </p:sp>
    </p:spTree>
    <p:extLst>
      <p:ext uri="{BB962C8B-B14F-4D97-AF65-F5344CB8AC3E}">
        <p14:creationId xmlns:p14="http://schemas.microsoft.com/office/powerpoint/2010/main" val="29749805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02771" y="0"/>
            <a:ext cx="9478348" cy="1906404"/>
          </a:xfrm>
        </p:spPr>
        <p:txBody>
          <a:bodyPr/>
          <a:lstStyle/>
          <a:p>
            <a:r>
              <a:rPr lang="en-US" altLang="zh-CN" sz="3200" dirty="0"/>
              <a:t>Some background for </a:t>
            </a:r>
            <a:r>
              <a:rPr lang="en-US" altLang="zh-CN" sz="3200" dirty="0" err="1"/>
              <a:t>DualSteer</a:t>
            </a:r>
            <a:endParaRPr lang="zh-CN" altLang="en-US" sz="3200" dirty="0"/>
          </a:p>
        </p:txBody>
      </p:sp>
      <p:sp>
        <p:nvSpPr>
          <p:cNvPr id="4" name="Rectangle 3">
            <a:extLst>
              <a:ext uri="{FF2B5EF4-FFF2-40B4-BE49-F238E27FC236}">
                <a16:creationId xmlns:a16="http://schemas.microsoft.com/office/drawing/2014/main" id="{A9E684CA-FEEB-4982-A5AE-8339C272FE1C}"/>
              </a:ext>
            </a:extLst>
          </p:cNvPr>
          <p:cNvSpPr/>
          <p:nvPr/>
        </p:nvSpPr>
        <p:spPr>
          <a:xfrm>
            <a:off x="144613" y="1748151"/>
            <a:ext cx="11266722" cy="4652652"/>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lIns="121920" tIns="120000" rIns="121920" bIns="120000" rtlCol="0" anchor="t" anchorCtr="0"/>
          <a:lstStyle/>
          <a:p>
            <a:pPr marL="230394" indent="-230394">
              <a:buFont typeface="Arial" panose="020B0604020202020204" pitchFamily="34" charset="0"/>
              <a:buChar char="•"/>
              <a:defRPr/>
            </a:pPr>
            <a:r>
              <a:rPr lang="en-US" altLang="zh-CN" dirty="0">
                <a:solidFill>
                  <a:schemeClr val="tx1"/>
                </a:solidFill>
              </a:rPr>
              <a:t>General:</a:t>
            </a:r>
          </a:p>
          <a:p>
            <a:pPr marL="687594" lvl="1" indent="-230394">
              <a:buFont typeface="Arial" panose="020B0604020202020204" pitchFamily="34" charset="0"/>
              <a:buChar char="•"/>
              <a:defRPr/>
            </a:pPr>
            <a:r>
              <a:rPr lang="en-US" altLang="zh-CN" sz="1600" dirty="0">
                <a:solidFill>
                  <a:schemeClr val="tx1"/>
                </a:solidFill>
              </a:rPr>
              <a:t>No splitting</a:t>
            </a:r>
          </a:p>
          <a:p>
            <a:pPr marL="687594" lvl="1" indent="-230394">
              <a:buFont typeface="Arial" panose="020B0604020202020204" pitchFamily="34" charset="0"/>
              <a:buChar char="•"/>
              <a:defRPr/>
            </a:pPr>
            <a:r>
              <a:rPr lang="en-US" altLang="zh-CN" sz="1600" dirty="0">
                <a:solidFill>
                  <a:schemeClr val="tx1"/>
                </a:solidFill>
              </a:rPr>
              <a:t>PDU Session level switch instead of data flow level switch</a:t>
            </a:r>
          </a:p>
          <a:p>
            <a:pPr marL="687594" lvl="1" indent="-230394">
              <a:buFont typeface="Arial" panose="020B0604020202020204" pitchFamily="34" charset="0"/>
              <a:buChar char="•"/>
              <a:defRPr/>
            </a:pPr>
            <a:r>
              <a:rPr lang="en-US" altLang="zh-CN" sz="1600" dirty="0">
                <a:solidFill>
                  <a:schemeClr val="tx1"/>
                </a:solidFill>
              </a:rPr>
              <a:t>No impact on </a:t>
            </a:r>
            <a:r>
              <a:rPr lang="en-US" altLang="zh-CN" sz="1600" dirty="0">
                <a:solidFill>
                  <a:schemeClr val="tx1"/>
                </a:solidFill>
                <a:highlight>
                  <a:srgbClr val="FFFF00"/>
                </a:highlight>
              </a:rPr>
              <a:t>VPLMN not supporting </a:t>
            </a:r>
            <a:r>
              <a:rPr lang="en-US" altLang="zh-CN" sz="1600" dirty="0" err="1">
                <a:solidFill>
                  <a:schemeClr val="tx1"/>
                </a:solidFill>
                <a:highlight>
                  <a:srgbClr val="FFFF00"/>
                </a:highlight>
              </a:rPr>
              <a:t>DualSteer</a:t>
            </a:r>
            <a:endParaRPr lang="en-US" altLang="zh-CN" sz="1600" dirty="0">
              <a:solidFill>
                <a:schemeClr val="tx1"/>
              </a:solidFill>
              <a:highlight>
                <a:srgbClr val="FFFF00"/>
              </a:highlight>
            </a:endParaRPr>
          </a:p>
          <a:p>
            <a:pPr marL="687594" lvl="1" indent="-230394">
              <a:buFont typeface="Arial" panose="020B0604020202020204" pitchFamily="34" charset="0"/>
              <a:buChar char="•"/>
              <a:defRPr/>
            </a:pPr>
            <a:r>
              <a:rPr lang="en-US" altLang="zh-CN" sz="1600" dirty="0">
                <a:solidFill>
                  <a:schemeClr val="tx1"/>
                </a:solidFill>
              </a:rPr>
              <a:t>Not all services require </a:t>
            </a:r>
            <a:r>
              <a:rPr lang="en-US" altLang="zh-CN" sz="1600" dirty="0" err="1">
                <a:solidFill>
                  <a:schemeClr val="tx1"/>
                </a:solidFill>
              </a:rPr>
              <a:t>DualSteer</a:t>
            </a:r>
            <a:r>
              <a:rPr lang="en-US" altLang="zh-CN" sz="1600" dirty="0">
                <a:solidFill>
                  <a:schemeClr val="tx1"/>
                </a:solidFill>
              </a:rPr>
              <a:t> traffic switching.</a:t>
            </a:r>
            <a:endParaRPr lang="en-GB" altLang="zh-CN" sz="1600" dirty="0">
              <a:solidFill>
                <a:schemeClr val="tx1"/>
              </a:solidFill>
            </a:endParaRPr>
          </a:p>
          <a:p>
            <a:pPr marL="230394" indent="-230394">
              <a:buFont typeface="Arial" panose="020B0604020202020204" pitchFamily="34" charset="0"/>
              <a:buChar char="•"/>
              <a:defRPr/>
            </a:pPr>
            <a:endParaRPr lang="en-GB" altLang="zh-CN" dirty="0">
              <a:solidFill>
                <a:schemeClr val="tx1"/>
              </a:solidFill>
            </a:endParaRPr>
          </a:p>
          <a:p>
            <a:pPr marL="230394" indent="-230394">
              <a:buFont typeface="Arial" panose="020B0604020202020204" pitchFamily="34" charset="0"/>
              <a:buChar char="•"/>
              <a:defRPr/>
            </a:pPr>
            <a:r>
              <a:rPr lang="en-GB" altLang="zh-CN" dirty="0">
                <a:solidFill>
                  <a:schemeClr val="tx1"/>
                </a:solidFill>
              </a:rPr>
              <a:t>Device: </a:t>
            </a:r>
          </a:p>
          <a:p>
            <a:pPr marL="623984" lvl="1" indent="-230288">
              <a:buFont typeface="Arial" panose="020B0604020202020204" pitchFamily="34" charset="0"/>
              <a:buChar char="•"/>
              <a:defRPr/>
            </a:pPr>
            <a:r>
              <a:rPr lang="en-US" altLang="zh-CN" sz="1600" dirty="0">
                <a:solidFill>
                  <a:schemeClr val="tx1"/>
                </a:solidFill>
              </a:rPr>
              <a:t>Two SUPIs</a:t>
            </a:r>
          </a:p>
          <a:p>
            <a:pPr marL="1081184" lvl="2" indent="-230288">
              <a:buFont typeface="Arial" panose="020B0604020202020204" pitchFamily="34" charset="0"/>
              <a:buChar char="•"/>
              <a:defRPr/>
            </a:pPr>
            <a:r>
              <a:rPr lang="en-US" altLang="zh-CN" sz="1400" dirty="0">
                <a:solidFill>
                  <a:schemeClr val="tx1"/>
                </a:solidFill>
              </a:rPr>
              <a:t>One SUPI one access network</a:t>
            </a:r>
          </a:p>
          <a:p>
            <a:pPr marL="1081184" lvl="2" indent="-230288">
              <a:buFont typeface="Arial" panose="020B0604020202020204" pitchFamily="34" charset="0"/>
              <a:buChar char="•"/>
              <a:defRPr/>
            </a:pPr>
            <a:r>
              <a:rPr lang="en-US" altLang="zh-CN" sz="1400" dirty="0">
                <a:solidFill>
                  <a:schemeClr val="tx1"/>
                </a:solidFill>
              </a:rPr>
              <a:t>Different SUPI different access network</a:t>
            </a:r>
          </a:p>
          <a:p>
            <a:pPr marL="623984" lvl="1" indent="-230288">
              <a:buFont typeface="Arial" panose="020B0604020202020204" pitchFamily="34" charset="0"/>
              <a:buChar char="•"/>
              <a:defRPr/>
            </a:pPr>
            <a:r>
              <a:rPr lang="en-US" altLang="zh-CN" sz="1600" dirty="0">
                <a:solidFill>
                  <a:schemeClr val="tx1"/>
                </a:solidFill>
              </a:rPr>
              <a:t>Data transmission modes (related to a) two SUPIs transmit data of two PDU Sessions simultaneously, and b) ATSSS-like)</a:t>
            </a:r>
          </a:p>
          <a:p>
            <a:pPr marL="1081184" lvl="2" indent="-230288">
              <a:buFont typeface="Arial" panose="020B0604020202020204" pitchFamily="34" charset="0"/>
              <a:buChar char="•"/>
              <a:defRPr/>
            </a:pPr>
            <a:r>
              <a:rPr lang="en-US" altLang="zh-CN" sz="1400" dirty="0">
                <a:solidFill>
                  <a:schemeClr val="tx1"/>
                </a:solidFill>
              </a:rPr>
              <a:t>Non-simultaneous</a:t>
            </a:r>
          </a:p>
          <a:p>
            <a:pPr marL="1538384" lvl="3" indent="-230288">
              <a:buFont typeface="Arial" panose="020B0604020202020204" pitchFamily="34" charset="0"/>
              <a:buChar char="•"/>
              <a:defRPr/>
            </a:pPr>
            <a:r>
              <a:rPr lang="en-US" altLang="zh-CN" sz="1400" dirty="0">
                <a:solidFill>
                  <a:schemeClr val="tx1"/>
                </a:solidFill>
              </a:rPr>
              <a:t>Only one SUPI is active in data and signaling transmission (i.e., </a:t>
            </a:r>
            <a:r>
              <a:rPr lang="en-US" altLang="zh-CN" sz="1400" b="1" dirty="0">
                <a:solidFill>
                  <a:srgbClr val="FF0000"/>
                </a:solidFill>
                <a:highlight>
                  <a:srgbClr val="FFFF00"/>
                </a:highlight>
              </a:rPr>
              <a:t>no interaction between network and SUPI#2 when SUPI#1 activate</a:t>
            </a:r>
            <a:r>
              <a:rPr lang="en-US" altLang="zh-CN" sz="1400" dirty="0">
                <a:solidFill>
                  <a:schemeClr val="tx1"/>
                </a:solidFill>
              </a:rPr>
              <a:t>)</a:t>
            </a:r>
            <a:endParaRPr lang="en-US" altLang="zh-CN" sz="1400" dirty="0">
              <a:solidFill>
                <a:srgbClr val="FF0000"/>
              </a:solidFill>
            </a:endParaRPr>
          </a:p>
          <a:p>
            <a:pPr marL="1081184" lvl="2" indent="-230288">
              <a:buFont typeface="Arial" panose="020B0604020202020204" pitchFamily="34" charset="0"/>
              <a:buChar char="•"/>
              <a:defRPr/>
            </a:pPr>
            <a:r>
              <a:rPr lang="en-US" altLang="zh-CN" sz="1400" dirty="0">
                <a:solidFill>
                  <a:schemeClr val="tx1"/>
                </a:solidFill>
              </a:rPr>
              <a:t>Simultaneous</a:t>
            </a:r>
          </a:p>
          <a:p>
            <a:pPr marL="1538384" lvl="3" indent="-230288">
              <a:buFont typeface="Arial" panose="020B0604020202020204" pitchFamily="34" charset="0"/>
              <a:buChar char="•"/>
              <a:defRPr/>
            </a:pPr>
            <a:r>
              <a:rPr lang="en-US" altLang="zh-CN" sz="1400" dirty="0">
                <a:solidFill>
                  <a:schemeClr val="tx1"/>
                </a:solidFill>
              </a:rPr>
              <a:t>Tow SUPIs are active in data and signaling transmission (e.g., for different services)</a:t>
            </a:r>
          </a:p>
          <a:p>
            <a:pPr marL="1538384" lvl="3" indent="-230288">
              <a:buFont typeface="Arial" panose="020B0604020202020204" pitchFamily="34" charset="0"/>
              <a:buChar char="•"/>
              <a:defRPr/>
            </a:pPr>
            <a:r>
              <a:rPr lang="en-US" altLang="zh-CN" sz="1400" dirty="0">
                <a:solidFill>
                  <a:schemeClr val="tx1"/>
                </a:solidFill>
              </a:rPr>
              <a:t>Conditions related to whether simultaneous transmission is possible</a:t>
            </a:r>
          </a:p>
          <a:p>
            <a:pPr marL="1995584" lvl="4" indent="-230288">
              <a:buFont typeface="Arial" panose="020B0604020202020204" pitchFamily="34" charset="0"/>
              <a:buChar char="•"/>
              <a:defRPr/>
            </a:pPr>
            <a:r>
              <a:rPr lang="en-US" altLang="zh-CN" sz="1400" dirty="0">
                <a:solidFill>
                  <a:schemeClr val="tx1"/>
                </a:solidFill>
              </a:rPr>
              <a:t>Device capability (static)</a:t>
            </a:r>
          </a:p>
          <a:p>
            <a:pPr marL="1995584" lvl="4" indent="-230288">
              <a:buFont typeface="Arial" panose="020B0604020202020204" pitchFamily="34" charset="0"/>
              <a:buChar char="•"/>
              <a:defRPr/>
            </a:pPr>
            <a:r>
              <a:rPr lang="en-US" altLang="zh-CN" sz="1400" dirty="0">
                <a:solidFill>
                  <a:schemeClr val="tx1"/>
                </a:solidFill>
              </a:rPr>
              <a:t>Power condition (dynamic)</a:t>
            </a:r>
          </a:p>
          <a:p>
            <a:pPr marL="1995584" lvl="4" indent="-230288">
              <a:buFont typeface="Arial" panose="020B0604020202020204" pitchFamily="34" charset="0"/>
              <a:buChar char="•"/>
              <a:defRPr/>
            </a:pPr>
            <a:r>
              <a:rPr lang="en-US" altLang="zh-CN" sz="1400" dirty="0">
                <a:solidFill>
                  <a:schemeClr val="tx1"/>
                </a:solidFill>
              </a:rPr>
              <a:t>Radio condition (dynamic) (e.g., device supports simultaneous transmission only for some band combinations)</a:t>
            </a:r>
          </a:p>
          <a:p>
            <a:pPr marL="230394" indent="-230394">
              <a:buFont typeface="Arial" panose="020B0604020202020204" pitchFamily="34" charset="0"/>
              <a:buChar char="•"/>
              <a:defRPr/>
            </a:pPr>
            <a:endParaRPr lang="en-GB" altLang="zh-CN" dirty="0">
              <a:solidFill>
                <a:schemeClr val="tx1"/>
              </a:solidFill>
            </a:endParaRPr>
          </a:p>
        </p:txBody>
      </p:sp>
    </p:spTree>
    <p:extLst>
      <p:ext uri="{BB962C8B-B14F-4D97-AF65-F5344CB8AC3E}">
        <p14:creationId xmlns:p14="http://schemas.microsoft.com/office/powerpoint/2010/main" val="3596559804"/>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958FBA2-FFD3-4A37-920C-7377580F6A9E}"/>
              </a:ext>
            </a:extLst>
          </p:cNvPr>
          <p:cNvSpPr/>
          <p:nvPr/>
        </p:nvSpPr>
        <p:spPr>
          <a:xfrm>
            <a:off x="665019" y="1748151"/>
            <a:ext cx="10266218" cy="4652652"/>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lIns="121920" tIns="120000" rIns="121920" bIns="120000" rtlCol="0" anchor="t" anchorCtr="0"/>
          <a:lstStyle/>
          <a:p>
            <a:pPr>
              <a:defRPr/>
            </a:pPr>
            <a:r>
              <a:rPr lang="en-US" altLang="zh-CN" sz="2800" dirty="0">
                <a:solidFill>
                  <a:schemeClr val="tx1"/>
                </a:solidFill>
              </a:rPr>
              <a:t>Content</a:t>
            </a:r>
          </a:p>
          <a:p>
            <a:pPr marL="687594" lvl="1" indent="-230394">
              <a:buFont typeface="Arial" panose="020B0604020202020204" pitchFamily="34" charset="0"/>
              <a:buChar char="•"/>
              <a:defRPr/>
            </a:pPr>
            <a:endParaRPr lang="en-US" altLang="zh-CN" sz="2400" dirty="0">
              <a:solidFill>
                <a:schemeClr val="tx1"/>
              </a:solidFill>
            </a:endParaRPr>
          </a:p>
          <a:p>
            <a:pPr marL="687594" lvl="1" indent="-230394">
              <a:buFont typeface="Arial" panose="020B0604020202020204" pitchFamily="34" charset="0"/>
              <a:buChar char="•"/>
              <a:defRPr/>
            </a:pPr>
            <a:r>
              <a:rPr lang="en-US" altLang="zh-CN" sz="2400" dirty="0">
                <a:solidFill>
                  <a:schemeClr val="tx1"/>
                </a:solidFill>
              </a:rPr>
              <a:t>Fundamental assumptions for </a:t>
            </a:r>
            <a:r>
              <a:rPr lang="en-US" altLang="zh-CN" sz="2400" dirty="0" err="1">
                <a:solidFill>
                  <a:schemeClr val="tx1"/>
                </a:solidFill>
              </a:rPr>
              <a:t>DualSteer</a:t>
            </a:r>
            <a:endParaRPr lang="en-US" altLang="zh-CN" sz="2400" dirty="0">
              <a:solidFill>
                <a:schemeClr val="tx1"/>
              </a:solidFill>
            </a:endParaRPr>
          </a:p>
          <a:p>
            <a:pPr marL="687594" lvl="1" indent="-230394">
              <a:buFont typeface="Arial" panose="020B0604020202020204" pitchFamily="34" charset="0"/>
              <a:buChar char="•"/>
              <a:defRPr/>
            </a:pPr>
            <a:endParaRPr lang="en-US" altLang="zh-CN" sz="2400" dirty="0">
              <a:solidFill>
                <a:schemeClr val="tx1"/>
              </a:solidFill>
            </a:endParaRPr>
          </a:p>
          <a:p>
            <a:pPr marL="687594" lvl="1" indent="-230394">
              <a:buFont typeface="Arial" panose="020B0604020202020204" pitchFamily="34" charset="0"/>
              <a:buChar char="•"/>
              <a:defRPr/>
            </a:pPr>
            <a:r>
              <a:rPr lang="en-US" altLang="zh-CN" sz="2400" b="1" dirty="0">
                <a:solidFill>
                  <a:srgbClr val="FF0000"/>
                </a:solidFill>
              </a:rPr>
              <a:t>Proposed fundamental aspects for </a:t>
            </a:r>
            <a:r>
              <a:rPr lang="en-US" altLang="zh-CN" sz="2400" b="1" dirty="0" err="1">
                <a:solidFill>
                  <a:srgbClr val="FF0000"/>
                </a:solidFill>
              </a:rPr>
              <a:t>DualSteer</a:t>
            </a:r>
            <a:endParaRPr lang="en-US" altLang="zh-CN" sz="2400" b="1" dirty="0">
              <a:solidFill>
                <a:srgbClr val="FF0000"/>
              </a:solidFill>
            </a:endParaRPr>
          </a:p>
          <a:p>
            <a:pPr marL="687594" lvl="1" indent="-230394">
              <a:buFont typeface="Arial" panose="020B0604020202020204" pitchFamily="34" charset="0"/>
              <a:buChar char="•"/>
              <a:defRPr/>
            </a:pPr>
            <a:endParaRPr lang="en-US" altLang="zh-CN" sz="2400" dirty="0">
              <a:solidFill>
                <a:schemeClr val="tx1"/>
              </a:solidFill>
            </a:endParaRPr>
          </a:p>
          <a:p>
            <a:pPr marL="687594" lvl="1" indent="-230394">
              <a:buFont typeface="Arial" panose="020B0604020202020204" pitchFamily="34" charset="0"/>
              <a:buChar char="•"/>
              <a:defRPr/>
            </a:pPr>
            <a:r>
              <a:rPr lang="en-US" altLang="zh-CN" sz="2400" dirty="0">
                <a:solidFill>
                  <a:schemeClr val="tx1"/>
                </a:solidFill>
              </a:rPr>
              <a:t>Proposals for KI#1.3 session management of </a:t>
            </a:r>
            <a:r>
              <a:rPr lang="en-US" altLang="zh-CN" sz="2400" dirty="0" err="1">
                <a:solidFill>
                  <a:schemeClr val="tx1"/>
                </a:solidFill>
              </a:rPr>
              <a:t>DualSteer</a:t>
            </a:r>
            <a:endParaRPr lang="en-US" altLang="zh-CN" sz="2400" dirty="0">
              <a:solidFill>
                <a:schemeClr val="tx1"/>
              </a:solidFill>
            </a:endParaRPr>
          </a:p>
          <a:p>
            <a:pPr marL="687594" lvl="1" indent="-230394">
              <a:buFont typeface="Arial" panose="020B0604020202020204" pitchFamily="34" charset="0"/>
              <a:buChar char="•"/>
              <a:defRPr/>
            </a:pPr>
            <a:endParaRPr lang="en-US" altLang="zh-CN" sz="2400" dirty="0">
              <a:solidFill>
                <a:schemeClr val="tx1"/>
              </a:solidFill>
            </a:endParaRPr>
          </a:p>
          <a:p>
            <a:pPr marL="687594" lvl="1" indent="-230394">
              <a:buFont typeface="Arial" panose="020B0604020202020204" pitchFamily="34" charset="0"/>
              <a:buChar char="•"/>
              <a:defRPr/>
            </a:pPr>
            <a:r>
              <a:rPr lang="en-US" altLang="zh-CN" sz="2400" dirty="0">
                <a:solidFill>
                  <a:schemeClr val="tx1"/>
                </a:solidFill>
              </a:rPr>
              <a:t>Proposals for KI#1.2 registration management of </a:t>
            </a:r>
            <a:r>
              <a:rPr lang="en-US" altLang="zh-CN" sz="2400" dirty="0" err="1">
                <a:solidFill>
                  <a:schemeClr val="tx1"/>
                </a:solidFill>
              </a:rPr>
              <a:t>DualSteer</a:t>
            </a:r>
            <a:endParaRPr lang="en-US" altLang="zh-CN" sz="2400" dirty="0">
              <a:solidFill>
                <a:schemeClr val="tx1"/>
              </a:solidFill>
            </a:endParaRPr>
          </a:p>
          <a:p>
            <a:pPr marL="687594" lvl="1" indent="-230394">
              <a:buFont typeface="Arial" panose="020B0604020202020204" pitchFamily="34" charset="0"/>
              <a:buChar char="•"/>
              <a:defRPr/>
            </a:pPr>
            <a:endParaRPr lang="en-US" altLang="zh-CN" sz="2400" dirty="0">
              <a:solidFill>
                <a:schemeClr val="tx1"/>
              </a:solidFill>
            </a:endParaRPr>
          </a:p>
          <a:p>
            <a:pPr marL="687594" lvl="1" indent="-230394">
              <a:buFont typeface="Arial" panose="020B0604020202020204" pitchFamily="34" charset="0"/>
              <a:buChar char="•"/>
              <a:defRPr/>
            </a:pPr>
            <a:r>
              <a:rPr lang="en-US" altLang="zh-CN" sz="2400" dirty="0">
                <a:solidFill>
                  <a:schemeClr val="tx1"/>
                </a:solidFill>
              </a:rPr>
              <a:t>Proposals for KI#1.4 policy management of </a:t>
            </a:r>
            <a:r>
              <a:rPr lang="en-US" altLang="zh-CN" sz="2400" dirty="0" err="1">
                <a:solidFill>
                  <a:schemeClr val="tx1"/>
                </a:solidFill>
              </a:rPr>
              <a:t>DualSteer</a:t>
            </a:r>
            <a:endParaRPr lang="en-US" altLang="zh-CN" sz="2400" dirty="0">
              <a:solidFill>
                <a:schemeClr val="tx1"/>
              </a:solidFill>
            </a:endParaRPr>
          </a:p>
          <a:p>
            <a:pPr marL="687594" lvl="1" indent="-230394">
              <a:buFont typeface="Arial" panose="020B0604020202020204" pitchFamily="34" charset="0"/>
              <a:buChar char="•"/>
              <a:defRPr/>
            </a:pPr>
            <a:endParaRPr lang="en-US" altLang="zh-CN" sz="2800" dirty="0">
              <a:solidFill>
                <a:schemeClr val="tx1"/>
              </a:solidFill>
            </a:endParaRPr>
          </a:p>
          <a:p>
            <a:pPr marL="687594" lvl="1" indent="-230394">
              <a:buFont typeface="Arial" panose="020B0604020202020204" pitchFamily="34" charset="0"/>
              <a:buChar char="•"/>
              <a:defRPr/>
            </a:pPr>
            <a:endParaRPr lang="en-GB" altLang="zh-CN" sz="2800" dirty="0">
              <a:solidFill>
                <a:schemeClr val="tx1"/>
              </a:solidFill>
            </a:endParaRPr>
          </a:p>
        </p:txBody>
      </p:sp>
    </p:spTree>
    <p:extLst>
      <p:ext uri="{BB962C8B-B14F-4D97-AF65-F5344CB8AC3E}">
        <p14:creationId xmlns:p14="http://schemas.microsoft.com/office/powerpoint/2010/main" val="10922364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02771" y="0"/>
            <a:ext cx="9478348" cy="1906404"/>
          </a:xfrm>
        </p:spPr>
        <p:txBody>
          <a:bodyPr/>
          <a:lstStyle/>
          <a:p>
            <a:r>
              <a:rPr lang="en-US" altLang="zh-CN" sz="3200" dirty="0"/>
              <a:t>Proposed fundamental aspects for </a:t>
            </a:r>
            <a:r>
              <a:rPr lang="en-US" altLang="zh-CN" sz="3200" dirty="0" err="1"/>
              <a:t>DualSteer</a:t>
            </a:r>
            <a:endParaRPr lang="zh-CN" altLang="en-US" sz="3200" dirty="0"/>
          </a:p>
        </p:txBody>
      </p:sp>
      <p:sp>
        <p:nvSpPr>
          <p:cNvPr id="4" name="Rectangle 3">
            <a:extLst>
              <a:ext uri="{FF2B5EF4-FFF2-40B4-BE49-F238E27FC236}">
                <a16:creationId xmlns:a16="http://schemas.microsoft.com/office/drawing/2014/main" id="{A9E684CA-FEEB-4982-A5AE-8339C272FE1C}"/>
              </a:ext>
            </a:extLst>
          </p:cNvPr>
          <p:cNvSpPr/>
          <p:nvPr/>
        </p:nvSpPr>
        <p:spPr>
          <a:xfrm>
            <a:off x="247254" y="1754995"/>
            <a:ext cx="11080109" cy="4645805"/>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lIns="121920" tIns="120000" rIns="121920" bIns="120000" rtlCol="0" anchor="t" anchorCtr="0"/>
          <a:lstStyle/>
          <a:p>
            <a:pPr marL="230394" indent="-230394">
              <a:buFont typeface="Arial" panose="020B0604020202020204" pitchFamily="34" charset="0"/>
              <a:buChar char="•"/>
              <a:defRPr/>
            </a:pPr>
            <a:r>
              <a:rPr lang="en-GB" altLang="zh-CN" dirty="0">
                <a:solidFill>
                  <a:schemeClr val="tx1"/>
                </a:solidFill>
              </a:rPr>
              <a:t>Session management for </a:t>
            </a:r>
            <a:r>
              <a:rPr lang="en-GB" altLang="zh-CN" dirty="0" err="1">
                <a:solidFill>
                  <a:schemeClr val="tx1"/>
                </a:solidFill>
              </a:rPr>
              <a:t>DualSteer</a:t>
            </a:r>
            <a:r>
              <a:rPr lang="en-GB" altLang="zh-CN" dirty="0">
                <a:solidFill>
                  <a:schemeClr val="tx1"/>
                </a:solidFill>
              </a:rPr>
              <a:t> traffic switching: </a:t>
            </a:r>
            <a:endParaRPr lang="en-GB" altLang="zh-CN" sz="2000" dirty="0">
              <a:solidFill>
                <a:schemeClr val="tx1"/>
              </a:solidFill>
            </a:endParaRPr>
          </a:p>
          <a:p>
            <a:pPr marL="623984" lvl="1" indent="-230288">
              <a:buFont typeface="Arial" panose="020B0604020202020204" pitchFamily="34" charset="0"/>
              <a:buChar char="•"/>
              <a:defRPr/>
            </a:pPr>
            <a:r>
              <a:rPr lang="en-US" altLang="zh-CN" sz="1600" dirty="0">
                <a:solidFill>
                  <a:schemeClr val="tx1"/>
                </a:solidFill>
              </a:rPr>
              <a:t>For the source PDU session establishment on source SUPI</a:t>
            </a:r>
          </a:p>
          <a:p>
            <a:pPr marL="1081184" lvl="2" indent="-230288">
              <a:buFont typeface="Arial" panose="020B0604020202020204" pitchFamily="34" charset="0"/>
              <a:buChar char="•"/>
              <a:defRPr/>
            </a:pPr>
            <a:r>
              <a:rPr lang="en-US" altLang="zh-CN" sz="1400" dirty="0">
                <a:solidFill>
                  <a:schemeClr val="tx1"/>
                </a:solidFill>
              </a:rPr>
              <a:t>Selection of SMF for </a:t>
            </a:r>
            <a:r>
              <a:rPr lang="en-US" altLang="zh-CN" sz="1400" dirty="0" err="1">
                <a:solidFill>
                  <a:schemeClr val="tx1"/>
                </a:solidFill>
              </a:rPr>
              <a:t>DualSteer</a:t>
            </a:r>
            <a:endParaRPr lang="en-US" altLang="zh-CN" sz="1400" dirty="0">
              <a:solidFill>
                <a:schemeClr val="tx1"/>
              </a:solidFill>
            </a:endParaRPr>
          </a:p>
          <a:p>
            <a:pPr marL="1081184" lvl="2" indent="-230288">
              <a:buFont typeface="Arial" panose="020B0604020202020204" pitchFamily="34" charset="0"/>
              <a:buChar char="•"/>
              <a:defRPr/>
            </a:pPr>
            <a:r>
              <a:rPr lang="en-US" altLang="zh-CN" sz="1400" dirty="0">
                <a:solidFill>
                  <a:schemeClr val="tx1"/>
                </a:solidFill>
              </a:rPr>
              <a:t>Authorization and parameters for establishing target PDU Session establishment</a:t>
            </a:r>
          </a:p>
          <a:p>
            <a:pPr marL="623984" lvl="1" indent="-230288">
              <a:buFont typeface="Arial" panose="020B0604020202020204" pitchFamily="34" charset="0"/>
              <a:buChar char="•"/>
              <a:defRPr/>
            </a:pPr>
            <a:endParaRPr lang="en-US" altLang="zh-CN" sz="1600" dirty="0">
              <a:solidFill>
                <a:schemeClr val="tx1"/>
              </a:solidFill>
            </a:endParaRPr>
          </a:p>
          <a:p>
            <a:pPr marL="623984" lvl="1" indent="-230288">
              <a:buFont typeface="Arial" panose="020B0604020202020204" pitchFamily="34" charset="0"/>
              <a:buChar char="•"/>
              <a:defRPr/>
            </a:pPr>
            <a:r>
              <a:rPr lang="en-US" altLang="zh-CN" sz="1600" dirty="0">
                <a:solidFill>
                  <a:schemeClr val="tx1"/>
                </a:solidFill>
              </a:rPr>
              <a:t>For the target PDU session establishment on target SUPI</a:t>
            </a:r>
            <a:endParaRPr lang="en-US" altLang="zh-CN" dirty="0">
              <a:solidFill>
                <a:schemeClr val="tx1"/>
              </a:solidFill>
            </a:endParaRPr>
          </a:p>
          <a:p>
            <a:pPr marL="1081184" lvl="2" indent="-230288">
              <a:buFont typeface="Arial" panose="020B0604020202020204" pitchFamily="34" charset="0"/>
              <a:buChar char="•"/>
              <a:defRPr/>
            </a:pPr>
            <a:r>
              <a:rPr lang="en-US" altLang="zh-CN" sz="1400" dirty="0">
                <a:solidFill>
                  <a:schemeClr val="tx1"/>
                </a:solidFill>
              </a:rPr>
              <a:t>SMF awareness of the association between the source and target PDU Sessions</a:t>
            </a:r>
          </a:p>
          <a:p>
            <a:pPr marL="1081184" lvl="2" indent="-230288">
              <a:buFont typeface="Arial" panose="020B0604020202020204" pitchFamily="34" charset="0"/>
              <a:buChar char="•"/>
              <a:defRPr/>
            </a:pPr>
            <a:r>
              <a:rPr lang="en-US" altLang="zh-CN" sz="1400" dirty="0">
                <a:solidFill>
                  <a:schemeClr val="tx1"/>
                </a:solidFill>
              </a:rPr>
              <a:t>SMF anchoring the two PDU Sessions at same UPF with same IP address allocated</a:t>
            </a:r>
          </a:p>
          <a:p>
            <a:pPr marL="1081184" lvl="2" indent="-230288">
              <a:buFont typeface="Arial" panose="020B0604020202020204" pitchFamily="34" charset="0"/>
              <a:buChar char="•"/>
              <a:defRPr/>
            </a:pPr>
            <a:r>
              <a:rPr lang="en-US" altLang="zh-CN" sz="1400" dirty="0">
                <a:solidFill>
                  <a:schemeClr val="tx1"/>
                </a:solidFill>
              </a:rPr>
              <a:t>Whether the target PDU Session is for switching immediately or for pre-establishment</a:t>
            </a:r>
          </a:p>
          <a:p>
            <a:pPr marL="1081184" lvl="2" indent="-230288">
              <a:buFont typeface="Arial" panose="020B0604020202020204" pitchFamily="34" charset="0"/>
              <a:buChar char="•"/>
              <a:defRPr/>
            </a:pPr>
            <a:r>
              <a:rPr lang="en-US" altLang="zh-CN" sz="1400" dirty="0">
                <a:solidFill>
                  <a:schemeClr val="tx1"/>
                </a:solidFill>
              </a:rPr>
              <a:t>Session handover or ATSSS-like (partially related to simultaneous and non-simultaneous)</a:t>
            </a:r>
          </a:p>
          <a:p>
            <a:pPr marL="1081184" lvl="2" indent="-230288">
              <a:buFont typeface="Arial" panose="020B0604020202020204" pitchFamily="34" charset="0"/>
              <a:buChar char="•"/>
              <a:defRPr/>
            </a:pPr>
            <a:r>
              <a:rPr lang="en-US" altLang="zh-CN" sz="1400" dirty="0">
                <a:solidFill>
                  <a:srgbClr val="FF0000"/>
                </a:solidFill>
              </a:rPr>
              <a:t>Steering functionalities and steering modes (e.g., Active-standby) can be determined in normative phase</a:t>
            </a:r>
          </a:p>
          <a:p>
            <a:pPr marL="623984" lvl="1" indent="-230288">
              <a:buFont typeface="Arial" panose="020B0604020202020204" pitchFamily="34" charset="0"/>
              <a:buChar char="•"/>
              <a:defRPr/>
            </a:pPr>
            <a:endParaRPr lang="en-US" altLang="zh-CN" sz="1600" dirty="0">
              <a:solidFill>
                <a:schemeClr val="tx1"/>
              </a:solidFill>
            </a:endParaRPr>
          </a:p>
          <a:p>
            <a:pPr marL="623984" lvl="1" indent="-230288">
              <a:buFont typeface="Arial" panose="020B0604020202020204" pitchFamily="34" charset="0"/>
              <a:buChar char="•"/>
              <a:defRPr/>
            </a:pPr>
            <a:r>
              <a:rPr lang="en-GB" altLang="zh-CN" sz="1600" dirty="0">
                <a:solidFill>
                  <a:srgbClr val="000000"/>
                </a:solidFill>
                <a:effectLst/>
                <a:ea typeface="Times New Roman" panose="02020603050405020304" pitchFamily="18" charset="0"/>
              </a:rPr>
              <a:t>How to anchor the source and target PDU Sessions on same SMF</a:t>
            </a:r>
          </a:p>
          <a:p>
            <a:pPr marL="1081184" lvl="2" indent="-230288">
              <a:buFont typeface="Arial" panose="020B0604020202020204" pitchFamily="34" charset="0"/>
              <a:buChar char="•"/>
              <a:defRPr/>
            </a:pPr>
            <a:r>
              <a:rPr lang="en-US" altLang="zh-CN" sz="1400" dirty="0">
                <a:solidFill>
                  <a:schemeClr val="tx1"/>
                </a:solidFill>
              </a:rPr>
              <a:t>“UE context in SMF” subscription data</a:t>
            </a:r>
          </a:p>
          <a:p>
            <a:pPr marL="623984" lvl="1" indent="-230288">
              <a:buFont typeface="Arial" panose="020B0604020202020204" pitchFamily="34" charset="0"/>
              <a:buChar char="•"/>
              <a:defRPr/>
            </a:pPr>
            <a:endParaRPr lang="en-GB" altLang="zh-CN" sz="1600" dirty="0">
              <a:solidFill>
                <a:srgbClr val="000000"/>
              </a:solidFill>
              <a:effectLst/>
              <a:ea typeface="Times New Roman" panose="02020603050405020304" pitchFamily="18" charset="0"/>
            </a:endParaRPr>
          </a:p>
          <a:p>
            <a:pPr marL="623984" lvl="1" indent="-230288">
              <a:buFont typeface="Arial" panose="020B0604020202020204" pitchFamily="34" charset="0"/>
              <a:buChar char="•"/>
              <a:defRPr/>
            </a:pPr>
            <a:r>
              <a:rPr lang="en-GB" altLang="zh-CN" sz="1600" dirty="0">
                <a:solidFill>
                  <a:srgbClr val="000000"/>
                </a:solidFill>
                <a:effectLst/>
                <a:ea typeface="Times New Roman" panose="02020603050405020304" pitchFamily="18" charset="0"/>
              </a:rPr>
              <a:t>Switching when </a:t>
            </a:r>
            <a:r>
              <a:rPr lang="en-GB" altLang="zh-CN" sz="1600" dirty="0">
                <a:solidFill>
                  <a:srgbClr val="000000"/>
                </a:solidFill>
                <a:ea typeface="Times New Roman" panose="02020603050405020304" pitchFamily="18" charset="0"/>
              </a:rPr>
              <a:t>target</a:t>
            </a:r>
            <a:r>
              <a:rPr lang="en-GB" altLang="zh-CN" sz="1600" dirty="0">
                <a:solidFill>
                  <a:srgbClr val="000000"/>
                </a:solidFill>
                <a:effectLst/>
                <a:ea typeface="Times New Roman" panose="02020603050405020304" pitchFamily="18" charset="0"/>
              </a:rPr>
              <a:t> PDU Session exist but is </a:t>
            </a:r>
            <a:r>
              <a:rPr lang="en-GB" altLang="zh-CN" sz="1600" dirty="0">
                <a:solidFill>
                  <a:srgbClr val="000000"/>
                </a:solidFill>
                <a:ea typeface="Times New Roman" panose="02020603050405020304" pitchFamily="18" charset="0"/>
              </a:rPr>
              <a:t>inactive (e.g., for switching back)</a:t>
            </a:r>
            <a:endParaRPr lang="en-GB" altLang="zh-CN" sz="1600" dirty="0">
              <a:solidFill>
                <a:srgbClr val="000000"/>
              </a:solidFill>
              <a:effectLst/>
              <a:ea typeface="Times New Roman" panose="02020603050405020304" pitchFamily="18" charset="0"/>
            </a:endParaRPr>
          </a:p>
          <a:p>
            <a:pPr marL="1081184" lvl="2" indent="-230288">
              <a:buFont typeface="Arial" panose="020B0604020202020204" pitchFamily="34" charset="0"/>
              <a:buChar char="•"/>
              <a:defRPr/>
            </a:pPr>
            <a:r>
              <a:rPr lang="en-US" altLang="zh-CN" sz="1400" dirty="0" err="1">
                <a:solidFill>
                  <a:schemeClr val="tx1"/>
                </a:solidFill>
              </a:rPr>
              <a:t>DualSteer</a:t>
            </a:r>
            <a:r>
              <a:rPr lang="en-US" altLang="zh-CN" sz="1400" dirty="0">
                <a:solidFill>
                  <a:schemeClr val="tx1"/>
                </a:solidFill>
              </a:rPr>
              <a:t> device initiates Service Request on target SUPI with activation of target PDU Session</a:t>
            </a:r>
            <a:endParaRPr lang="en-GB" altLang="zh-CN" sz="2000" dirty="0">
              <a:solidFill>
                <a:schemeClr val="tx1"/>
              </a:solidFill>
            </a:endParaRPr>
          </a:p>
        </p:txBody>
      </p:sp>
    </p:spTree>
    <p:extLst>
      <p:ext uri="{BB962C8B-B14F-4D97-AF65-F5344CB8AC3E}">
        <p14:creationId xmlns:p14="http://schemas.microsoft.com/office/powerpoint/2010/main" val="1652242595"/>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02771" y="0"/>
            <a:ext cx="9478348" cy="1906404"/>
          </a:xfrm>
        </p:spPr>
        <p:txBody>
          <a:bodyPr/>
          <a:lstStyle/>
          <a:p>
            <a:r>
              <a:rPr lang="en-US" altLang="zh-CN" sz="3200" dirty="0"/>
              <a:t>Proposed fundamental aspects for </a:t>
            </a:r>
            <a:r>
              <a:rPr lang="en-US" altLang="zh-CN" sz="3200" dirty="0" err="1"/>
              <a:t>DualSteer</a:t>
            </a:r>
            <a:endParaRPr lang="zh-CN" altLang="en-US" sz="3200" dirty="0"/>
          </a:p>
        </p:txBody>
      </p:sp>
      <p:sp>
        <p:nvSpPr>
          <p:cNvPr id="4" name="Rectangle 3">
            <a:extLst>
              <a:ext uri="{FF2B5EF4-FFF2-40B4-BE49-F238E27FC236}">
                <a16:creationId xmlns:a16="http://schemas.microsoft.com/office/drawing/2014/main" id="{A9E684CA-FEEB-4982-A5AE-8339C272FE1C}"/>
              </a:ext>
            </a:extLst>
          </p:cNvPr>
          <p:cNvSpPr/>
          <p:nvPr/>
        </p:nvSpPr>
        <p:spPr>
          <a:xfrm>
            <a:off x="247254" y="1794807"/>
            <a:ext cx="11080109" cy="4578006"/>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lIns="121920" tIns="120000" rIns="121920" bIns="120000" rtlCol="0" anchor="t" anchorCtr="0"/>
          <a:lstStyle/>
          <a:p>
            <a:pPr marL="230394" indent="-230394">
              <a:buFont typeface="Arial" panose="020B0604020202020204" pitchFamily="34" charset="0"/>
              <a:buChar char="•"/>
              <a:defRPr/>
            </a:pPr>
            <a:r>
              <a:rPr lang="en-US" altLang="zh-CN" dirty="0">
                <a:solidFill>
                  <a:schemeClr val="tx1"/>
                </a:solidFill>
              </a:rPr>
              <a:t>Registration management:</a:t>
            </a:r>
          </a:p>
          <a:p>
            <a:pPr marL="687594" lvl="1" indent="-230394">
              <a:buFont typeface="Arial" panose="020B0604020202020204" pitchFamily="34" charset="0"/>
              <a:buChar char="•"/>
              <a:defRPr/>
            </a:pPr>
            <a:r>
              <a:rPr lang="en-US" altLang="zh-CN" sz="1600" dirty="0">
                <a:solidFill>
                  <a:schemeClr val="tx1"/>
                </a:solidFill>
              </a:rPr>
              <a:t>Association of the two SUPIs</a:t>
            </a:r>
          </a:p>
          <a:p>
            <a:pPr marL="687594" lvl="1" indent="-230394">
              <a:buFont typeface="Arial" panose="020B0604020202020204" pitchFamily="34" charset="0"/>
              <a:buChar char="•"/>
              <a:defRPr/>
            </a:pPr>
            <a:r>
              <a:rPr lang="en-US" altLang="zh-CN" sz="1600" dirty="0">
                <a:solidFill>
                  <a:schemeClr val="tx1"/>
                </a:solidFill>
              </a:rPr>
              <a:t>Identifying the two associated SUPIs are in same device</a:t>
            </a:r>
          </a:p>
          <a:p>
            <a:pPr marL="687594" lvl="1" indent="-230394">
              <a:buFont typeface="Arial" panose="020B0604020202020204" pitchFamily="34" charset="0"/>
              <a:buChar char="•"/>
              <a:defRPr/>
            </a:pPr>
            <a:r>
              <a:rPr lang="en-US" altLang="zh-CN" sz="1600" dirty="0">
                <a:solidFill>
                  <a:schemeClr val="tx1"/>
                </a:solidFill>
              </a:rPr>
              <a:t>Capability interaction (</a:t>
            </a:r>
            <a:r>
              <a:rPr lang="en-US" altLang="zh-CN" sz="1600" dirty="0">
                <a:solidFill>
                  <a:schemeClr val="tx1"/>
                </a:solidFill>
                <a:highlight>
                  <a:srgbClr val="FFFF00"/>
                </a:highlight>
              </a:rPr>
              <a:t>see page 8 “selection of SMF for </a:t>
            </a:r>
            <a:r>
              <a:rPr lang="en-US" altLang="zh-CN" sz="1600" dirty="0" err="1">
                <a:solidFill>
                  <a:schemeClr val="tx1"/>
                </a:solidFill>
                <a:highlight>
                  <a:srgbClr val="FFFF00"/>
                </a:highlight>
              </a:rPr>
              <a:t>DualSteer</a:t>
            </a:r>
            <a:r>
              <a:rPr lang="en-US" altLang="zh-CN" sz="1600" dirty="0">
                <a:solidFill>
                  <a:schemeClr val="tx1"/>
                </a:solidFill>
                <a:highlight>
                  <a:srgbClr val="FFFF00"/>
                </a:highlight>
              </a:rPr>
              <a:t>”</a:t>
            </a:r>
            <a:r>
              <a:rPr lang="en-US" altLang="zh-CN" sz="1600" dirty="0">
                <a:solidFill>
                  <a:schemeClr val="tx1"/>
                </a:solidFill>
              </a:rPr>
              <a:t>)</a:t>
            </a:r>
          </a:p>
          <a:p>
            <a:pPr marL="230394" indent="-230394">
              <a:buFont typeface="Arial" panose="020B0604020202020204" pitchFamily="34" charset="0"/>
              <a:buChar char="•"/>
              <a:defRPr/>
            </a:pPr>
            <a:endParaRPr lang="en-US" dirty="0">
              <a:solidFill>
                <a:schemeClr val="tx1"/>
              </a:solidFill>
            </a:endParaRPr>
          </a:p>
          <a:p>
            <a:pPr marL="230394" indent="-230394">
              <a:buFont typeface="Arial" panose="020B0604020202020204" pitchFamily="34" charset="0"/>
              <a:buChar char="•"/>
              <a:defRPr/>
            </a:pPr>
            <a:r>
              <a:rPr lang="en-US" dirty="0">
                <a:solidFill>
                  <a:schemeClr val="tx1"/>
                </a:solidFill>
              </a:rPr>
              <a:t>Policy management for </a:t>
            </a:r>
            <a:r>
              <a:rPr lang="en-US" dirty="0" err="1">
                <a:solidFill>
                  <a:schemeClr val="tx1"/>
                </a:solidFill>
              </a:rPr>
              <a:t>DualSteer</a:t>
            </a:r>
            <a:r>
              <a:rPr lang="en-US" dirty="0">
                <a:solidFill>
                  <a:schemeClr val="tx1"/>
                </a:solidFill>
              </a:rPr>
              <a:t>:</a:t>
            </a:r>
          </a:p>
          <a:p>
            <a:pPr marL="687594" lvl="1" indent="-230394">
              <a:buFont typeface="Arial" panose="020B0604020202020204" pitchFamily="34" charset="0"/>
              <a:buChar char="•"/>
              <a:defRPr/>
            </a:pPr>
            <a:r>
              <a:rPr lang="en-GB" altLang="zh-CN" sz="1600" dirty="0">
                <a:solidFill>
                  <a:schemeClr val="tx1"/>
                </a:solidFill>
              </a:rPr>
              <a:t>Procedure for policy delivery</a:t>
            </a:r>
          </a:p>
          <a:p>
            <a:pPr marL="687594" lvl="1" indent="-230394">
              <a:buFont typeface="Arial" panose="020B0604020202020204" pitchFamily="34" charset="0"/>
              <a:buChar char="•"/>
              <a:defRPr/>
            </a:pPr>
            <a:r>
              <a:rPr lang="en-GB" altLang="zh-CN" sz="1600" dirty="0">
                <a:solidFill>
                  <a:schemeClr val="tx1"/>
                </a:solidFill>
              </a:rPr>
              <a:t>Content of UE policy for </a:t>
            </a:r>
            <a:r>
              <a:rPr lang="en-GB" altLang="zh-CN" sz="1600" dirty="0" err="1">
                <a:solidFill>
                  <a:schemeClr val="tx1"/>
                </a:solidFill>
              </a:rPr>
              <a:t>DualSteer</a:t>
            </a:r>
            <a:endParaRPr lang="en-GB" altLang="zh-CN" sz="1600" dirty="0">
              <a:solidFill>
                <a:schemeClr val="tx1"/>
              </a:solidFill>
            </a:endParaRPr>
          </a:p>
          <a:p>
            <a:pPr marL="1144794" lvl="2" indent="-230394">
              <a:buFont typeface="Arial" panose="020B0604020202020204" pitchFamily="34" charset="0"/>
              <a:buChar char="•"/>
              <a:defRPr/>
            </a:pPr>
            <a:r>
              <a:rPr lang="en-GB" altLang="zh-CN" sz="1400" dirty="0">
                <a:solidFill>
                  <a:schemeClr val="tx1"/>
                </a:solidFill>
              </a:rPr>
              <a:t>Traffic descriptors (TD) and PDU Session parameters per TD</a:t>
            </a:r>
          </a:p>
          <a:p>
            <a:pPr marL="1144794" lvl="2" indent="-230394">
              <a:buFont typeface="Arial" panose="020B0604020202020204" pitchFamily="34" charset="0"/>
              <a:buChar char="•"/>
              <a:defRPr/>
            </a:pPr>
            <a:r>
              <a:rPr lang="en-GB" altLang="zh-CN" sz="1400" dirty="0">
                <a:solidFill>
                  <a:schemeClr val="tx1"/>
                </a:solidFill>
              </a:rPr>
              <a:t>RAT list per TD/session - steering based on RAT type</a:t>
            </a:r>
          </a:p>
          <a:p>
            <a:pPr marL="1144794" lvl="2" indent="-230394">
              <a:buFont typeface="Arial" panose="020B0604020202020204" pitchFamily="34" charset="0"/>
              <a:buChar char="•"/>
              <a:defRPr/>
            </a:pPr>
            <a:r>
              <a:rPr lang="en-US" altLang="zh-CN" sz="1400" dirty="0">
                <a:solidFill>
                  <a:srgbClr val="FF0000"/>
                </a:solidFill>
              </a:rPr>
              <a:t>Whether the following are</a:t>
            </a:r>
            <a:r>
              <a:rPr lang="en-GB" altLang="zh-CN" sz="1400" dirty="0">
                <a:solidFill>
                  <a:srgbClr val="FF0000"/>
                </a:solidFill>
              </a:rPr>
              <a:t> needed can be determined in normative phase</a:t>
            </a:r>
          </a:p>
          <a:p>
            <a:pPr marL="1601994" lvl="3" indent="-230394">
              <a:buFont typeface="Arial" panose="020B0604020202020204" pitchFamily="34" charset="0"/>
              <a:buChar char="•"/>
              <a:defRPr/>
            </a:pPr>
            <a:r>
              <a:rPr lang="en-GB" altLang="zh-CN" sz="1400" dirty="0">
                <a:solidFill>
                  <a:schemeClr val="tx1"/>
                </a:solidFill>
              </a:rPr>
              <a:t>PLMN ID list per TD/session - steering based on PLMN</a:t>
            </a:r>
          </a:p>
          <a:p>
            <a:pPr marL="1601994" lvl="3" indent="-230394">
              <a:buFont typeface="Arial" panose="020B0604020202020204" pitchFamily="34" charset="0"/>
              <a:buChar char="•"/>
              <a:defRPr/>
            </a:pPr>
            <a:r>
              <a:rPr lang="en-GB" altLang="zh-CN" sz="1400" dirty="0">
                <a:solidFill>
                  <a:schemeClr val="tx1"/>
                </a:solidFill>
              </a:rPr>
              <a:t>SUPI index (e.g., 0=</a:t>
            </a:r>
            <a:r>
              <a:rPr lang="en-US" altLang="zh-CN" sz="1400" dirty="0">
                <a:solidFill>
                  <a:schemeClr val="tx1"/>
                </a:solidFill>
              </a:rPr>
              <a:t>the SUPI who receives the policy, </a:t>
            </a:r>
            <a:r>
              <a:rPr lang="en-GB" altLang="zh-CN" sz="1400" dirty="0">
                <a:solidFill>
                  <a:schemeClr val="tx1"/>
                </a:solidFill>
              </a:rPr>
              <a:t>1=the other SUPI) per TD/session - steering based on SUPI</a:t>
            </a:r>
          </a:p>
          <a:p>
            <a:pPr marL="1601994" lvl="3" indent="-230394">
              <a:buFont typeface="Arial" panose="020B0604020202020204" pitchFamily="34" charset="0"/>
              <a:buChar char="•"/>
              <a:defRPr/>
            </a:pPr>
            <a:r>
              <a:rPr lang="en-GB" altLang="zh-CN" sz="1400" dirty="0">
                <a:solidFill>
                  <a:schemeClr val="tx1"/>
                </a:solidFill>
              </a:rPr>
              <a:t>Validity information per TD/session, e.g., time, location, RAT combination.</a:t>
            </a:r>
          </a:p>
          <a:p>
            <a:pPr marL="1601994" lvl="3" indent="-230394">
              <a:buFont typeface="Arial" panose="020B0604020202020204" pitchFamily="34" charset="0"/>
              <a:buChar char="•"/>
              <a:defRPr/>
            </a:pPr>
            <a:r>
              <a:rPr lang="en-US" altLang="zh-CN" sz="1400" dirty="0">
                <a:solidFill>
                  <a:schemeClr val="tx1"/>
                </a:solidFill>
              </a:rPr>
              <a:t>Condition/Indication of activating additional SUPI</a:t>
            </a:r>
          </a:p>
          <a:p>
            <a:pPr marL="687594" lvl="1" indent="-230394">
              <a:buFont typeface="Arial" panose="020B0604020202020204" pitchFamily="34" charset="0"/>
              <a:buChar char="•"/>
              <a:defRPr/>
            </a:pPr>
            <a:r>
              <a:rPr lang="en-GB" altLang="zh-CN" sz="1600" dirty="0">
                <a:solidFill>
                  <a:srgbClr val="FF0000"/>
                </a:solidFill>
              </a:rPr>
              <a:t>Whether using extended URSP or new UE policy (e.g., ASP) can be determined in normative phase</a:t>
            </a:r>
          </a:p>
          <a:p>
            <a:pPr marL="230394" indent="-230394">
              <a:buFont typeface="Arial" panose="020B0604020202020204" pitchFamily="34" charset="0"/>
              <a:buChar char="•"/>
              <a:defRPr/>
            </a:pPr>
            <a:endParaRPr lang="en-GB" altLang="zh-CN" dirty="0">
              <a:solidFill>
                <a:schemeClr val="tx1"/>
              </a:solidFill>
            </a:endParaRPr>
          </a:p>
        </p:txBody>
      </p:sp>
    </p:spTree>
    <p:extLst>
      <p:ext uri="{BB962C8B-B14F-4D97-AF65-F5344CB8AC3E}">
        <p14:creationId xmlns:p14="http://schemas.microsoft.com/office/powerpoint/2010/main" val="877487067"/>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958FBA2-FFD3-4A37-920C-7377580F6A9E}"/>
              </a:ext>
            </a:extLst>
          </p:cNvPr>
          <p:cNvSpPr/>
          <p:nvPr/>
        </p:nvSpPr>
        <p:spPr>
          <a:xfrm>
            <a:off x="665019" y="1748151"/>
            <a:ext cx="10266218" cy="4652652"/>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lIns="121920" tIns="120000" rIns="121920" bIns="120000" rtlCol="0" anchor="t" anchorCtr="0"/>
          <a:lstStyle/>
          <a:p>
            <a:pPr>
              <a:defRPr/>
            </a:pPr>
            <a:r>
              <a:rPr lang="en-US" altLang="zh-CN" sz="2800" dirty="0">
                <a:solidFill>
                  <a:schemeClr val="tx1"/>
                </a:solidFill>
              </a:rPr>
              <a:t>Content</a:t>
            </a:r>
          </a:p>
          <a:p>
            <a:pPr marL="687594" lvl="1" indent="-230394">
              <a:buFont typeface="Arial" panose="020B0604020202020204" pitchFamily="34" charset="0"/>
              <a:buChar char="•"/>
              <a:defRPr/>
            </a:pPr>
            <a:endParaRPr lang="en-US" altLang="zh-CN" sz="2400" dirty="0">
              <a:solidFill>
                <a:schemeClr val="tx1"/>
              </a:solidFill>
            </a:endParaRPr>
          </a:p>
          <a:p>
            <a:pPr marL="687594" lvl="1" indent="-230394">
              <a:buFont typeface="Arial" panose="020B0604020202020204" pitchFamily="34" charset="0"/>
              <a:buChar char="•"/>
              <a:defRPr/>
            </a:pPr>
            <a:r>
              <a:rPr lang="en-US" altLang="zh-CN" sz="2400" dirty="0">
                <a:solidFill>
                  <a:schemeClr val="tx1"/>
                </a:solidFill>
              </a:rPr>
              <a:t>Fundamental assumptions for </a:t>
            </a:r>
            <a:r>
              <a:rPr lang="en-US" altLang="zh-CN" sz="2400" dirty="0" err="1">
                <a:solidFill>
                  <a:schemeClr val="tx1"/>
                </a:solidFill>
              </a:rPr>
              <a:t>DualSteer</a:t>
            </a:r>
            <a:endParaRPr lang="en-US" altLang="zh-CN" sz="2400" dirty="0">
              <a:solidFill>
                <a:schemeClr val="tx1"/>
              </a:solidFill>
            </a:endParaRPr>
          </a:p>
          <a:p>
            <a:pPr marL="687594" lvl="1" indent="-230394">
              <a:buFont typeface="Arial" panose="020B0604020202020204" pitchFamily="34" charset="0"/>
              <a:buChar char="•"/>
              <a:defRPr/>
            </a:pPr>
            <a:endParaRPr lang="en-US" altLang="zh-CN" sz="2400" dirty="0">
              <a:solidFill>
                <a:schemeClr val="tx1"/>
              </a:solidFill>
            </a:endParaRPr>
          </a:p>
          <a:p>
            <a:pPr marL="687594" lvl="1" indent="-230394">
              <a:buFont typeface="Arial" panose="020B0604020202020204" pitchFamily="34" charset="0"/>
              <a:buChar char="•"/>
              <a:defRPr/>
            </a:pPr>
            <a:r>
              <a:rPr lang="en-US" altLang="zh-CN" sz="2400" dirty="0">
                <a:solidFill>
                  <a:schemeClr val="tx1"/>
                </a:solidFill>
              </a:rPr>
              <a:t>Proposed fundamental aspects for </a:t>
            </a:r>
            <a:r>
              <a:rPr lang="en-US" altLang="zh-CN" sz="2400" dirty="0" err="1">
                <a:solidFill>
                  <a:schemeClr val="tx1"/>
                </a:solidFill>
              </a:rPr>
              <a:t>DualSteer</a:t>
            </a:r>
            <a:endParaRPr lang="en-US" altLang="zh-CN" sz="2400" dirty="0">
              <a:solidFill>
                <a:schemeClr val="tx1"/>
              </a:solidFill>
            </a:endParaRPr>
          </a:p>
          <a:p>
            <a:pPr marL="687594" lvl="1" indent="-230394">
              <a:buFont typeface="Arial" panose="020B0604020202020204" pitchFamily="34" charset="0"/>
              <a:buChar char="•"/>
              <a:defRPr/>
            </a:pPr>
            <a:endParaRPr lang="en-US" altLang="zh-CN" sz="2400" dirty="0">
              <a:solidFill>
                <a:schemeClr val="tx1"/>
              </a:solidFill>
            </a:endParaRPr>
          </a:p>
          <a:p>
            <a:pPr marL="687594" lvl="1" indent="-230394">
              <a:buFont typeface="Arial" panose="020B0604020202020204" pitchFamily="34" charset="0"/>
              <a:buChar char="•"/>
              <a:defRPr/>
            </a:pPr>
            <a:r>
              <a:rPr lang="en-US" altLang="zh-CN" sz="2400" b="1" dirty="0">
                <a:solidFill>
                  <a:srgbClr val="FF0000"/>
                </a:solidFill>
              </a:rPr>
              <a:t>Proposals for KI#1.3 session management of </a:t>
            </a:r>
            <a:r>
              <a:rPr lang="en-US" altLang="zh-CN" sz="2400" b="1" dirty="0" err="1">
                <a:solidFill>
                  <a:srgbClr val="FF0000"/>
                </a:solidFill>
              </a:rPr>
              <a:t>DualSteer</a:t>
            </a:r>
            <a:endParaRPr lang="en-US" altLang="zh-CN" sz="2400" b="1" dirty="0">
              <a:solidFill>
                <a:srgbClr val="FF0000"/>
              </a:solidFill>
            </a:endParaRPr>
          </a:p>
          <a:p>
            <a:pPr marL="687594" lvl="1" indent="-230394">
              <a:buFont typeface="Arial" panose="020B0604020202020204" pitchFamily="34" charset="0"/>
              <a:buChar char="•"/>
              <a:defRPr/>
            </a:pPr>
            <a:endParaRPr lang="en-US" altLang="zh-CN" sz="2400" dirty="0">
              <a:solidFill>
                <a:schemeClr val="tx1"/>
              </a:solidFill>
            </a:endParaRPr>
          </a:p>
          <a:p>
            <a:pPr marL="687594" lvl="1" indent="-230394">
              <a:buFont typeface="Arial" panose="020B0604020202020204" pitchFamily="34" charset="0"/>
              <a:buChar char="•"/>
              <a:defRPr/>
            </a:pPr>
            <a:r>
              <a:rPr lang="en-US" altLang="zh-CN" sz="2400" dirty="0">
                <a:solidFill>
                  <a:schemeClr val="tx1"/>
                </a:solidFill>
              </a:rPr>
              <a:t>Proposals for KI#1.2 registration management of </a:t>
            </a:r>
            <a:r>
              <a:rPr lang="en-US" altLang="zh-CN" sz="2400" dirty="0" err="1">
                <a:solidFill>
                  <a:schemeClr val="tx1"/>
                </a:solidFill>
              </a:rPr>
              <a:t>DualSteer</a:t>
            </a:r>
            <a:endParaRPr lang="en-US" altLang="zh-CN" sz="2400" dirty="0">
              <a:solidFill>
                <a:schemeClr val="tx1"/>
              </a:solidFill>
            </a:endParaRPr>
          </a:p>
          <a:p>
            <a:pPr marL="687594" lvl="1" indent="-230394">
              <a:buFont typeface="Arial" panose="020B0604020202020204" pitchFamily="34" charset="0"/>
              <a:buChar char="•"/>
              <a:defRPr/>
            </a:pPr>
            <a:endParaRPr lang="en-US" altLang="zh-CN" sz="2400" dirty="0">
              <a:solidFill>
                <a:schemeClr val="tx1"/>
              </a:solidFill>
            </a:endParaRPr>
          </a:p>
          <a:p>
            <a:pPr marL="687594" lvl="1" indent="-230394">
              <a:buFont typeface="Arial" panose="020B0604020202020204" pitchFamily="34" charset="0"/>
              <a:buChar char="•"/>
              <a:defRPr/>
            </a:pPr>
            <a:r>
              <a:rPr lang="en-US" altLang="zh-CN" sz="2400" dirty="0">
                <a:solidFill>
                  <a:schemeClr val="tx1"/>
                </a:solidFill>
              </a:rPr>
              <a:t>Proposals for KI#1.4 policy management of </a:t>
            </a:r>
            <a:r>
              <a:rPr lang="en-US" altLang="zh-CN" sz="2400" dirty="0" err="1">
                <a:solidFill>
                  <a:schemeClr val="tx1"/>
                </a:solidFill>
              </a:rPr>
              <a:t>DualSteer</a:t>
            </a:r>
            <a:endParaRPr lang="en-US" altLang="zh-CN" sz="2400" dirty="0">
              <a:solidFill>
                <a:schemeClr val="tx1"/>
              </a:solidFill>
            </a:endParaRPr>
          </a:p>
          <a:p>
            <a:pPr marL="687594" lvl="1" indent="-230394">
              <a:buFont typeface="Arial" panose="020B0604020202020204" pitchFamily="34" charset="0"/>
              <a:buChar char="•"/>
              <a:defRPr/>
            </a:pPr>
            <a:endParaRPr lang="en-US" altLang="zh-CN" sz="2800" dirty="0">
              <a:solidFill>
                <a:schemeClr val="tx1"/>
              </a:solidFill>
            </a:endParaRPr>
          </a:p>
          <a:p>
            <a:pPr marL="687594" lvl="1" indent="-230394">
              <a:buFont typeface="Arial" panose="020B0604020202020204" pitchFamily="34" charset="0"/>
              <a:buChar char="•"/>
              <a:defRPr/>
            </a:pPr>
            <a:endParaRPr lang="en-GB" altLang="zh-CN" sz="2800" dirty="0">
              <a:solidFill>
                <a:schemeClr val="tx1"/>
              </a:solidFill>
            </a:endParaRPr>
          </a:p>
        </p:txBody>
      </p:sp>
    </p:spTree>
    <p:extLst>
      <p:ext uri="{BB962C8B-B14F-4D97-AF65-F5344CB8AC3E}">
        <p14:creationId xmlns:p14="http://schemas.microsoft.com/office/powerpoint/2010/main" val="29808639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1BBF823-0BE4-4887-9B04-1775DEB35731}"/>
              </a:ext>
            </a:extLst>
          </p:cNvPr>
          <p:cNvSpPr>
            <a:spLocks noGrp="1"/>
          </p:cNvSpPr>
          <p:nvPr>
            <p:ph type="title"/>
          </p:nvPr>
        </p:nvSpPr>
        <p:spPr>
          <a:xfrm>
            <a:off x="838200" y="437696"/>
            <a:ext cx="9061580" cy="1325563"/>
          </a:xfrm>
        </p:spPr>
        <p:txBody>
          <a:bodyPr/>
          <a:lstStyle/>
          <a:p>
            <a:r>
              <a:rPr lang="en-US" altLang="zh-CN" sz="3200" dirty="0"/>
              <a:t>For the source PDU session establishment</a:t>
            </a:r>
          </a:p>
        </p:txBody>
      </p:sp>
      <p:sp>
        <p:nvSpPr>
          <p:cNvPr id="3" name="内容占位符 2">
            <a:extLst>
              <a:ext uri="{FF2B5EF4-FFF2-40B4-BE49-F238E27FC236}">
                <a16:creationId xmlns:a16="http://schemas.microsoft.com/office/drawing/2014/main" id="{9A88E7C9-9A98-47E5-9F40-B73B0D75A778}"/>
              </a:ext>
            </a:extLst>
          </p:cNvPr>
          <p:cNvSpPr>
            <a:spLocks noGrp="1"/>
          </p:cNvSpPr>
          <p:nvPr>
            <p:ph idx="1"/>
          </p:nvPr>
        </p:nvSpPr>
        <p:spPr>
          <a:xfrm>
            <a:off x="838200" y="1861080"/>
            <a:ext cx="10515600" cy="1413966"/>
          </a:xfrm>
          <a:solidFill>
            <a:schemeClr val="bg2"/>
          </a:solidFill>
        </p:spPr>
        <p:txBody>
          <a:bodyPr/>
          <a:lstStyle/>
          <a:p>
            <a:r>
              <a:rPr lang="en-US" altLang="zh-CN" sz="1800" dirty="0">
                <a:solidFill>
                  <a:schemeClr val="tx1"/>
                </a:solidFill>
              </a:rPr>
              <a:t>Selection of SMF for </a:t>
            </a:r>
            <a:r>
              <a:rPr lang="en-US" altLang="zh-CN" sz="1800" dirty="0" err="1">
                <a:solidFill>
                  <a:schemeClr val="tx1"/>
                </a:solidFill>
              </a:rPr>
              <a:t>DualSteer</a:t>
            </a:r>
            <a:endParaRPr lang="en-US" altLang="zh-CN" sz="1800" dirty="0">
              <a:solidFill>
                <a:schemeClr val="tx1"/>
              </a:solidFill>
            </a:endParaRPr>
          </a:p>
          <a:p>
            <a:pPr lvl="1"/>
            <a:r>
              <a:rPr lang="en-GB" altLang="zh-CN" sz="1800" b="1" dirty="0"/>
              <a:t>Observations: </a:t>
            </a:r>
            <a:r>
              <a:rPr lang="en-GB" altLang="zh-CN" sz="1600" dirty="0"/>
              <a:t>The PDU Session for </a:t>
            </a:r>
            <a:r>
              <a:rPr lang="en-GB" altLang="zh-CN" sz="1600" dirty="0" err="1"/>
              <a:t>DualSteer</a:t>
            </a:r>
            <a:r>
              <a:rPr lang="en-GB" altLang="zh-CN" sz="1600" dirty="0"/>
              <a:t> traffic switching needs to be served by SMF enhanced for </a:t>
            </a:r>
            <a:r>
              <a:rPr lang="en-GB" altLang="zh-CN" sz="1600" dirty="0" err="1"/>
              <a:t>DualSteer</a:t>
            </a:r>
            <a:r>
              <a:rPr lang="en-GB" altLang="zh-CN" sz="1600" dirty="0"/>
              <a:t>. </a:t>
            </a:r>
            <a:r>
              <a:rPr lang="en-US" altLang="zh-CN" sz="1600" dirty="0">
                <a:solidFill>
                  <a:schemeClr val="tx1"/>
                </a:solidFill>
              </a:rPr>
              <a:t>There’re two different opinions on </a:t>
            </a:r>
            <a:r>
              <a:rPr lang="en-US" altLang="zh-CN" sz="1600" dirty="0"/>
              <a:t>SMF</a:t>
            </a:r>
            <a:r>
              <a:rPr lang="zh-CN" altLang="en-US" sz="1600" dirty="0"/>
              <a:t> </a:t>
            </a:r>
            <a:r>
              <a:rPr lang="en-US" altLang="zh-CN" sz="1600" dirty="0"/>
              <a:t>selection for the first PDU session</a:t>
            </a:r>
            <a:r>
              <a:rPr lang="en-US" altLang="zh-CN" sz="1600" dirty="0">
                <a:solidFill>
                  <a:schemeClr val="tx1"/>
                </a:solidFill>
              </a:rPr>
              <a:t>: </a:t>
            </a:r>
            <a:r>
              <a:rPr lang="en-US" altLang="zh-CN" sz="1600" dirty="0"/>
              <a:t>(A)</a:t>
            </a:r>
            <a:r>
              <a:rPr lang="zh-CN" altLang="en-US" sz="1600" dirty="0"/>
              <a:t> </a:t>
            </a:r>
            <a:r>
              <a:rPr lang="en-US" altLang="zh-CN" sz="1600" dirty="0">
                <a:solidFill>
                  <a:srgbClr val="FF0000"/>
                </a:solidFill>
              </a:rPr>
              <a:t>AMF selects SMF based on DNN/S-NSSAI </a:t>
            </a:r>
            <a:r>
              <a:rPr lang="en-US" altLang="zh-CN" sz="1600" dirty="0">
                <a:solidFill>
                  <a:schemeClr val="tx1"/>
                </a:solidFill>
              </a:rPr>
              <a:t>or (B) </a:t>
            </a:r>
            <a:r>
              <a:rPr lang="en-US" altLang="zh-CN" sz="1600" dirty="0">
                <a:solidFill>
                  <a:srgbClr val="FF0000"/>
                </a:solidFill>
              </a:rPr>
              <a:t>AMF selects H-SMF based on device capabilities</a:t>
            </a:r>
            <a:r>
              <a:rPr lang="en-US" altLang="zh-CN" sz="1600" dirty="0">
                <a:solidFill>
                  <a:schemeClr val="tx1"/>
                </a:solidFill>
              </a:rPr>
              <a:t>. Option A requires </a:t>
            </a:r>
            <a:r>
              <a:rPr lang="en-US" altLang="zh-CN" sz="1600" dirty="0"/>
              <a:t>deploying </a:t>
            </a:r>
            <a:r>
              <a:rPr lang="en-US" altLang="zh-CN" sz="1600" dirty="0">
                <a:solidFill>
                  <a:schemeClr val="tx1"/>
                </a:solidFill>
              </a:rPr>
              <a:t>dedicated slice with homogeneous enhanced SMF</a:t>
            </a:r>
            <a:r>
              <a:rPr lang="en-US" altLang="zh-CN" sz="1600" dirty="0"/>
              <a:t>. Option B makes </a:t>
            </a:r>
            <a:r>
              <a:rPr lang="en-US" altLang="zh-CN" sz="1600" dirty="0" err="1"/>
              <a:t>DualSteer</a:t>
            </a:r>
            <a:r>
              <a:rPr lang="en-US" altLang="zh-CN" sz="1600" dirty="0"/>
              <a:t> applicable to any DNN and slice.</a:t>
            </a:r>
            <a:endParaRPr lang="en-US" altLang="zh-CN" sz="1600" dirty="0">
              <a:solidFill>
                <a:schemeClr val="tx1"/>
              </a:solidFill>
            </a:endParaRPr>
          </a:p>
        </p:txBody>
      </p:sp>
      <p:sp>
        <p:nvSpPr>
          <p:cNvPr id="4" name="内容占位符 2">
            <a:extLst>
              <a:ext uri="{FF2B5EF4-FFF2-40B4-BE49-F238E27FC236}">
                <a16:creationId xmlns:a16="http://schemas.microsoft.com/office/drawing/2014/main" id="{53A6E13F-A247-40F3-A4CE-ACCD4C0E704B}"/>
              </a:ext>
            </a:extLst>
          </p:cNvPr>
          <p:cNvSpPr txBox="1">
            <a:spLocks/>
          </p:cNvSpPr>
          <p:nvPr/>
        </p:nvSpPr>
        <p:spPr bwMode="auto">
          <a:xfrm>
            <a:off x="838200" y="3402725"/>
            <a:ext cx="10515600" cy="29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altLang="zh-CN" sz="1800" b="1" dirty="0"/>
              <a:t>Proposed principle:</a:t>
            </a:r>
          </a:p>
          <a:p>
            <a:pPr lvl="1"/>
            <a:r>
              <a:rPr lang="en-US" altLang="zh-CN" sz="1600" b="1" dirty="0"/>
              <a:t>Option B is selected</a:t>
            </a:r>
          </a:p>
          <a:p>
            <a:pPr lvl="1"/>
            <a:r>
              <a:rPr lang="en-US" altLang="zh-CN" sz="1600" b="1" dirty="0"/>
              <a:t>For roaming case, </a:t>
            </a:r>
            <a:r>
              <a:rPr lang="en-US" altLang="zh-CN" sz="1600" b="1" dirty="0" err="1"/>
              <a:t>DualSteer</a:t>
            </a:r>
            <a:r>
              <a:rPr lang="en-US" altLang="zh-CN" sz="1600" b="1" dirty="0"/>
              <a:t> is not applicable when VPLMN of any SUPI does not support </a:t>
            </a:r>
            <a:r>
              <a:rPr lang="en-US" altLang="zh-CN" sz="1600" b="1" dirty="0" err="1"/>
              <a:t>DualSteer</a:t>
            </a:r>
            <a:endParaRPr lang="en-US" altLang="zh-CN" sz="1600" b="1" dirty="0"/>
          </a:p>
          <a:p>
            <a:pPr lvl="1"/>
            <a:endParaRPr lang="en-GB" altLang="zh-CN" sz="1800" b="1" dirty="0"/>
          </a:p>
          <a:p>
            <a:r>
              <a:rPr lang="en-GB" altLang="zh-CN" sz="1800" b="1" dirty="0"/>
              <a:t>Proposed conclusions</a:t>
            </a:r>
            <a:r>
              <a:rPr lang="en-GB" altLang="zh-CN" sz="1800" dirty="0"/>
              <a:t>: </a:t>
            </a:r>
          </a:p>
          <a:p>
            <a:pPr lvl="1"/>
            <a:r>
              <a:rPr lang="en-GB" altLang="zh-CN" sz="1600" dirty="0">
                <a:solidFill>
                  <a:srgbClr val="FF0000"/>
                </a:solidFill>
              </a:rPr>
              <a:t>(1)</a:t>
            </a:r>
            <a:r>
              <a:rPr lang="en-GB" altLang="zh-CN" sz="1600" dirty="0"/>
              <a:t> AMF indicates </a:t>
            </a:r>
            <a:r>
              <a:rPr lang="en-GB" altLang="zh-CN" sz="1600" dirty="0" err="1"/>
              <a:t>DualSteer</a:t>
            </a:r>
            <a:r>
              <a:rPr lang="en-GB" altLang="zh-CN" sz="1600" dirty="0"/>
              <a:t> capable to </a:t>
            </a:r>
            <a:r>
              <a:rPr lang="en-GB" altLang="zh-CN" sz="1600" dirty="0" err="1"/>
              <a:t>DualSteer</a:t>
            </a:r>
            <a:r>
              <a:rPr lang="en-GB" altLang="zh-CN" sz="1600" dirty="0"/>
              <a:t> device during Registration procedure (</a:t>
            </a:r>
            <a:r>
              <a:rPr lang="en-GB" altLang="zh-CN" sz="1600" dirty="0">
                <a:highlight>
                  <a:srgbClr val="FFFF00"/>
                </a:highlight>
              </a:rPr>
              <a:t>Capability interaction during Registration procedure</a:t>
            </a:r>
            <a:r>
              <a:rPr lang="en-GB" altLang="zh-CN" sz="1600" dirty="0"/>
              <a:t>)</a:t>
            </a:r>
          </a:p>
          <a:p>
            <a:pPr lvl="1"/>
            <a:r>
              <a:rPr lang="en-GB" altLang="zh-CN" sz="1600" dirty="0">
                <a:solidFill>
                  <a:srgbClr val="FF0000"/>
                </a:solidFill>
              </a:rPr>
              <a:t>(2)</a:t>
            </a:r>
            <a:r>
              <a:rPr lang="en-GB" altLang="zh-CN" sz="1600" dirty="0"/>
              <a:t> </a:t>
            </a:r>
            <a:r>
              <a:rPr lang="en-GB" altLang="zh-CN" sz="1600" dirty="0" err="1"/>
              <a:t>DualSteer</a:t>
            </a:r>
            <a:r>
              <a:rPr lang="en-GB" altLang="zh-CN" sz="1600" dirty="0"/>
              <a:t> device indicates </a:t>
            </a:r>
            <a:r>
              <a:rPr lang="en-US" altLang="zh-CN" sz="1600" dirty="0" err="1">
                <a:solidFill>
                  <a:schemeClr val="tx1"/>
                </a:solidFill>
              </a:rPr>
              <a:t>DualSteer</a:t>
            </a:r>
            <a:r>
              <a:rPr lang="en-US" altLang="zh-CN" sz="1600" dirty="0">
                <a:solidFill>
                  <a:schemeClr val="tx1"/>
                </a:solidFill>
              </a:rPr>
              <a:t> Required </a:t>
            </a:r>
            <a:r>
              <a:rPr lang="en-US" altLang="zh-CN" sz="1600" dirty="0">
                <a:solidFill>
                  <a:schemeClr val="tx1"/>
                </a:solidFill>
                <a:highlight>
                  <a:srgbClr val="FFFF00"/>
                </a:highlight>
              </a:rPr>
              <a:t>to </a:t>
            </a:r>
            <a:r>
              <a:rPr lang="en-GB" altLang="zh-CN" sz="1600" dirty="0">
                <a:highlight>
                  <a:srgbClr val="FFFF00"/>
                </a:highlight>
              </a:rPr>
              <a:t>AMF </a:t>
            </a:r>
            <a:r>
              <a:rPr lang="en-GB" altLang="zh-CN" sz="1600" dirty="0"/>
              <a:t>during PDU Session Establishment procedure</a:t>
            </a:r>
            <a:endParaRPr lang="en-GB" altLang="zh-CN" sz="1600" dirty="0">
              <a:solidFill>
                <a:srgbClr val="FF0000"/>
              </a:solidFill>
            </a:endParaRPr>
          </a:p>
          <a:p>
            <a:pPr lvl="1"/>
            <a:r>
              <a:rPr lang="en-GB" altLang="zh-CN" sz="1600" dirty="0">
                <a:solidFill>
                  <a:srgbClr val="FF0000"/>
                </a:solidFill>
              </a:rPr>
              <a:t>(3) </a:t>
            </a:r>
            <a:r>
              <a:rPr lang="en-GB" altLang="zh-CN" sz="1600" dirty="0"/>
              <a:t>AMF selects SMF based on Dual</a:t>
            </a:r>
            <a:r>
              <a:rPr lang="en-US" altLang="zh-CN" sz="1600" dirty="0"/>
              <a:t>Steer</a:t>
            </a:r>
            <a:r>
              <a:rPr lang="en-GB" altLang="zh-CN" sz="1600" dirty="0"/>
              <a:t> capability</a:t>
            </a:r>
            <a:endParaRPr lang="en-GB" altLang="zh-CN" sz="1600" b="1" dirty="0"/>
          </a:p>
        </p:txBody>
      </p:sp>
    </p:spTree>
    <p:extLst>
      <p:ext uri="{BB962C8B-B14F-4D97-AF65-F5344CB8AC3E}">
        <p14:creationId xmlns:p14="http://schemas.microsoft.com/office/powerpoint/2010/main" val="263321029"/>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1BBF823-0BE4-4887-9B04-1775DEB35731}"/>
              </a:ext>
            </a:extLst>
          </p:cNvPr>
          <p:cNvSpPr>
            <a:spLocks noGrp="1"/>
          </p:cNvSpPr>
          <p:nvPr>
            <p:ph type="title"/>
          </p:nvPr>
        </p:nvSpPr>
        <p:spPr>
          <a:xfrm>
            <a:off x="838200" y="437696"/>
            <a:ext cx="9061580" cy="1325563"/>
          </a:xfrm>
        </p:spPr>
        <p:txBody>
          <a:bodyPr/>
          <a:lstStyle/>
          <a:p>
            <a:r>
              <a:rPr lang="en-US" altLang="zh-CN" sz="3200" dirty="0"/>
              <a:t>For the source PDU session establishment</a:t>
            </a:r>
          </a:p>
        </p:txBody>
      </p:sp>
      <p:sp>
        <p:nvSpPr>
          <p:cNvPr id="3" name="内容占位符 2">
            <a:extLst>
              <a:ext uri="{FF2B5EF4-FFF2-40B4-BE49-F238E27FC236}">
                <a16:creationId xmlns:a16="http://schemas.microsoft.com/office/drawing/2014/main" id="{9A88E7C9-9A98-47E5-9F40-B73B0D75A778}"/>
              </a:ext>
            </a:extLst>
          </p:cNvPr>
          <p:cNvSpPr>
            <a:spLocks noGrp="1"/>
          </p:cNvSpPr>
          <p:nvPr>
            <p:ph idx="1"/>
          </p:nvPr>
        </p:nvSpPr>
        <p:spPr>
          <a:xfrm>
            <a:off x="838200" y="1861080"/>
            <a:ext cx="10515600" cy="2001793"/>
          </a:xfrm>
          <a:solidFill>
            <a:schemeClr val="bg2"/>
          </a:solidFill>
        </p:spPr>
        <p:txBody>
          <a:bodyPr/>
          <a:lstStyle/>
          <a:p>
            <a:r>
              <a:rPr lang="en-US" altLang="zh-CN" sz="1800" dirty="0">
                <a:solidFill>
                  <a:schemeClr val="tx1"/>
                </a:solidFill>
              </a:rPr>
              <a:t>Authorization and </a:t>
            </a:r>
            <a:r>
              <a:rPr lang="en-US" altLang="zh-CN" sz="1800" dirty="0"/>
              <a:t>parameters for </a:t>
            </a:r>
            <a:r>
              <a:rPr lang="en-US" altLang="zh-CN" sz="1800" dirty="0">
                <a:solidFill>
                  <a:schemeClr val="tx1"/>
                </a:solidFill>
              </a:rPr>
              <a:t>establishing target PDU Session establishment</a:t>
            </a:r>
          </a:p>
          <a:p>
            <a:pPr lvl="1"/>
            <a:r>
              <a:rPr lang="en-GB" altLang="zh-CN" sz="1800" b="1" dirty="0"/>
              <a:t>Observations: </a:t>
            </a:r>
            <a:r>
              <a:rPr lang="en-GB" altLang="zh-CN" sz="1600" dirty="0"/>
              <a:t>The </a:t>
            </a:r>
            <a:r>
              <a:rPr lang="en-GB" altLang="zh-CN" sz="1600" dirty="0" err="1"/>
              <a:t>DualSteer</a:t>
            </a:r>
            <a:r>
              <a:rPr lang="en-GB" altLang="zh-CN" sz="1600" dirty="0"/>
              <a:t> device needs to know whether a PDU Session can be switched and what’s the parameters for the target PDU Session. </a:t>
            </a:r>
            <a:r>
              <a:rPr lang="en-US" altLang="zh-CN" sz="1600" dirty="0">
                <a:solidFill>
                  <a:schemeClr val="tx1"/>
                </a:solidFill>
              </a:rPr>
              <a:t>There’re two different opinions on “Authorization”: </a:t>
            </a:r>
            <a:r>
              <a:rPr lang="en-US" altLang="zh-CN" sz="1600" dirty="0"/>
              <a:t>(1.A)</a:t>
            </a:r>
            <a:r>
              <a:rPr lang="zh-CN" altLang="en-US" sz="1600" dirty="0"/>
              <a:t> </a:t>
            </a:r>
            <a:r>
              <a:rPr lang="en-US" altLang="zh-CN" sz="1600" dirty="0">
                <a:solidFill>
                  <a:srgbClr val="FF0000"/>
                </a:solidFill>
              </a:rPr>
              <a:t>Indicated “switch” in UE policy </a:t>
            </a:r>
            <a:r>
              <a:rPr lang="en-US" altLang="zh-CN" sz="1600" dirty="0">
                <a:solidFill>
                  <a:schemeClr val="tx1"/>
                </a:solidFill>
              </a:rPr>
              <a:t>or (1.B) </a:t>
            </a:r>
            <a:r>
              <a:rPr lang="en-US" altLang="zh-CN" sz="1600" dirty="0">
                <a:solidFill>
                  <a:srgbClr val="FF0000"/>
                </a:solidFill>
              </a:rPr>
              <a:t>Indicated “switch allowed” by SMF during PDU Session establishment</a:t>
            </a:r>
            <a:r>
              <a:rPr lang="en-US" altLang="zh-CN" sz="1600" dirty="0">
                <a:solidFill>
                  <a:schemeClr val="tx1"/>
                </a:solidFill>
              </a:rPr>
              <a:t>. There’re two different opinions on “parameters”: (2.A) </a:t>
            </a:r>
            <a:r>
              <a:rPr lang="en-US" altLang="zh-CN" sz="1600" dirty="0">
                <a:solidFill>
                  <a:srgbClr val="FF0000"/>
                </a:solidFill>
              </a:rPr>
              <a:t>Indicated in UE policy </a:t>
            </a:r>
            <a:r>
              <a:rPr lang="en-US" altLang="zh-CN" sz="1600" dirty="0">
                <a:solidFill>
                  <a:schemeClr val="tx1"/>
                </a:solidFill>
              </a:rPr>
              <a:t>or (2.B)</a:t>
            </a:r>
            <a:r>
              <a:rPr lang="en-US" altLang="zh-CN" sz="1600" dirty="0">
                <a:solidFill>
                  <a:srgbClr val="FF0000"/>
                </a:solidFill>
              </a:rPr>
              <a:t> Same (DNN, S-NSSAI) for source and target PDU Sessions</a:t>
            </a:r>
            <a:r>
              <a:rPr lang="en-US" altLang="zh-CN" sz="1600" dirty="0">
                <a:solidFill>
                  <a:schemeClr val="tx1"/>
                </a:solidFill>
              </a:rPr>
              <a:t>. It is reasonable for 2.B considering the source and target PDU Sessions should be towards same DNN/Slice. All the rules in UE policy for </a:t>
            </a:r>
            <a:r>
              <a:rPr lang="en-US" altLang="zh-CN" sz="1600" dirty="0" err="1">
                <a:solidFill>
                  <a:schemeClr val="tx1"/>
                </a:solidFill>
              </a:rPr>
              <a:t>DualSteer</a:t>
            </a:r>
            <a:r>
              <a:rPr lang="en-US" altLang="zh-CN" sz="1600" dirty="0">
                <a:solidFill>
                  <a:schemeClr val="tx1"/>
                </a:solidFill>
              </a:rPr>
              <a:t> are for </a:t>
            </a:r>
            <a:r>
              <a:rPr lang="en-US" altLang="zh-CN" sz="1600" dirty="0" err="1">
                <a:solidFill>
                  <a:schemeClr val="tx1"/>
                </a:solidFill>
              </a:rPr>
              <a:t>DualSteer</a:t>
            </a:r>
            <a:r>
              <a:rPr lang="en-US" altLang="zh-CN" sz="1600" dirty="0">
                <a:solidFill>
                  <a:schemeClr val="tx1"/>
                </a:solidFill>
              </a:rPr>
              <a:t>, switch indication is not necessary considering CN anyway needs to authorize and indicates result to device.</a:t>
            </a:r>
          </a:p>
        </p:txBody>
      </p:sp>
      <p:sp>
        <p:nvSpPr>
          <p:cNvPr id="4" name="内容占位符 2">
            <a:extLst>
              <a:ext uri="{FF2B5EF4-FFF2-40B4-BE49-F238E27FC236}">
                <a16:creationId xmlns:a16="http://schemas.microsoft.com/office/drawing/2014/main" id="{53A6E13F-A247-40F3-A4CE-ACCD4C0E704B}"/>
              </a:ext>
            </a:extLst>
          </p:cNvPr>
          <p:cNvSpPr txBox="1">
            <a:spLocks/>
          </p:cNvSpPr>
          <p:nvPr/>
        </p:nvSpPr>
        <p:spPr bwMode="auto">
          <a:xfrm>
            <a:off x="838200" y="3960694"/>
            <a:ext cx="10515600" cy="2459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altLang="zh-CN" sz="1800" b="1" dirty="0"/>
              <a:t>Proposed principle:</a:t>
            </a:r>
          </a:p>
          <a:p>
            <a:pPr lvl="1"/>
            <a:r>
              <a:rPr lang="en-GB" altLang="zh-CN" sz="1600" b="1" dirty="0"/>
              <a:t>Option (1.B) and (2.B) are used.</a:t>
            </a:r>
          </a:p>
          <a:p>
            <a:pPr lvl="1"/>
            <a:endParaRPr lang="en-GB" altLang="zh-CN" sz="1800" b="1" dirty="0"/>
          </a:p>
          <a:p>
            <a:r>
              <a:rPr lang="en-GB" altLang="zh-CN" sz="1800" b="1" dirty="0"/>
              <a:t>Proposed conclusions</a:t>
            </a:r>
            <a:r>
              <a:rPr lang="en-GB" altLang="zh-CN" sz="1800" dirty="0"/>
              <a:t>: </a:t>
            </a:r>
          </a:p>
          <a:p>
            <a:pPr lvl="1"/>
            <a:r>
              <a:rPr lang="en-GB" altLang="zh-CN" sz="1600" dirty="0">
                <a:solidFill>
                  <a:srgbClr val="FF0000"/>
                </a:solidFill>
              </a:rPr>
              <a:t>(1)</a:t>
            </a:r>
            <a:r>
              <a:rPr lang="en-GB" altLang="zh-CN" sz="1600" dirty="0"/>
              <a:t> SMF indicates </a:t>
            </a:r>
            <a:r>
              <a:rPr lang="en-US" altLang="zh-CN" sz="1600" dirty="0">
                <a:solidFill>
                  <a:schemeClr val="tx1"/>
                </a:solidFill>
              </a:rPr>
              <a:t>“</a:t>
            </a:r>
            <a:r>
              <a:rPr lang="en-US" altLang="zh-CN" sz="1600" dirty="0" err="1">
                <a:solidFill>
                  <a:schemeClr val="tx1"/>
                </a:solidFill>
              </a:rPr>
              <a:t>DualSteer</a:t>
            </a:r>
            <a:r>
              <a:rPr lang="en-US" altLang="zh-CN" sz="1600" dirty="0">
                <a:solidFill>
                  <a:schemeClr val="tx1"/>
                </a:solidFill>
              </a:rPr>
              <a:t> traffic switching allowed or not” to device based on authorization information from UDM (</a:t>
            </a:r>
            <a:r>
              <a:rPr lang="en-US" altLang="zh-CN" sz="1600" dirty="0">
                <a:solidFill>
                  <a:schemeClr val="tx1"/>
                </a:solidFill>
                <a:highlight>
                  <a:srgbClr val="FFFF00"/>
                </a:highlight>
              </a:rPr>
              <a:t>subscription data enhanced</a:t>
            </a:r>
            <a:r>
              <a:rPr lang="en-US" altLang="zh-CN" sz="1600" dirty="0">
                <a:solidFill>
                  <a:schemeClr val="tx1"/>
                </a:solidFill>
              </a:rPr>
              <a:t>)</a:t>
            </a:r>
          </a:p>
          <a:p>
            <a:pPr lvl="1"/>
            <a:r>
              <a:rPr lang="en-US" altLang="zh-CN" sz="1600" dirty="0">
                <a:solidFill>
                  <a:srgbClr val="FF0000"/>
                </a:solidFill>
              </a:rPr>
              <a:t>(2) </a:t>
            </a:r>
            <a:r>
              <a:rPr lang="en-US" altLang="zh-CN" sz="1600" dirty="0" err="1"/>
              <a:t>DualSteer</a:t>
            </a:r>
            <a:r>
              <a:rPr lang="en-US" altLang="zh-CN" sz="1600" dirty="0"/>
              <a:t> device uses same (DNN, S-NSSAI) for source and target PDU Sessions</a:t>
            </a:r>
            <a:endParaRPr lang="en-GB" altLang="zh-CN" sz="1400" dirty="0"/>
          </a:p>
        </p:txBody>
      </p:sp>
    </p:spTree>
    <p:extLst>
      <p:ext uri="{BB962C8B-B14F-4D97-AF65-F5344CB8AC3E}">
        <p14:creationId xmlns:p14="http://schemas.microsoft.com/office/powerpoint/2010/main" val="2446908049"/>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35CA3727-A4EB-4398-9783-D0148B061093}">
  <ds:schemaRefs>
    <ds:schemaRef ds:uri="http://schemas.openxmlformats.org/package/2006/metadata/core-properties"/>
    <ds:schemaRef ds:uri="http://purl.org/dc/dcmitype/"/>
    <ds:schemaRef ds:uri="http://schemas.microsoft.com/office/2006/documentManagement/types"/>
    <ds:schemaRef ds:uri="http://www.w3.org/XML/1998/namespace"/>
    <ds:schemaRef ds:uri="http://schemas.microsoft.com/office/infopath/2007/PartnerControls"/>
    <ds:schemaRef ds:uri="679a257e-872f-4c98-9e8a-0a9c104f72cd"/>
    <ds:schemaRef ds:uri="http://purl.org/dc/terms/"/>
    <ds:schemaRef ds:uri="http://purl.org/dc/elements/1.1/"/>
    <ds:schemaRef ds:uri="280d8efa-eff2-4910-88d2-79ca146720c4"/>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Office Theme</Template>
  <TotalTime>17397</TotalTime>
  <Words>2650</Words>
  <Application>Microsoft Office PowerPoint</Application>
  <PresentationFormat>宽屏</PresentationFormat>
  <Paragraphs>230</Paragraphs>
  <Slides>23</Slides>
  <Notes>1</Notes>
  <HiddenSlides>0</HiddenSlides>
  <MMClips>0</MMClips>
  <ScaleCrop>false</ScaleCrop>
  <HeadingPairs>
    <vt:vector size="8" baseType="variant">
      <vt:variant>
        <vt:lpstr>已用的字体</vt:lpstr>
      </vt:variant>
      <vt:variant>
        <vt:i4>5</vt:i4>
      </vt:variant>
      <vt:variant>
        <vt:lpstr>主题</vt:lpstr>
      </vt:variant>
      <vt:variant>
        <vt:i4>1</vt:i4>
      </vt:variant>
      <vt:variant>
        <vt:lpstr>嵌入 OLE 服务器</vt:lpstr>
      </vt:variant>
      <vt:variant>
        <vt:i4>1</vt:i4>
      </vt:variant>
      <vt:variant>
        <vt:lpstr>幻灯片标题</vt:lpstr>
      </vt:variant>
      <vt:variant>
        <vt:i4>23</vt:i4>
      </vt:variant>
    </vt:vector>
  </HeadingPairs>
  <TitlesOfParts>
    <vt:vector size="30" baseType="lpstr">
      <vt:lpstr>Arial </vt:lpstr>
      <vt:lpstr>Arial</vt:lpstr>
      <vt:lpstr>Calibri</vt:lpstr>
      <vt:lpstr>Calibri Light</vt:lpstr>
      <vt:lpstr>Times New Roman</vt:lpstr>
      <vt:lpstr>Office Theme</vt:lpstr>
      <vt:lpstr>Visio</vt:lpstr>
      <vt:lpstr>FS_MASSS: Way Forward for DualSteer</vt:lpstr>
      <vt:lpstr>PowerPoint 演示文稿</vt:lpstr>
      <vt:lpstr>Some background for DualSteer</vt:lpstr>
      <vt:lpstr>PowerPoint 演示文稿</vt:lpstr>
      <vt:lpstr>Proposed fundamental aspects for DualSteer</vt:lpstr>
      <vt:lpstr>Proposed fundamental aspects for DualSteer</vt:lpstr>
      <vt:lpstr>PowerPoint 演示文稿</vt:lpstr>
      <vt:lpstr>For the source PDU session establishment</vt:lpstr>
      <vt:lpstr>For the source PDU session establishment</vt:lpstr>
      <vt:lpstr>For the target PDU session establishment</vt:lpstr>
      <vt:lpstr>For the target PDU session establishment</vt:lpstr>
      <vt:lpstr>For the target PDU session establishment</vt:lpstr>
      <vt:lpstr>For the target PDU session establishment</vt:lpstr>
      <vt:lpstr>How to anchor the source and target PDU Sessions on same SMF</vt:lpstr>
      <vt:lpstr>Switching when target PDU Session exist but is inactive</vt:lpstr>
      <vt:lpstr>PowerPoint 演示文稿</vt:lpstr>
      <vt:lpstr>Registration management</vt:lpstr>
      <vt:lpstr>Registration management</vt:lpstr>
      <vt:lpstr>PowerPoint 演示文稿</vt:lpstr>
      <vt:lpstr>Policy management for DualSteer</vt:lpstr>
      <vt:lpstr>Policy management for DualSteer</vt:lpstr>
      <vt:lpstr>PowerPoint 演示文稿</vt:lpstr>
      <vt:lpstr>End</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vivo</cp:lastModifiedBy>
  <cp:revision>3147</cp:revision>
  <dcterms:created xsi:type="dcterms:W3CDTF">2010-02-05T13:52:04Z</dcterms:created>
  <dcterms:modified xsi:type="dcterms:W3CDTF">2024-08-09T11:20:32Z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_2015_ms_pID_725343">
    <vt:lpwstr>(3)q23a7rchnaU/ROYaatnR2I2SJK0j3JYtOGPqZIzYgnMCFQtD7qXFMM3+SJS/iH9tThciBFfJ
MqOoziv4icLPnEdZMgTwy+JIBnFRqrMKjE02tEqG41QMOQn5PhR/vQDXo29AXYQhM1yWbGZ1
E9DylImWG/8iKjfc+nuCesBPrMonrUr70EqZPkM13UfnOVBUM7G3vZSEpXfIjajH8AtHnnvW
r+A7NTEF+yk4qeVmxS</vt:lpwstr>
  </property>
  <property fmtid="{D5CDD505-2E9C-101B-9397-08002B2CF9AE}" pid="4" name="_2015_ms_pID_7253431">
    <vt:lpwstr>gC/fnZy2gwvYyxPPmWHgiawwdhblES2v36ultlMzsFyW6EDx4fUVW9
+t6eq7zXpFB5DKGJFJgo04OC/e6blIdILdOWFi0aBshHZ6Dp90d3aiKqlcY6ee9lmK3diksB
bsBqwVUzWlYwdTpkw7dHpuZPy9CxFjmQAY0n81it6gcsrt9xJzLKsUYKZpCVycqV7z4pOfxE
gwrPEP7pxGMFWyYEdQkljruB8GYnlre5qLns</vt:lpwstr>
  </property>
  <property fmtid="{D5CDD505-2E9C-101B-9397-08002B2CF9AE}" pid="5" name="_2015_ms_pID_7253432">
    <vt:lpwstr>ug==</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1665399888</vt:lpwstr>
  </property>
</Properties>
</file>