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73" r:id="rId6"/>
    <p:sldId id="376" r:id="rId7"/>
    <p:sldId id="377" r:id="rId8"/>
    <p:sldId id="378" r:id="rId9"/>
    <p:sldId id="379" r:id="rId10"/>
    <p:sldId id="380" r:id="rId11"/>
    <p:sldId id="381" r:id="rId12"/>
    <p:sldId id="382"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678" autoAdjust="0"/>
  </p:normalViewPr>
  <p:slideViewPr>
    <p:cSldViewPr snapToGrid="0">
      <p:cViewPr varScale="1">
        <p:scale>
          <a:sx n="82" d="100"/>
          <a:sy n="82" d="100"/>
        </p:scale>
        <p:origin x="600"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492376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599577" y="1924344"/>
            <a:ext cx="8992845" cy="1033461"/>
          </a:xfrm>
        </p:spPr>
        <p:txBody>
          <a:bodyPr/>
          <a:lstStyle/>
          <a:p>
            <a:pPr algn="ctr" eaLnBrk="1" hangingPunct="1"/>
            <a:r>
              <a:rPr lang="en-US" altLang="zh-CN" sz="4800" dirty="0"/>
              <a:t>Discussion on the VFL sample and feature alignment</a:t>
            </a:r>
            <a:endParaRPr lang="en-GB" altLang="en-US" sz="48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695993" y="4325421"/>
            <a:ext cx="8992845" cy="103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3200" dirty="0"/>
              <a:t>OPPO</a:t>
            </a:r>
            <a:endParaRPr lang="en-GB" altLang="en-US" sz="3200" dirty="0"/>
          </a:p>
        </p:txBody>
      </p:sp>
      <p:sp>
        <p:nvSpPr>
          <p:cNvPr id="4" name="Title 1">
            <a:extLst>
              <a:ext uri="{FF2B5EF4-FFF2-40B4-BE49-F238E27FC236}">
                <a16:creationId xmlns:a16="http://schemas.microsoft.com/office/drawing/2014/main" id="{C743D81E-13A3-4F41-98C2-F3FBCDA35D18}"/>
              </a:ext>
            </a:extLst>
          </p:cNvPr>
          <p:cNvSpPr txBox="1">
            <a:spLocks/>
          </p:cNvSpPr>
          <p:nvPr/>
        </p:nvSpPr>
        <p:spPr bwMode="auto">
          <a:xfrm>
            <a:off x="104500" y="364577"/>
            <a:ext cx="1495077" cy="38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1600" b="1" dirty="0"/>
              <a:t>S2-2407640</a:t>
            </a:r>
            <a:endParaRPr lang="en-GB" altLang="en-US" sz="16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Current conclusion in the TR 23.700-84</a:t>
            </a:r>
            <a:endParaRPr lang="zh-CN" altLang="en-US" sz="4000" dirty="0"/>
          </a:p>
        </p:txBody>
      </p:sp>
      <p:sp>
        <p:nvSpPr>
          <p:cNvPr id="5" name="矩形 4">
            <a:extLst>
              <a:ext uri="{FF2B5EF4-FFF2-40B4-BE49-F238E27FC236}">
                <a16:creationId xmlns:a16="http://schemas.microsoft.com/office/drawing/2014/main" id="{47E71D13-C64B-47C5-B8D6-24916603387C}"/>
              </a:ext>
            </a:extLst>
          </p:cNvPr>
          <p:cNvSpPr/>
          <p:nvPr/>
        </p:nvSpPr>
        <p:spPr>
          <a:xfrm>
            <a:off x="155510" y="1136914"/>
            <a:ext cx="12160897" cy="761747"/>
          </a:xfrm>
          <a:prstGeom prst="rect">
            <a:avLst/>
          </a:prstGeom>
        </p:spPr>
        <p:txBody>
          <a:bodyPr wrap="square">
            <a:spAutoFit/>
          </a:bodyPr>
          <a:lstStyle/>
          <a:p>
            <a:pPr>
              <a:spcAft>
                <a:spcPts val="900"/>
              </a:spcAft>
            </a:pPr>
            <a:r>
              <a:rPr lang="en-GB" altLang="zh-CN" b="1" dirty="0">
                <a:latin typeface="Times New Roman" panose="02020603050405020304" pitchFamily="18" charset="0"/>
                <a:ea typeface="等线" panose="02010600030101010101" pitchFamily="2" charset="-122"/>
              </a:rPr>
              <a:t>P#2.2:  For registration and discovery of VFL entities:</a:t>
            </a:r>
            <a:endParaRPr lang="zh-CN" altLang="zh-CN" dirty="0">
              <a:latin typeface="Times New Roman" panose="02020603050405020304" pitchFamily="18" charset="0"/>
              <a:ea typeface="Times New Roman" panose="02020603050405020304" pitchFamily="18" charset="0"/>
            </a:endParaRPr>
          </a:p>
          <a:p>
            <a:pPr marL="720725" indent="-540385">
              <a:spcAft>
                <a:spcPts val="900"/>
              </a:spcAft>
            </a:pPr>
            <a:r>
              <a:rPr lang="en-GB" altLang="zh-CN" dirty="0">
                <a:latin typeface="Times New Roman" panose="02020603050405020304" pitchFamily="18" charset="0"/>
                <a:ea typeface="等线" panose="02010600030101010101" pitchFamily="2" charset="-122"/>
              </a:rPr>
              <a:t>NOTE 1:Whether and how Vendor specific feature information in P#2.2.1 is included will be determined in the normative phase.</a:t>
            </a:r>
            <a:endParaRPr lang="zh-CN" altLang="zh-CN" sz="1800" dirty="0">
              <a:effectLst/>
              <a:latin typeface="Times New Roman" panose="02020603050405020304" pitchFamily="18" charset="0"/>
              <a:ea typeface="Times New Roman" panose="02020603050405020304" pitchFamily="18" charset="0"/>
            </a:endParaRPr>
          </a:p>
        </p:txBody>
      </p:sp>
      <p:sp>
        <p:nvSpPr>
          <p:cNvPr id="7" name="矩形 6">
            <a:extLst>
              <a:ext uri="{FF2B5EF4-FFF2-40B4-BE49-F238E27FC236}">
                <a16:creationId xmlns:a16="http://schemas.microsoft.com/office/drawing/2014/main" id="{BB4DF8E9-53C7-4089-8FF8-E1747C2991D6}"/>
              </a:ext>
            </a:extLst>
          </p:cNvPr>
          <p:cNvSpPr/>
          <p:nvPr/>
        </p:nvSpPr>
        <p:spPr>
          <a:xfrm>
            <a:off x="142972" y="1898661"/>
            <a:ext cx="11371004" cy="2492990"/>
          </a:xfrm>
          <a:prstGeom prst="rect">
            <a:avLst/>
          </a:prstGeom>
        </p:spPr>
        <p:txBody>
          <a:bodyPr wrap="square">
            <a:spAutoFit/>
          </a:bodyPr>
          <a:lstStyle/>
          <a:p>
            <a:pPr>
              <a:spcAft>
                <a:spcPts val="900"/>
              </a:spcAft>
            </a:pPr>
            <a:r>
              <a:rPr lang="en-GB" altLang="zh-CN" b="1" dirty="0">
                <a:latin typeface="Times New Roman" panose="02020603050405020304" pitchFamily="18" charset="0"/>
                <a:ea typeface="等线" panose="02010600030101010101" pitchFamily="2" charset="-122"/>
              </a:rPr>
              <a:t>P#2.3:  For sample alignment for VFL:</a:t>
            </a:r>
            <a:endParaRPr lang="zh-CN" altLang="zh-CN" dirty="0">
              <a:latin typeface="Times New Roman" panose="02020603050405020304" pitchFamily="18" charset="0"/>
              <a:ea typeface="Times New Roman" panose="02020603050405020304" pitchFamily="18" charset="0"/>
            </a:endParaRPr>
          </a:p>
          <a:p>
            <a:pPr marL="720725" indent="-540385">
              <a:spcAft>
                <a:spcPts val="900"/>
              </a:spcAft>
            </a:pPr>
            <a:r>
              <a:rPr lang="en-GB" altLang="zh-CN" dirty="0">
                <a:latin typeface="Times New Roman" panose="02020603050405020304" pitchFamily="18" charset="0"/>
                <a:ea typeface="等线" panose="02010600030101010101" pitchFamily="2" charset="-122"/>
              </a:rPr>
              <a:t>NOTE 2:	Whether and how the feature alignment is supported will be determined in normative phase.</a:t>
            </a:r>
            <a:endParaRPr lang="zh-CN" altLang="zh-CN" dirty="0">
              <a:latin typeface="Times New Roman" panose="02020603050405020304" pitchFamily="18" charset="0"/>
              <a:ea typeface="Times New Roman" panose="02020603050405020304" pitchFamily="18" charset="0"/>
            </a:endParaRPr>
          </a:p>
          <a:p>
            <a:pPr marL="720725" indent="-540385">
              <a:spcAft>
                <a:spcPts val="900"/>
              </a:spcAft>
            </a:pPr>
            <a:r>
              <a:rPr lang="en-GB" altLang="zh-CN" dirty="0">
                <a:latin typeface="Times New Roman" panose="02020603050405020304" pitchFamily="18" charset="0"/>
                <a:ea typeface="等线" panose="02010600030101010101" pitchFamily="2" charset="-122"/>
              </a:rPr>
              <a:t>NOTE 3:	The procedure to perform sample alignment is not agreed yet, i.e. it can be done in a standalone procedure or part of the preparation phase, which will be determined in normative phase.</a:t>
            </a:r>
            <a:endParaRPr lang="zh-CN" altLang="zh-CN" dirty="0">
              <a:latin typeface="Times New Roman" panose="02020603050405020304" pitchFamily="18" charset="0"/>
              <a:ea typeface="Times New Roman" panose="02020603050405020304" pitchFamily="18" charset="0"/>
            </a:endParaRPr>
          </a:p>
          <a:p>
            <a:pPr marL="720725" indent="-540385">
              <a:spcAft>
                <a:spcPts val="900"/>
              </a:spcAft>
            </a:pPr>
            <a:r>
              <a:rPr lang="en-GB" altLang="zh-CN" dirty="0">
                <a:latin typeface="Times New Roman" panose="02020603050405020304" pitchFamily="18" charset="0"/>
                <a:ea typeface="等线" panose="02010600030101010101" pitchFamily="2" charset="-122"/>
              </a:rPr>
              <a:t>NOTE 4:	How NEF assists sample alignment in P#2.3.3 will be determined in normative phase.</a:t>
            </a:r>
            <a:endParaRPr lang="zh-CN" altLang="zh-CN" dirty="0">
              <a:latin typeface="Times New Roman" panose="02020603050405020304" pitchFamily="18" charset="0"/>
              <a:ea typeface="Times New Roman" panose="02020603050405020304" pitchFamily="18" charset="0"/>
            </a:endParaRPr>
          </a:p>
          <a:p>
            <a:pPr marL="720725" indent="-540385">
              <a:spcAft>
                <a:spcPts val="900"/>
              </a:spcAft>
            </a:pPr>
            <a:r>
              <a:rPr lang="en-GB" altLang="zh-CN" dirty="0">
                <a:latin typeface="Times New Roman" panose="02020603050405020304" pitchFamily="18" charset="0"/>
                <a:ea typeface="等线" panose="02010600030101010101" pitchFamily="2" charset="-122"/>
              </a:rPr>
              <a:t>NOTE 5:	For P#2.3.2 and P#2.3.3, whether and how NEF supports to be involved in generating the intersection of candidate samples is to be discussed in normative phase.</a:t>
            </a:r>
            <a:endParaRPr lang="zh-CN" altLang="zh-CN" sz="1800" dirty="0">
              <a:effectLst/>
              <a:latin typeface="Times New Roman" panose="02020603050405020304" pitchFamily="18" charset="0"/>
              <a:ea typeface="Times New Roman" panose="02020603050405020304" pitchFamily="18" charset="0"/>
            </a:endParaRPr>
          </a:p>
        </p:txBody>
      </p:sp>
      <p:sp>
        <p:nvSpPr>
          <p:cNvPr id="12" name="Content Placeholder 2">
            <a:extLst>
              <a:ext uri="{FF2B5EF4-FFF2-40B4-BE49-F238E27FC236}">
                <a16:creationId xmlns:a16="http://schemas.microsoft.com/office/drawing/2014/main" id="{60D2881E-0D12-4FC6-ABE1-DF614EF3DED9}"/>
              </a:ext>
            </a:extLst>
          </p:cNvPr>
          <p:cNvSpPr>
            <a:spLocks noGrp="1"/>
          </p:cNvSpPr>
          <p:nvPr>
            <p:ph idx="1"/>
          </p:nvPr>
        </p:nvSpPr>
        <p:spPr>
          <a:xfrm>
            <a:off x="142972" y="4744498"/>
            <a:ext cx="11906055" cy="1208432"/>
          </a:xfrm>
        </p:spPr>
        <p:txBody>
          <a:bodyPr/>
          <a:lstStyle/>
          <a:p>
            <a:pPr lvl="0">
              <a:spcBef>
                <a:spcPts val="600"/>
              </a:spcBef>
              <a:spcAft>
                <a:spcPts val="600"/>
              </a:spcAft>
            </a:pPr>
            <a:r>
              <a:rPr lang="en-US" altLang="zh-CN" b="1" dirty="0">
                <a:latin typeface="Calibri" panose="020F0502020204030204" pitchFamily="34" charset="0"/>
                <a:cs typeface="Calibri" panose="020F0502020204030204" pitchFamily="34" charset="0"/>
              </a:rPr>
              <a:t>Observation</a:t>
            </a:r>
            <a:r>
              <a:rPr lang="zh-CN" altLang="en-US" b="1" dirty="0">
                <a:latin typeface="Calibri" panose="020F0502020204030204" pitchFamily="34" charset="0"/>
                <a:cs typeface="Calibri" panose="020F0502020204030204" pitchFamily="34" charset="0"/>
              </a:rPr>
              <a:t>：</a:t>
            </a:r>
            <a:endParaRPr lang="en-US" altLang="zh-CN" b="1" dirty="0">
              <a:latin typeface="Calibri" panose="020F0502020204030204" pitchFamily="34" charset="0"/>
              <a:cs typeface="Calibri" panose="020F0502020204030204" pitchFamily="34" charset="0"/>
            </a:endParaRPr>
          </a:p>
          <a:p>
            <a:pPr lvl="0">
              <a:spcBef>
                <a:spcPts val="600"/>
              </a:spcBef>
              <a:spcAft>
                <a:spcPts val="600"/>
              </a:spcAft>
            </a:pPr>
            <a:r>
              <a:rPr lang="en-US" altLang="en-US" sz="2000" dirty="0">
                <a:cs typeface="Calibri" panose="020F0502020204030204" pitchFamily="34" charset="0"/>
              </a:rPr>
              <a:t>Many notes in the conclusion mentioned the sample and feature alignment need further discussion. Since the TU is very limit during the WID phase, a consensus way forward is needed.</a:t>
            </a: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35309566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Sample alignment Option1</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Sample alignment is separated with the discovery procedure. </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Discovery is used to discover the client has VFL capability and supported analytics ID. </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Sample alignment is happened before the client collected the data. i.e. Server can check UDM to know the client serving UE list, then determine the final sample set. </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It assumed if the entity serving such UE, then it can collected such UE data. It maybe not always true since based on the user consent, even serving some UE, the UE is not agreed to let client to collect the UE related data.</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The logic will be much clear if separated the discovery procedure and the sample alignment procedure.</a:t>
            </a: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372897077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Sample alignment Option2</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Sample alignment is separated with the discovery procedure. Discovery is used to discovery the client has VFL capability and supported analytics ID. </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Sample alignment is happened after the client collected the data. i.e. only the client collected the available data, it can be determined what the exactly sample the client can support. </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a:t>
            </a:r>
          </a:p>
          <a:p>
            <a:pPr marL="0" indent="0">
              <a:spcBef>
                <a:spcPts val="600"/>
              </a:spcBef>
              <a:spcAft>
                <a:spcPts val="600"/>
              </a:spcAft>
              <a:buNone/>
            </a:pPr>
            <a:r>
              <a:rPr lang="en-US" altLang="en-US" sz="2000" dirty="0">
                <a:cs typeface="Calibri" panose="020F0502020204030204" pitchFamily="34" charset="0"/>
              </a:rPr>
              <a:t>It ensured the sample alignment can be performed successfully since all the data  is already available.</a:t>
            </a:r>
            <a:endParaRPr lang="en-US" altLang="zh-CN" sz="2000" dirty="0">
              <a:latin typeface="Calibri" panose="020F0502020204030204" pitchFamily="34" charset="0"/>
              <a:cs typeface="Calibri" panose="020F0502020204030204" pitchFamily="34" charset="0"/>
            </a:endParaRPr>
          </a:p>
          <a:p>
            <a:pPr marL="0" lvl="0" indent="0">
              <a:spcBef>
                <a:spcPts val="600"/>
              </a:spcBef>
              <a:spcAft>
                <a:spcPts val="600"/>
              </a:spcAft>
              <a:buNone/>
            </a:pPr>
            <a:r>
              <a:rPr lang="en-US" altLang="en-US" sz="2000" dirty="0">
                <a:cs typeface="Calibri" panose="020F0502020204030204" pitchFamily="34" charset="0"/>
              </a:rPr>
              <a:t>The problem is that some collected data maybe useless. If the server just select the sub set of the UE for that client as the final sample set. </a:t>
            </a:r>
          </a:p>
        </p:txBody>
      </p:sp>
    </p:spTree>
    <p:extLst>
      <p:ext uri="{BB962C8B-B14F-4D97-AF65-F5344CB8AC3E}">
        <p14:creationId xmlns:p14="http://schemas.microsoft.com/office/powerpoint/2010/main" val="34463072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Sample alignment Option3</a:t>
            </a:r>
          </a:p>
          <a:p>
            <a:pPr marL="0" indent="0">
              <a:spcBef>
                <a:spcPts val="600"/>
              </a:spcBef>
              <a:spcAft>
                <a:spcPts val="600"/>
              </a:spcAft>
              <a:buNone/>
            </a:pPr>
            <a:r>
              <a:rPr lang="en-US" altLang="zh-CN" sz="1800" dirty="0">
                <a:latin typeface="Calibri" panose="020F0502020204030204" pitchFamily="34" charset="0"/>
                <a:cs typeface="Calibri" panose="020F0502020204030204" pitchFamily="34" charset="0"/>
              </a:rPr>
              <a:t>Sample alignment is together with the discovery procedure. i.e. server use one message to do the discovery with the NRF and also with the UDM.(Seems this can only be used when the NEF is involved. NEF help AF to check with NRF and UDM)</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 </a:t>
            </a:r>
          </a:p>
          <a:p>
            <a:pPr marL="0" lvl="0" indent="0">
              <a:spcBef>
                <a:spcPts val="600"/>
              </a:spcBef>
              <a:spcAft>
                <a:spcPts val="600"/>
              </a:spcAft>
              <a:buNone/>
            </a:pPr>
            <a:r>
              <a:rPr lang="en-US" altLang="en-US" sz="2000" dirty="0">
                <a:cs typeface="Calibri" panose="020F0502020204030204" pitchFamily="34" charset="0"/>
              </a:rPr>
              <a:t>Do not clear if NWDAF is the server, how to use one message to check both NF(NRF and UDM). If for untrusted AF, AF only need to send one preparation request message to NEF. Then NEF can check with UDM and NRF separately. Only one message between the NEF and AF.</a:t>
            </a: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125213844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Feature alignment Option 1 </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No need to specify the feature alignment. It can be assumed that each VFL entity already pre-configured some part of the VFL model. Based on the analytics ID, VFL entity can determine which local model to be used and feature dimension is tightly related to the local model. So if VFL entity can determine the local model, they will know what feature they need to use.</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 </a:t>
            </a:r>
          </a:p>
          <a:p>
            <a:pPr marL="0" lvl="0" indent="0">
              <a:spcBef>
                <a:spcPts val="600"/>
              </a:spcBef>
              <a:spcAft>
                <a:spcPts val="600"/>
              </a:spcAft>
              <a:buNone/>
            </a:pPr>
            <a:r>
              <a:rPr lang="en-US" altLang="en-US" sz="2000" dirty="0">
                <a:cs typeface="Calibri" panose="020F0502020204030204" pitchFamily="34" charset="0"/>
              </a:rPr>
              <a:t>Model need to be configured to the each entity first. </a:t>
            </a:r>
          </a:p>
          <a:p>
            <a:pPr marL="0" lvl="0" indent="0">
              <a:spcBef>
                <a:spcPts val="600"/>
              </a:spcBef>
              <a:spcAft>
                <a:spcPts val="600"/>
              </a:spcAft>
              <a:buNone/>
            </a:pPr>
            <a:r>
              <a:rPr lang="en-US" altLang="en-US" sz="2000" dirty="0">
                <a:cs typeface="Calibri" panose="020F0502020204030204" pitchFamily="34" charset="0"/>
              </a:rPr>
              <a:t>It is assumed all the UE related feature </a:t>
            </a:r>
            <a:r>
              <a:rPr lang="en-US" altLang="zh-CN" sz="2000" dirty="0">
                <a:cs typeface="Calibri" panose="020F0502020204030204" pitchFamily="34" charset="0"/>
              </a:rPr>
              <a:t>with such local model </a:t>
            </a:r>
            <a:r>
              <a:rPr lang="en-US" altLang="en-US" sz="2000" dirty="0">
                <a:cs typeface="Calibri" panose="020F0502020204030204" pitchFamily="34" charset="0"/>
              </a:rPr>
              <a:t>can be collected to do the local model training before really collected those data.</a:t>
            </a:r>
          </a:p>
        </p:txBody>
      </p:sp>
    </p:spTree>
    <p:extLst>
      <p:ext uri="{BB962C8B-B14F-4D97-AF65-F5344CB8AC3E}">
        <p14:creationId xmlns:p14="http://schemas.microsoft.com/office/powerpoint/2010/main" val="28288778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Feature alignment Option 2 </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Feature alignment is needed. But Feature related info can be register to the NRF i.e. using Feature ID to</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identify</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what</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the</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feature can be supported by the VFL entity. Then feature alignment is also performed in the discovery procedure. Server get all the feature info supported by the discovered entity and determine which feature is used for which entity.</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 </a:t>
            </a:r>
          </a:p>
          <a:p>
            <a:pPr marL="0" lvl="0" indent="0">
              <a:spcBef>
                <a:spcPts val="600"/>
              </a:spcBef>
              <a:spcAft>
                <a:spcPts val="600"/>
              </a:spcAft>
              <a:buNone/>
            </a:pPr>
            <a:r>
              <a:rPr lang="en-US" altLang="en-US" sz="2000" dirty="0">
                <a:cs typeface="Calibri" panose="020F0502020204030204" pitchFamily="34" charset="0"/>
              </a:rPr>
              <a:t>It assumed feature is a stable information, not related to the sample. The assumption is not always true since feature is tightly related to the sample. </a:t>
            </a:r>
          </a:p>
          <a:p>
            <a:pPr marL="0" lvl="0" indent="0">
              <a:spcBef>
                <a:spcPts val="600"/>
              </a:spcBef>
              <a:spcAft>
                <a:spcPts val="600"/>
              </a:spcAft>
              <a:buNone/>
            </a:pPr>
            <a:r>
              <a:rPr lang="en-US" altLang="en-US" sz="2000" dirty="0">
                <a:cs typeface="Calibri" panose="020F0502020204030204" pitchFamily="34" charset="0"/>
              </a:rPr>
              <a:t>It need the server to notify the client what the feature will be used.</a:t>
            </a:r>
          </a:p>
        </p:txBody>
      </p:sp>
    </p:spTree>
    <p:extLst>
      <p:ext uri="{BB962C8B-B14F-4D97-AF65-F5344CB8AC3E}">
        <p14:creationId xmlns:p14="http://schemas.microsoft.com/office/powerpoint/2010/main" val="362566906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Summary of current status of sample and feature alignment solution</a:t>
            </a:r>
            <a:endParaRPr lang="zh-CN" altLang="en-US" sz="28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a:spcBef>
                <a:spcPts val="600"/>
              </a:spcBef>
              <a:spcAft>
                <a:spcPts val="600"/>
              </a:spcAft>
            </a:pPr>
            <a:r>
              <a:rPr lang="en-US" altLang="zh-CN" sz="1800" dirty="0">
                <a:latin typeface="Calibri" panose="020F0502020204030204" pitchFamily="34" charset="0"/>
                <a:cs typeface="Calibri" panose="020F0502020204030204" pitchFamily="34" charset="0"/>
              </a:rPr>
              <a:t>Feature alignment Option 3 </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Feature alignment is needed. Feature related info is a dynamic info and it is tightly related to the sample. Since we usually call it “The feature of the sample” Therefore, only the client collected the available data for both the sample and feature, the feature alignment can be performed. Therefore, sample and feature alignment is performed together after the client collected the available data.</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a:spcBef>
                <a:spcPts val="600"/>
              </a:spcBef>
              <a:spcAft>
                <a:spcPts val="600"/>
              </a:spcAft>
            </a:pPr>
            <a:r>
              <a:rPr lang="en-US" altLang="zh-CN" sz="1800" dirty="0">
                <a:latin typeface="Calibri" panose="020F0502020204030204" pitchFamily="34" charset="0"/>
                <a:cs typeface="Calibri" panose="020F0502020204030204" pitchFamily="34" charset="0"/>
              </a:rPr>
              <a:t>Evaluation : </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The sample and feature alignment can be performed together.</a:t>
            </a:r>
          </a:p>
          <a:p>
            <a:pPr marL="0" indent="0">
              <a:spcBef>
                <a:spcPts val="600"/>
              </a:spcBef>
              <a:spcAft>
                <a:spcPts val="600"/>
              </a:spcAft>
              <a:buNone/>
            </a:pPr>
            <a:r>
              <a:rPr lang="en-US" altLang="zh-CN" sz="2000" dirty="0">
                <a:latin typeface="Calibri" panose="020F0502020204030204" pitchFamily="34" charset="0"/>
                <a:cs typeface="Calibri" panose="020F0502020204030204" pitchFamily="34" charset="0"/>
              </a:rPr>
              <a:t>It need the negotiate between the server and client. Client based on the collected data to determine what sample and feature it can support. Then send those info to server. Server determine the final sample and feature to be used then notify to client.</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195868525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US" altLang="zh-CN" sz="2800" dirty="0"/>
              <a:t>Way forward</a:t>
            </a:r>
            <a:endParaRPr lang="zh-CN" altLang="en-US" sz="2800"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4625978"/>
          </a:xfrm>
        </p:spPr>
        <p:txBody>
          <a:bodyPr/>
          <a:lstStyle/>
          <a:p>
            <a:pPr lvl="0">
              <a:spcBef>
                <a:spcPts val="600"/>
              </a:spcBef>
              <a:spcAft>
                <a:spcPts val="600"/>
              </a:spcAft>
            </a:pPr>
            <a:r>
              <a:rPr lang="en-US" altLang="zh-CN" sz="2000" dirty="0">
                <a:latin typeface="Calibri" panose="020F0502020204030204" pitchFamily="34" charset="0"/>
                <a:cs typeface="Calibri" panose="020F0502020204030204" pitchFamily="34" charset="0"/>
              </a:rPr>
              <a:t>Sample alignment and Feature alignment should be separated with the VFL discovery procedure. Sample and Feature alignment will be performed after the VFL discovery.</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Sample alignment and feature alignment can be performed together, it is not mandatory to perform the data collection before if the VFL client already has the available data or can determine which sample or feature can support.</a:t>
            </a:r>
          </a:p>
          <a:p>
            <a:pPr>
              <a:spcBef>
                <a:spcPts val="600"/>
              </a:spcBef>
              <a:spcAft>
                <a:spcPts val="600"/>
              </a:spcAft>
            </a:pPr>
            <a:r>
              <a:rPr lang="en-US" altLang="zh-CN" sz="2000" dirty="0">
                <a:latin typeface="Calibri" panose="020F0502020204030204" pitchFamily="34" charset="0"/>
                <a:cs typeface="Calibri" panose="020F0502020204030204" pitchFamily="34" charset="0"/>
              </a:rPr>
              <a:t>Feature alignment is optional. </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No feature related info will be registered to the NRF.</a:t>
            </a:r>
          </a:p>
          <a:p>
            <a:pPr lvl="0">
              <a:spcBef>
                <a:spcPts val="600"/>
              </a:spcBef>
              <a:spcAft>
                <a:spcPts val="600"/>
              </a:spcAft>
            </a:pPr>
            <a:r>
              <a:rPr lang="en-US" altLang="zh-CN" sz="2000" dirty="0">
                <a:latin typeface="Calibri" panose="020F0502020204030204" pitchFamily="34" charset="0"/>
                <a:cs typeface="Calibri" panose="020F0502020204030204" pitchFamily="34" charset="0"/>
              </a:rPr>
              <a:t>Feature alignment need the negotiation between the VFL server and the client. Feature itself is a vender specific information and it can be considered as the part of the ML Model Interoperability Information. No need to specify what the value of the feature.</a:t>
            </a:r>
          </a:p>
          <a:p>
            <a:pPr marL="0" indent="0">
              <a:spcBef>
                <a:spcPts val="600"/>
              </a:spcBef>
              <a:spcAft>
                <a:spcPts val="600"/>
              </a:spcAft>
              <a:buNone/>
            </a:pPr>
            <a:endParaRPr lang="en-US" altLang="zh-CN" sz="2000" dirty="0">
              <a:latin typeface="Calibri" panose="020F0502020204030204" pitchFamily="34" charset="0"/>
              <a:cs typeface="Calibri" panose="020F0502020204030204" pitchFamily="34" charset="0"/>
            </a:endParaRPr>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169351803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www.w3.org/XML/1998/namespace"/>
    <ds:schemaRef ds:uri="280d8efa-eff2-4910-88d2-79ca146720c4"/>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5978</TotalTime>
  <Words>1136</Words>
  <Application>Microsoft Office PowerPoint</Application>
  <PresentationFormat>宽屏</PresentationFormat>
  <Paragraphs>64</Paragraphs>
  <Slides>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宋体</vt:lpstr>
      <vt:lpstr>Arial</vt:lpstr>
      <vt:lpstr>Calibri</vt:lpstr>
      <vt:lpstr>Calibri Light</vt:lpstr>
      <vt:lpstr>Times New Roman</vt:lpstr>
      <vt:lpstr>Office Theme</vt:lpstr>
      <vt:lpstr>Discussion on the VFL sample and feature alignment</vt:lpstr>
      <vt:lpstr>Current conclusion in the TR 23.700-84</vt:lpstr>
      <vt:lpstr>Summary of current status of sample and feature alignment solution</vt:lpstr>
      <vt:lpstr>Summary of current status of sample and feature alignment solution</vt:lpstr>
      <vt:lpstr>Summary of current status of sample and feature alignment solution</vt:lpstr>
      <vt:lpstr>Summary of current status of sample and feature alignment solution</vt:lpstr>
      <vt:lpstr>Summary of current status of sample and feature alignment solution</vt:lpstr>
      <vt:lpstr>Summary of current status of sample and feature alignment solution</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OPPOr06</cp:lastModifiedBy>
  <cp:revision>681</cp:revision>
  <dcterms:created xsi:type="dcterms:W3CDTF">2010-02-05T13:52:04Z</dcterms:created>
  <dcterms:modified xsi:type="dcterms:W3CDTF">2024-08-06T07:07:48Z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