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10"/>
  </p:notesMasterIdLst>
  <p:handoutMasterIdLst>
    <p:handoutMasterId r:id="rId11"/>
  </p:handoutMasterIdLst>
  <p:sldIdLst>
    <p:sldId id="303" r:id="rId3"/>
    <p:sldId id="305" r:id="rId4"/>
    <p:sldId id="262" r:id="rId5"/>
    <p:sldId id="810" r:id="rId6"/>
    <p:sldId id="306" r:id="rId7"/>
    <p:sldId id="265" r:id="rId8"/>
    <p:sldId id="263" r:id="rId9"/>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176" autoAdjust="0"/>
    <p:restoredTop sz="96357" autoAdjust="0"/>
  </p:normalViewPr>
  <p:slideViewPr>
    <p:cSldViewPr snapToGrid="0">
      <p:cViewPr varScale="1">
        <p:scale>
          <a:sx n="95" d="100"/>
          <a:sy n="95" d="100"/>
        </p:scale>
        <p:origin x="75" y="306"/>
      </p:cViewPr>
      <p:guideLst/>
    </p:cSldViewPr>
  </p:slideViewPr>
  <p:notesTextViewPr>
    <p:cViewPr>
      <p:scale>
        <a:sx n="1" d="1"/>
        <a:sy n="1" d="1"/>
      </p:scale>
      <p:origin x="0" y="0"/>
    </p:cViewPr>
  </p:notesTextViewPr>
  <p:notesViewPr>
    <p:cSldViewPr snapToGrid="0">
      <p:cViewPr varScale="1">
        <p:scale>
          <a:sx n="81" d="100"/>
          <a:sy n="81" d="100"/>
        </p:scale>
        <p:origin x="2256" y="3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viewProps" Target="viewProps.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presProps" Target="presProps.xml"/><Relationship Id="rId2" Type="http://schemas.openxmlformats.org/officeDocument/2006/relationships/slideMaster" Target="slideMasters/slideMaster2.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handoutMaster" Target="handoutMasters/handoutMaster1.xml"/><Relationship Id="rId5" Type="http://schemas.openxmlformats.org/officeDocument/2006/relationships/slide" Target="slides/slide3.xml"/><Relationship Id="rId15" Type="http://schemas.openxmlformats.org/officeDocument/2006/relationships/tableStyles" Target="tableStyles.xml"/><Relationship Id="rId10" Type="http://schemas.openxmlformats.org/officeDocument/2006/relationships/notesMaster" Target="notesMasters/notesMaster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theme" Target="theme/theme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5.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a:extLst>
              <a:ext uri="{FF2B5EF4-FFF2-40B4-BE49-F238E27FC236}">
                <a16:creationId xmlns:a16="http://schemas.microsoft.com/office/drawing/2014/main" id="{E6D3C6DD-B465-4BBB-A498-19F77EC98887}"/>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日期占位符 2">
            <a:extLst>
              <a:ext uri="{FF2B5EF4-FFF2-40B4-BE49-F238E27FC236}">
                <a16:creationId xmlns:a16="http://schemas.microsoft.com/office/drawing/2014/main" id="{623126FB-8EDD-46C0-A2AD-9983862075CF}"/>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C4B5E997-3CBD-4B8E-AB1A-9176C94880A7}" type="datetimeFigureOut">
              <a:rPr lang="en-US" smtClean="0"/>
              <a:t>5/20/2024</a:t>
            </a:fld>
            <a:endParaRPr lang="en-US"/>
          </a:p>
        </p:txBody>
      </p:sp>
      <p:sp>
        <p:nvSpPr>
          <p:cNvPr id="4" name="页脚占位符 3">
            <a:extLst>
              <a:ext uri="{FF2B5EF4-FFF2-40B4-BE49-F238E27FC236}">
                <a16:creationId xmlns:a16="http://schemas.microsoft.com/office/drawing/2014/main" id="{503BE1A3-891B-48CF-BA30-217C7F85420E}"/>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灯片编号占位符 4">
            <a:extLst>
              <a:ext uri="{FF2B5EF4-FFF2-40B4-BE49-F238E27FC236}">
                <a16:creationId xmlns:a16="http://schemas.microsoft.com/office/drawing/2014/main" id="{2938191C-F291-407D-A42E-61FDE5CD028E}"/>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E9905DF1-3502-4790-A994-0CB090449861}" type="slidenum">
              <a:rPr lang="en-US" smtClean="0"/>
              <a:t>‹#›</a:t>
            </a:fld>
            <a:endParaRPr lang="en-US"/>
          </a:p>
        </p:txBody>
      </p:sp>
    </p:spTree>
    <p:extLst>
      <p:ext uri="{BB962C8B-B14F-4D97-AF65-F5344CB8AC3E}">
        <p14:creationId xmlns:p14="http://schemas.microsoft.com/office/powerpoint/2010/main" val="251880860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FAAEEED-A535-4649-9BF7-2F6417B2D9D5}" type="datetimeFigureOut">
              <a:rPr lang="en-US" smtClean="0"/>
              <a:t>5/20/2024</a:t>
            </a:fld>
            <a:endParaRPr 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A290578-853A-49A7-9C89-9D15F2571966}" type="slidenum">
              <a:rPr lang="en-US" smtClean="0"/>
              <a:t>‹#›</a:t>
            </a:fld>
            <a:endParaRPr lang="en-US"/>
          </a:p>
        </p:txBody>
      </p:sp>
    </p:spTree>
    <p:extLst>
      <p:ext uri="{BB962C8B-B14F-4D97-AF65-F5344CB8AC3E}">
        <p14:creationId xmlns:p14="http://schemas.microsoft.com/office/powerpoint/2010/main" val="420778158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600">
                <a:solidFill>
                  <a:schemeClr val="tx1"/>
                </a:solidFill>
                <a:latin typeface="Times New Roman" panose="02020603050405020304" pitchFamily="18" charset="0"/>
              </a:defRPr>
            </a:lvl1pPr>
            <a:lvl2pPr marL="742950" indent="-285750" defTabSz="930275">
              <a:spcBef>
                <a:spcPct val="30000"/>
              </a:spcBef>
              <a:defRPr sz="1600">
                <a:solidFill>
                  <a:schemeClr val="tx1"/>
                </a:solidFill>
                <a:latin typeface="Times New Roman" panose="02020603050405020304" pitchFamily="18" charset="0"/>
              </a:defRPr>
            </a:lvl2pPr>
            <a:lvl3pPr marL="1143000" indent="-228600" defTabSz="930275">
              <a:spcBef>
                <a:spcPct val="30000"/>
              </a:spcBef>
              <a:defRPr sz="1600">
                <a:solidFill>
                  <a:schemeClr val="tx1"/>
                </a:solidFill>
                <a:latin typeface="Times New Roman" panose="02020603050405020304" pitchFamily="18" charset="0"/>
              </a:defRPr>
            </a:lvl3pPr>
            <a:lvl4pPr marL="1600200" indent="-228600" defTabSz="930275">
              <a:spcBef>
                <a:spcPct val="30000"/>
              </a:spcBef>
              <a:defRPr sz="1600">
                <a:solidFill>
                  <a:schemeClr val="tx1"/>
                </a:solidFill>
                <a:latin typeface="Times New Roman" panose="02020603050405020304" pitchFamily="18" charset="0"/>
              </a:defRPr>
            </a:lvl4pPr>
            <a:lvl5pPr marL="2057400" indent="-228600" defTabSz="930275">
              <a:spcBef>
                <a:spcPct val="30000"/>
              </a:spcBef>
              <a:defRPr sz="1600">
                <a:solidFill>
                  <a:schemeClr val="tx1"/>
                </a:solidFill>
                <a:latin typeface="Times New Roman" panose="02020603050405020304" pitchFamily="18" charset="0"/>
              </a:defRPr>
            </a:lvl5pPr>
            <a:lvl6pPr marL="2514600" indent="-228600" defTabSz="930275" eaLnBrk="0" fontAlgn="base" hangingPunct="0">
              <a:spcBef>
                <a:spcPct val="30000"/>
              </a:spcBef>
              <a:spcAft>
                <a:spcPct val="0"/>
              </a:spcAft>
              <a:defRPr sz="1600">
                <a:solidFill>
                  <a:schemeClr val="tx1"/>
                </a:solidFill>
                <a:latin typeface="Times New Roman" panose="02020603050405020304" pitchFamily="18" charset="0"/>
              </a:defRPr>
            </a:lvl6pPr>
            <a:lvl7pPr marL="2971800" indent="-228600" defTabSz="930275" eaLnBrk="0" fontAlgn="base" hangingPunct="0">
              <a:spcBef>
                <a:spcPct val="30000"/>
              </a:spcBef>
              <a:spcAft>
                <a:spcPct val="0"/>
              </a:spcAft>
              <a:defRPr sz="1600">
                <a:solidFill>
                  <a:schemeClr val="tx1"/>
                </a:solidFill>
                <a:latin typeface="Times New Roman" panose="02020603050405020304" pitchFamily="18" charset="0"/>
              </a:defRPr>
            </a:lvl7pPr>
            <a:lvl8pPr marL="3429000" indent="-228600" defTabSz="930275" eaLnBrk="0" fontAlgn="base" hangingPunct="0">
              <a:spcBef>
                <a:spcPct val="30000"/>
              </a:spcBef>
              <a:spcAft>
                <a:spcPct val="0"/>
              </a:spcAft>
              <a:defRPr sz="1600">
                <a:solidFill>
                  <a:schemeClr val="tx1"/>
                </a:solidFill>
                <a:latin typeface="Times New Roman" panose="02020603050405020304" pitchFamily="18" charset="0"/>
              </a:defRPr>
            </a:lvl8pPr>
            <a:lvl9pPr marL="3886200" indent="-228600" defTabSz="930275" eaLnBrk="0" fontAlgn="base" hangingPunct="0">
              <a:spcBef>
                <a:spcPct val="30000"/>
              </a:spcBef>
              <a:spcAft>
                <a:spcPct val="0"/>
              </a:spcAft>
              <a:defRPr sz="1600">
                <a:solidFill>
                  <a:schemeClr val="tx1"/>
                </a:solidFill>
                <a:latin typeface="Times New Roman" panose="02020603050405020304" pitchFamily="18" charset="0"/>
              </a:defRPr>
            </a:lvl9pPr>
          </a:lstStyle>
          <a:p>
            <a:pPr marL="0" marR="0" lvl="0" indent="0" algn="r" defTabSz="930275" rtl="0" eaLnBrk="1" fontAlgn="base" latinLnBrk="0" hangingPunct="1">
              <a:lnSpc>
                <a:spcPct val="100000"/>
              </a:lnSpc>
              <a:spcBef>
                <a:spcPct val="0"/>
              </a:spcBef>
              <a:spcAft>
                <a:spcPct val="0"/>
              </a:spcAft>
              <a:buClrTx/>
              <a:buSzTx/>
              <a:buFontTx/>
              <a:buNone/>
              <a:tabLst/>
              <a:defRPr/>
            </a:pPr>
            <a:fld id="{E31A0830-7958-478F-A687-980EFBB47EC2}" type="slidenum">
              <a:rPr kumimoji="0" lang="en-GB" altLang="en-US" sz="1200" b="0" i="0" u="none" strike="noStrike" kern="1200" cap="none" spc="0" normalizeH="0" baseline="0" noProof="0" smtClean="0">
                <a:ln>
                  <a:noFill/>
                </a:ln>
                <a:solidFill>
                  <a:srgbClr val="000000"/>
                </a:solidFill>
                <a:effectLst/>
                <a:uLnTx/>
                <a:uFillTx/>
                <a:latin typeface="Times New Roman" panose="02020603050405020304" pitchFamily="18" charset="0"/>
                <a:ea typeface="+mn-ea"/>
                <a:cs typeface="Arial" panose="020B0604020202020204" pitchFamily="34" charset="0"/>
              </a:rPr>
              <a:pPr marL="0" marR="0" lvl="0" indent="0" algn="r" defTabSz="930275" rtl="0" eaLnBrk="1" fontAlgn="base" latinLnBrk="0" hangingPunct="1">
                <a:lnSpc>
                  <a:spcPct val="100000"/>
                </a:lnSpc>
                <a:spcBef>
                  <a:spcPct val="0"/>
                </a:spcBef>
                <a:spcAft>
                  <a:spcPct val="0"/>
                </a:spcAft>
                <a:buClrTx/>
                <a:buSzTx/>
                <a:buFontTx/>
                <a:buNone/>
                <a:tabLst/>
                <a:defRPr/>
              </a:pPr>
              <a:t>1</a:t>
            </a:fld>
            <a:endParaRPr kumimoji="0" lang="en-GB" altLang="en-US" sz="1200" b="0" i="0" u="none" strike="noStrike" kern="1200" cap="none" spc="0" normalizeH="0" baseline="0" noProof="0" dirty="0">
              <a:ln>
                <a:noFill/>
              </a:ln>
              <a:solidFill>
                <a:srgbClr val="000000"/>
              </a:solidFill>
              <a:effectLst/>
              <a:uLnTx/>
              <a:uFillTx/>
              <a:latin typeface="Times New Roman" panose="02020603050405020304" pitchFamily="18" charset="0"/>
              <a:ea typeface="+mn-ea"/>
              <a:cs typeface="Arial" panose="020B0604020202020204" pitchFamily="34" charset="0"/>
            </a:endParaRPr>
          </a:p>
        </p:txBody>
      </p:sp>
      <p:sp>
        <p:nvSpPr>
          <p:cNvPr id="7171" name="Rectangle 2"/>
          <p:cNvSpPr>
            <a:spLocks noGrp="1" noRot="1" noChangeAspect="1" noChangeArrowheads="1" noTextEdit="1"/>
          </p:cNvSpPr>
          <p:nvPr>
            <p:ph type="sldImg"/>
          </p:nvPr>
        </p:nvSpPr>
        <p:spPr>
          <a:xfrm>
            <a:off x="88900" y="742950"/>
            <a:ext cx="6621463" cy="3725863"/>
          </a:xfrm>
          <a:ln/>
        </p:spPr>
      </p:sp>
      <p:sp>
        <p:nvSpPr>
          <p:cNvPr id="7172" name="Rectangle 3"/>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p>
        </p:txBody>
      </p:sp>
    </p:spTree>
    <p:extLst>
      <p:ext uri="{BB962C8B-B14F-4D97-AF65-F5344CB8AC3E}">
        <p14:creationId xmlns:p14="http://schemas.microsoft.com/office/powerpoint/2010/main" val="23439295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600">
                <a:solidFill>
                  <a:schemeClr val="tx1"/>
                </a:solidFill>
                <a:latin typeface="Times New Roman" panose="02020603050405020304" pitchFamily="18" charset="0"/>
              </a:defRPr>
            </a:lvl1pPr>
            <a:lvl2pPr marL="742950" indent="-285750" defTabSz="930275">
              <a:spcBef>
                <a:spcPct val="30000"/>
              </a:spcBef>
              <a:defRPr sz="1600">
                <a:solidFill>
                  <a:schemeClr val="tx1"/>
                </a:solidFill>
                <a:latin typeface="Times New Roman" panose="02020603050405020304" pitchFamily="18" charset="0"/>
              </a:defRPr>
            </a:lvl2pPr>
            <a:lvl3pPr marL="1143000" indent="-228600" defTabSz="930275">
              <a:spcBef>
                <a:spcPct val="30000"/>
              </a:spcBef>
              <a:defRPr sz="1600">
                <a:solidFill>
                  <a:schemeClr val="tx1"/>
                </a:solidFill>
                <a:latin typeface="Times New Roman" panose="02020603050405020304" pitchFamily="18" charset="0"/>
              </a:defRPr>
            </a:lvl3pPr>
            <a:lvl4pPr marL="1600200" indent="-228600" defTabSz="930275">
              <a:spcBef>
                <a:spcPct val="30000"/>
              </a:spcBef>
              <a:defRPr sz="1600">
                <a:solidFill>
                  <a:schemeClr val="tx1"/>
                </a:solidFill>
                <a:latin typeface="Times New Roman" panose="02020603050405020304" pitchFamily="18" charset="0"/>
              </a:defRPr>
            </a:lvl4pPr>
            <a:lvl5pPr marL="2057400" indent="-228600" defTabSz="930275">
              <a:spcBef>
                <a:spcPct val="30000"/>
              </a:spcBef>
              <a:defRPr sz="1600">
                <a:solidFill>
                  <a:schemeClr val="tx1"/>
                </a:solidFill>
                <a:latin typeface="Times New Roman" panose="02020603050405020304" pitchFamily="18" charset="0"/>
              </a:defRPr>
            </a:lvl5pPr>
            <a:lvl6pPr marL="2514600" indent="-228600" defTabSz="930275" eaLnBrk="0" fontAlgn="base" hangingPunct="0">
              <a:spcBef>
                <a:spcPct val="30000"/>
              </a:spcBef>
              <a:spcAft>
                <a:spcPct val="0"/>
              </a:spcAft>
              <a:defRPr sz="1600">
                <a:solidFill>
                  <a:schemeClr val="tx1"/>
                </a:solidFill>
                <a:latin typeface="Times New Roman" panose="02020603050405020304" pitchFamily="18" charset="0"/>
              </a:defRPr>
            </a:lvl6pPr>
            <a:lvl7pPr marL="2971800" indent="-228600" defTabSz="930275" eaLnBrk="0" fontAlgn="base" hangingPunct="0">
              <a:spcBef>
                <a:spcPct val="30000"/>
              </a:spcBef>
              <a:spcAft>
                <a:spcPct val="0"/>
              </a:spcAft>
              <a:defRPr sz="1600">
                <a:solidFill>
                  <a:schemeClr val="tx1"/>
                </a:solidFill>
                <a:latin typeface="Times New Roman" panose="02020603050405020304" pitchFamily="18" charset="0"/>
              </a:defRPr>
            </a:lvl7pPr>
            <a:lvl8pPr marL="3429000" indent="-228600" defTabSz="930275" eaLnBrk="0" fontAlgn="base" hangingPunct="0">
              <a:spcBef>
                <a:spcPct val="30000"/>
              </a:spcBef>
              <a:spcAft>
                <a:spcPct val="0"/>
              </a:spcAft>
              <a:defRPr sz="1600">
                <a:solidFill>
                  <a:schemeClr val="tx1"/>
                </a:solidFill>
                <a:latin typeface="Times New Roman" panose="02020603050405020304" pitchFamily="18" charset="0"/>
              </a:defRPr>
            </a:lvl8pPr>
            <a:lvl9pPr marL="3886200" indent="-228600" defTabSz="930275" eaLnBrk="0" fontAlgn="base" hangingPunct="0">
              <a:spcBef>
                <a:spcPct val="30000"/>
              </a:spcBef>
              <a:spcAft>
                <a:spcPct val="0"/>
              </a:spcAft>
              <a:defRPr sz="1600">
                <a:solidFill>
                  <a:schemeClr val="tx1"/>
                </a:solidFill>
                <a:latin typeface="Times New Roman" panose="02020603050405020304" pitchFamily="18" charset="0"/>
              </a:defRPr>
            </a:lvl9pPr>
          </a:lstStyle>
          <a:p>
            <a:pPr>
              <a:spcBef>
                <a:spcPct val="0"/>
              </a:spcBef>
            </a:pPr>
            <a:fld id="{E31A0830-7958-478F-A687-980EFBB47EC2}" type="slidenum">
              <a:rPr lang="en-GB" altLang="en-US" sz="1200" smtClean="0"/>
              <a:pPr>
                <a:spcBef>
                  <a:spcPct val="0"/>
                </a:spcBef>
              </a:pPr>
              <a:t>4</a:t>
            </a:fld>
            <a:endParaRPr lang="en-GB" altLang="en-US" sz="1200"/>
          </a:p>
        </p:txBody>
      </p:sp>
      <p:sp>
        <p:nvSpPr>
          <p:cNvPr id="7171" name="Rectangle 2"/>
          <p:cNvSpPr>
            <a:spLocks noGrp="1" noRot="1" noChangeAspect="1" noChangeArrowheads="1" noTextEdit="1"/>
          </p:cNvSpPr>
          <p:nvPr>
            <p:ph type="sldImg"/>
          </p:nvPr>
        </p:nvSpPr>
        <p:spPr>
          <a:xfrm>
            <a:off x="915988" y="742950"/>
            <a:ext cx="4967287" cy="3725863"/>
          </a:xfrm>
          <a:ln/>
        </p:spPr>
      </p:sp>
      <p:sp>
        <p:nvSpPr>
          <p:cNvPr id="7172" name="Rectangle 3"/>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52208784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5ECC8D7-CBA9-4942-A0A8-AE98D582593C}"/>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id="{51E92B4C-662B-4799-8F02-697DE38BA465}"/>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id="{A2D090B7-7636-4FDB-B56B-C7B71C10C908}"/>
              </a:ext>
            </a:extLst>
          </p:cNvPr>
          <p:cNvSpPr>
            <a:spLocks noGrp="1"/>
          </p:cNvSpPr>
          <p:nvPr>
            <p:ph type="dt" sz="half" idx="10"/>
          </p:nvPr>
        </p:nvSpPr>
        <p:spPr/>
        <p:txBody>
          <a:bodyPr/>
          <a:lstStyle/>
          <a:p>
            <a:fld id="{FEFE594B-6602-4421-8BAD-9159CDAC81A7}" type="datetimeFigureOut">
              <a:rPr lang="zh-CN" altLang="en-US" smtClean="0"/>
              <a:t>2024/5/20</a:t>
            </a:fld>
            <a:endParaRPr lang="zh-CN" altLang="en-US"/>
          </a:p>
        </p:txBody>
      </p:sp>
      <p:sp>
        <p:nvSpPr>
          <p:cNvPr id="5" name="页脚占位符 4">
            <a:extLst>
              <a:ext uri="{FF2B5EF4-FFF2-40B4-BE49-F238E27FC236}">
                <a16:creationId xmlns:a16="http://schemas.microsoft.com/office/drawing/2014/main" id="{E9F9FD5D-B233-4781-BEE0-AB6355F8B00A}"/>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3E1523B5-789E-482B-9C94-392C0FFE3EE3}"/>
              </a:ext>
            </a:extLst>
          </p:cNvPr>
          <p:cNvSpPr>
            <a:spLocks noGrp="1"/>
          </p:cNvSpPr>
          <p:nvPr>
            <p:ph type="sldNum" sz="quarter" idx="12"/>
          </p:nvPr>
        </p:nvSpPr>
        <p:spPr/>
        <p:txBody>
          <a:bodyPr/>
          <a:lstStyle/>
          <a:p>
            <a:fld id="{3BF81DD5-6386-42D2-ACFA-349C2AD526BE}" type="slidenum">
              <a:rPr lang="zh-CN" altLang="en-US" smtClean="0"/>
              <a:t>‹#›</a:t>
            </a:fld>
            <a:endParaRPr lang="zh-CN" altLang="en-US"/>
          </a:p>
        </p:txBody>
      </p:sp>
    </p:spTree>
    <p:extLst>
      <p:ext uri="{BB962C8B-B14F-4D97-AF65-F5344CB8AC3E}">
        <p14:creationId xmlns:p14="http://schemas.microsoft.com/office/powerpoint/2010/main" val="107758754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F3F4072-FEF9-4866-8EEE-65E8D81A2EF2}"/>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id="{9180A820-D474-4561-975C-811C7E33D6C7}"/>
              </a:ext>
            </a:extLst>
          </p:cNvPr>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03205FBF-4E71-4C45-81B2-2C7F6C01CEDA}"/>
              </a:ext>
            </a:extLst>
          </p:cNvPr>
          <p:cNvSpPr>
            <a:spLocks noGrp="1"/>
          </p:cNvSpPr>
          <p:nvPr>
            <p:ph type="dt" sz="half" idx="10"/>
          </p:nvPr>
        </p:nvSpPr>
        <p:spPr/>
        <p:txBody>
          <a:bodyPr/>
          <a:lstStyle/>
          <a:p>
            <a:fld id="{FEFE594B-6602-4421-8BAD-9159CDAC81A7}" type="datetimeFigureOut">
              <a:rPr lang="zh-CN" altLang="en-US" smtClean="0"/>
              <a:t>2024/5/20</a:t>
            </a:fld>
            <a:endParaRPr lang="zh-CN" altLang="en-US"/>
          </a:p>
        </p:txBody>
      </p:sp>
      <p:sp>
        <p:nvSpPr>
          <p:cNvPr id="5" name="页脚占位符 4">
            <a:extLst>
              <a:ext uri="{FF2B5EF4-FFF2-40B4-BE49-F238E27FC236}">
                <a16:creationId xmlns:a16="http://schemas.microsoft.com/office/drawing/2014/main" id="{0298A7FB-F005-4701-A3A3-5D8D6929A023}"/>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10CEA949-89E0-4F0D-9A3D-C2717899AEB1}"/>
              </a:ext>
            </a:extLst>
          </p:cNvPr>
          <p:cNvSpPr>
            <a:spLocks noGrp="1"/>
          </p:cNvSpPr>
          <p:nvPr>
            <p:ph type="sldNum" sz="quarter" idx="12"/>
          </p:nvPr>
        </p:nvSpPr>
        <p:spPr/>
        <p:txBody>
          <a:bodyPr/>
          <a:lstStyle/>
          <a:p>
            <a:fld id="{3BF81DD5-6386-42D2-ACFA-349C2AD526BE}" type="slidenum">
              <a:rPr lang="zh-CN" altLang="en-US" smtClean="0"/>
              <a:t>‹#›</a:t>
            </a:fld>
            <a:endParaRPr lang="zh-CN" altLang="en-US"/>
          </a:p>
        </p:txBody>
      </p:sp>
    </p:spTree>
    <p:extLst>
      <p:ext uri="{BB962C8B-B14F-4D97-AF65-F5344CB8AC3E}">
        <p14:creationId xmlns:p14="http://schemas.microsoft.com/office/powerpoint/2010/main" val="75995382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D3132534-78A8-46B2-8151-4D6DBAFBFA90}"/>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id="{E388D9A2-6F62-4C0D-B2F8-C8331FB9B480}"/>
              </a:ext>
            </a:extLst>
          </p:cNvPr>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E7372871-EB58-42B3-A11D-F8EF0FC758EA}"/>
              </a:ext>
            </a:extLst>
          </p:cNvPr>
          <p:cNvSpPr>
            <a:spLocks noGrp="1"/>
          </p:cNvSpPr>
          <p:nvPr>
            <p:ph type="dt" sz="half" idx="10"/>
          </p:nvPr>
        </p:nvSpPr>
        <p:spPr/>
        <p:txBody>
          <a:bodyPr/>
          <a:lstStyle/>
          <a:p>
            <a:fld id="{FEFE594B-6602-4421-8BAD-9159CDAC81A7}" type="datetimeFigureOut">
              <a:rPr lang="zh-CN" altLang="en-US" smtClean="0"/>
              <a:t>2024/5/20</a:t>
            </a:fld>
            <a:endParaRPr lang="zh-CN" altLang="en-US"/>
          </a:p>
        </p:txBody>
      </p:sp>
      <p:sp>
        <p:nvSpPr>
          <p:cNvPr id="5" name="页脚占位符 4">
            <a:extLst>
              <a:ext uri="{FF2B5EF4-FFF2-40B4-BE49-F238E27FC236}">
                <a16:creationId xmlns:a16="http://schemas.microsoft.com/office/drawing/2014/main" id="{CADC6A23-58C8-424C-A46B-BBE446EE7B69}"/>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5B869A2D-539F-4F2C-844A-26B3E2187F4F}"/>
              </a:ext>
            </a:extLst>
          </p:cNvPr>
          <p:cNvSpPr>
            <a:spLocks noGrp="1"/>
          </p:cNvSpPr>
          <p:nvPr>
            <p:ph type="sldNum" sz="quarter" idx="12"/>
          </p:nvPr>
        </p:nvSpPr>
        <p:spPr/>
        <p:txBody>
          <a:bodyPr/>
          <a:lstStyle/>
          <a:p>
            <a:fld id="{3BF81DD5-6386-42D2-ACFA-349C2AD526BE}" type="slidenum">
              <a:rPr lang="zh-CN" altLang="en-US" smtClean="0"/>
              <a:t>‹#›</a:t>
            </a:fld>
            <a:endParaRPr lang="zh-CN" altLang="en-US"/>
          </a:p>
        </p:txBody>
      </p:sp>
    </p:spTree>
    <p:extLst>
      <p:ext uri="{BB962C8B-B14F-4D97-AF65-F5344CB8AC3E}">
        <p14:creationId xmlns:p14="http://schemas.microsoft.com/office/powerpoint/2010/main" val="74886332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Text Box 14"/>
          <p:cNvSpPr txBox="1">
            <a:spLocks noChangeArrowheads="1"/>
          </p:cNvSpPr>
          <p:nvPr userDrawn="1"/>
        </p:nvSpPr>
        <p:spPr bwMode="auto">
          <a:xfrm>
            <a:off x="397933" y="85318"/>
            <a:ext cx="774700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endParaRPr lang="sv-SE" altLang="en-US" sz="1200" b="1" dirty="0">
              <a:latin typeface="Arial "/>
            </a:endParaRPr>
          </a:p>
          <a:p>
            <a:r>
              <a:rPr lang="de-DE" altLang="ko-KR" sz="1200" b="1" kern="1200" dirty="0">
                <a:solidFill>
                  <a:schemeClr val="tx1"/>
                </a:solidFill>
                <a:latin typeface="Arial "/>
                <a:ea typeface="+mn-ea"/>
                <a:cs typeface="Arial" panose="020B0604020202020204" pitchFamily="34" charset="0"/>
              </a:rPr>
              <a:t>3GPP TSG SA WG2 Meeting #163</a:t>
            </a:r>
          </a:p>
          <a:p>
            <a:r>
              <a:rPr lang="en-US" altLang="ko-KR" sz="1200" b="1" kern="1200" dirty="0" err="1">
                <a:solidFill>
                  <a:schemeClr val="tx1"/>
                </a:solidFill>
                <a:latin typeface="Arial "/>
                <a:ea typeface="+mn-ea"/>
                <a:cs typeface="Arial" panose="020B0604020202020204" pitchFamily="34" charset="0"/>
              </a:rPr>
              <a:t>Jeju</a:t>
            </a:r>
            <a:r>
              <a:rPr lang="en-US" altLang="ko-KR" sz="1200" b="1" kern="1200" dirty="0">
                <a:solidFill>
                  <a:schemeClr val="tx1"/>
                </a:solidFill>
                <a:latin typeface="Arial "/>
                <a:ea typeface="+mn-ea"/>
                <a:cs typeface="Arial" panose="020B0604020202020204" pitchFamily="34" charset="0"/>
              </a:rPr>
              <a:t>, Korea, May 27 – May 31, 2024</a:t>
            </a:r>
            <a:endParaRPr lang="sv-SE" altLang="en-US" sz="1200" b="1" kern="1200" dirty="0">
              <a:solidFill>
                <a:schemeClr val="tx1"/>
              </a:solidFill>
              <a:latin typeface="Arial "/>
              <a:ea typeface="+mn-ea"/>
              <a:cs typeface="Arial" panose="020B0604020202020204" pitchFamily="34" charset="0"/>
            </a:endParaRPr>
          </a:p>
        </p:txBody>
      </p:sp>
      <p:sp>
        <p:nvSpPr>
          <p:cNvPr id="2" name="Title 1"/>
          <p:cNvSpPr>
            <a:spLocks noGrp="1"/>
          </p:cNvSpPr>
          <p:nvPr>
            <p:ph type="ctrTitle"/>
          </p:nvPr>
        </p:nvSpPr>
        <p:spPr>
          <a:xfrm>
            <a:off x="914400" y="2130427"/>
            <a:ext cx="10363200"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1054436635"/>
      </p:ext>
    </p:extLst>
  </p:cSld>
  <p:clrMapOvr>
    <a:masterClrMapping/>
  </p:clrMapOvr>
  <p:transition spd="slow"/>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1612589250"/>
      </p:ext>
    </p:extLst>
  </p:cSld>
  <p:clrMapOvr>
    <a:masterClrMapping/>
  </p:clrMapOvr>
  <p:transition spd="slow"/>
</p:sldLayout>
</file>

<file path=ppt/slideLayouts/slideLayout1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2023226488"/>
      </p:ext>
    </p:extLst>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D673DB3-D288-4A22-9D98-87249C6A40A7}"/>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E60C3A3E-2914-4F7C-B06B-354350CD5A67}"/>
              </a:ext>
            </a:extLst>
          </p:cNvPr>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C97535B6-8E43-4962-99FB-18A2347A923F}"/>
              </a:ext>
            </a:extLst>
          </p:cNvPr>
          <p:cNvSpPr>
            <a:spLocks noGrp="1"/>
          </p:cNvSpPr>
          <p:nvPr>
            <p:ph type="dt" sz="half" idx="10"/>
          </p:nvPr>
        </p:nvSpPr>
        <p:spPr/>
        <p:txBody>
          <a:bodyPr/>
          <a:lstStyle/>
          <a:p>
            <a:fld id="{FEFE594B-6602-4421-8BAD-9159CDAC81A7}" type="datetimeFigureOut">
              <a:rPr lang="zh-CN" altLang="en-US" smtClean="0"/>
              <a:t>2024/5/20</a:t>
            </a:fld>
            <a:endParaRPr lang="zh-CN" altLang="en-US"/>
          </a:p>
        </p:txBody>
      </p:sp>
      <p:sp>
        <p:nvSpPr>
          <p:cNvPr id="5" name="页脚占位符 4">
            <a:extLst>
              <a:ext uri="{FF2B5EF4-FFF2-40B4-BE49-F238E27FC236}">
                <a16:creationId xmlns:a16="http://schemas.microsoft.com/office/drawing/2014/main" id="{CDC5A2D2-B7CF-4A24-8219-85D03C9FA37D}"/>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67546A36-21DA-468D-ACC2-DA855E282EEA}"/>
              </a:ext>
            </a:extLst>
          </p:cNvPr>
          <p:cNvSpPr>
            <a:spLocks noGrp="1"/>
          </p:cNvSpPr>
          <p:nvPr>
            <p:ph type="sldNum" sz="quarter" idx="12"/>
          </p:nvPr>
        </p:nvSpPr>
        <p:spPr/>
        <p:txBody>
          <a:bodyPr/>
          <a:lstStyle/>
          <a:p>
            <a:fld id="{3BF81DD5-6386-42D2-ACFA-349C2AD526BE}" type="slidenum">
              <a:rPr lang="zh-CN" altLang="en-US" smtClean="0"/>
              <a:t>‹#›</a:t>
            </a:fld>
            <a:endParaRPr lang="zh-CN" altLang="en-US"/>
          </a:p>
        </p:txBody>
      </p:sp>
    </p:spTree>
    <p:extLst>
      <p:ext uri="{BB962C8B-B14F-4D97-AF65-F5344CB8AC3E}">
        <p14:creationId xmlns:p14="http://schemas.microsoft.com/office/powerpoint/2010/main" val="324474175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FB29EC8-1710-4918-A3E1-8C6CEA681B77}"/>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id="{2E84D834-C2B7-4AF9-B29B-E7C27BFFB3E8}"/>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a:extLst>
              <a:ext uri="{FF2B5EF4-FFF2-40B4-BE49-F238E27FC236}">
                <a16:creationId xmlns:a16="http://schemas.microsoft.com/office/drawing/2014/main" id="{E68C6705-9124-4CFA-96D0-D9A5AEC119AE}"/>
              </a:ext>
            </a:extLst>
          </p:cNvPr>
          <p:cNvSpPr>
            <a:spLocks noGrp="1"/>
          </p:cNvSpPr>
          <p:nvPr>
            <p:ph type="dt" sz="half" idx="10"/>
          </p:nvPr>
        </p:nvSpPr>
        <p:spPr/>
        <p:txBody>
          <a:bodyPr/>
          <a:lstStyle/>
          <a:p>
            <a:fld id="{FEFE594B-6602-4421-8BAD-9159CDAC81A7}" type="datetimeFigureOut">
              <a:rPr lang="zh-CN" altLang="en-US" smtClean="0"/>
              <a:t>2024/5/20</a:t>
            </a:fld>
            <a:endParaRPr lang="zh-CN" altLang="en-US"/>
          </a:p>
        </p:txBody>
      </p:sp>
      <p:sp>
        <p:nvSpPr>
          <p:cNvPr id="5" name="页脚占位符 4">
            <a:extLst>
              <a:ext uri="{FF2B5EF4-FFF2-40B4-BE49-F238E27FC236}">
                <a16:creationId xmlns:a16="http://schemas.microsoft.com/office/drawing/2014/main" id="{E9BBF780-5C85-433F-9958-6E63A0CDBDBC}"/>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FE79FF3C-0247-423B-A5E5-673D7459B623}"/>
              </a:ext>
            </a:extLst>
          </p:cNvPr>
          <p:cNvSpPr>
            <a:spLocks noGrp="1"/>
          </p:cNvSpPr>
          <p:nvPr>
            <p:ph type="sldNum" sz="quarter" idx="12"/>
          </p:nvPr>
        </p:nvSpPr>
        <p:spPr/>
        <p:txBody>
          <a:bodyPr/>
          <a:lstStyle/>
          <a:p>
            <a:fld id="{3BF81DD5-6386-42D2-ACFA-349C2AD526BE}" type="slidenum">
              <a:rPr lang="zh-CN" altLang="en-US" smtClean="0"/>
              <a:t>‹#›</a:t>
            </a:fld>
            <a:endParaRPr lang="zh-CN" altLang="en-US"/>
          </a:p>
        </p:txBody>
      </p:sp>
    </p:spTree>
    <p:extLst>
      <p:ext uri="{BB962C8B-B14F-4D97-AF65-F5344CB8AC3E}">
        <p14:creationId xmlns:p14="http://schemas.microsoft.com/office/powerpoint/2010/main" val="63512256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AB7B356-2D1A-4B02-879A-1A7682C41E0E}"/>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3B40D7B1-6CFF-4063-9AEC-CDA64D0D3499}"/>
              </a:ext>
            </a:extLst>
          </p:cNvPr>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a:extLst>
              <a:ext uri="{FF2B5EF4-FFF2-40B4-BE49-F238E27FC236}">
                <a16:creationId xmlns:a16="http://schemas.microsoft.com/office/drawing/2014/main" id="{138F1751-1136-4735-80D0-897492142860}"/>
              </a:ext>
            </a:extLst>
          </p:cNvPr>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a:extLst>
              <a:ext uri="{FF2B5EF4-FFF2-40B4-BE49-F238E27FC236}">
                <a16:creationId xmlns:a16="http://schemas.microsoft.com/office/drawing/2014/main" id="{C6843868-9FC0-462B-9BA8-20F71CE669B4}"/>
              </a:ext>
            </a:extLst>
          </p:cNvPr>
          <p:cNvSpPr>
            <a:spLocks noGrp="1"/>
          </p:cNvSpPr>
          <p:nvPr>
            <p:ph type="dt" sz="half" idx="10"/>
          </p:nvPr>
        </p:nvSpPr>
        <p:spPr/>
        <p:txBody>
          <a:bodyPr/>
          <a:lstStyle/>
          <a:p>
            <a:fld id="{FEFE594B-6602-4421-8BAD-9159CDAC81A7}" type="datetimeFigureOut">
              <a:rPr lang="zh-CN" altLang="en-US" smtClean="0"/>
              <a:t>2024/5/20</a:t>
            </a:fld>
            <a:endParaRPr lang="zh-CN" altLang="en-US"/>
          </a:p>
        </p:txBody>
      </p:sp>
      <p:sp>
        <p:nvSpPr>
          <p:cNvPr id="6" name="页脚占位符 5">
            <a:extLst>
              <a:ext uri="{FF2B5EF4-FFF2-40B4-BE49-F238E27FC236}">
                <a16:creationId xmlns:a16="http://schemas.microsoft.com/office/drawing/2014/main" id="{C64E4AFC-2463-4D00-84DF-D96896A198DB}"/>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732E0AF5-DF71-4BA8-869D-77B1BAAE13A8}"/>
              </a:ext>
            </a:extLst>
          </p:cNvPr>
          <p:cNvSpPr>
            <a:spLocks noGrp="1"/>
          </p:cNvSpPr>
          <p:nvPr>
            <p:ph type="sldNum" sz="quarter" idx="12"/>
          </p:nvPr>
        </p:nvSpPr>
        <p:spPr/>
        <p:txBody>
          <a:bodyPr/>
          <a:lstStyle/>
          <a:p>
            <a:fld id="{3BF81DD5-6386-42D2-ACFA-349C2AD526BE}" type="slidenum">
              <a:rPr lang="zh-CN" altLang="en-US" smtClean="0"/>
              <a:t>‹#›</a:t>
            </a:fld>
            <a:endParaRPr lang="zh-CN" altLang="en-US"/>
          </a:p>
        </p:txBody>
      </p:sp>
    </p:spTree>
    <p:extLst>
      <p:ext uri="{BB962C8B-B14F-4D97-AF65-F5344CB8AC3E}">
        <p14:creationId xmlns:p14="http://schemas.microsoft.com/office/powerpoint/2010/main" val="147726980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28E86F4-D78C-4AF8-AF7B-0371043F278A}"/>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id="{D2835A2C-3F55-415A-9D9D-086D31E7242F}"/>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a:extLst>
              <a:ext uri="{FF2B5EF4-FFF2-40B4-BE49-F238E27FC236}">
                <a16:creationId xmlns:a16="http://schemas.microsoft.com/office/drawing/2014/main" id="{92F42461-35C1-4E69-B5AE-4C86452A2BDE}"/>
              </a:ext>
            </a:extLst>
          </p:cNvPr>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a:extLst>
              <a:ext uri="{FF2B5EF4-FFF2-40B4-BE49-F238E27FC236}">
                <a16:creationId xmlns:a16="http://schemas.microsoft.com/office/drawing/2014/main" id="{9DB79BCA-653B-4799-8D71-D1DF4A34891B}"/>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a:extLst>
              <a:ext uri="{FF2B5EF4-FFF2-40B4-BE49-F238E27FC236}">
                <a16:creationId xmlns:a16="http://schemas.microsoft.com/office/drawing/2014/main" id="{0820CF44-3713-4491-86D6-7C11F12C27B8}"/>
              </a:ext>
            </a:extLst>
          </p:cNvPr>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a:extLst>
              <a:ext uri="{FF2B5EF4-FFF2-40B4-BE49-F238E27FC236}">
                <a16:creationId xmlns:a16="http://schemas.microsoft.com/office/drawing/2014/main" id="{275B969F-512A-4721-9B13-FE743CAD5B63}"/>
              </a:ext>
            </a:extLst>
          </p:cNvPr>
          <p:cNvSpPr>
            <a:spLocks noGrp="1"/>
          </p:cNvSpPr>
          <p:nvPr>
            <p:ph type="dt" sz="half" idx="10"/>
          </p:nvPr>
        </p:nvSpPr>
        <p:spPr/>
        <p:txBody>
          <a:bodyPr/>
          <a:lstStyle/>
          <a:p>
            <a:fld id="{FEFE594B-6602-4421-8BAD-9159CDAC81A7}" type="datetimeFigureOut">
              <a:rPr lang="zh-CN" altLang="en-US" smtClean="0"/>
              <a:t>2024/5/20</a:t>
            </a:fld>
            <a:endParaRPr lang="zh-CN" altLang="en-US"/>
          </a:p>
        </p:txBody>
      </p:sp>
      <p:sp>
        <p:nvSpPr>
          <p:cNvPr id="8" name="页脚占位符 7">
            <a:extLst>
              <a:ext uri="{FF2B5EF4-FFF2-40B4-BE49-F238E27FC236}">
                <a16:creationId xmlns:a16="http://schemas.microsoft.com/office/drawing/2014/main" id="{685C9223-41DA-4D7D-898C-8BBDE33C6976}"/>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id="{6348A9D4-6080-410F-BD13-52357689D8EF}"/>
              </a:ext>
            </a:extLst>
          </p:cNvPr>
          <p:cNvSpPr>
            <a:spLocks noGrp="1"/>
          </p:cNvSpPr>
          <p:nvPr>
            <p:ph type="sldNum" sz="quarter" idx="12"/>
          </p:nvPr>
        </p:nvSpPr>
        <p:spPr/>
        <p:txBody>
          <a:bodyPr/>
          <a:lstStyle/>
          <a:p>
            <a:fld id="{3BF81DD5-6386-42D2-ACFA-349C2AD526BE}" type="slidenum">
              <a:rPr lang="zh-CN" altLang="en-US" smtClean="0"/>
              <a:t>‹#›</a:t>
            </a:fld>
            <a:endParaRPr lang="zh-CN" altLang="en-US"/>
          </a:p>
        </p:txBody>
      </p:sp>
    </p:spTree>
    <p:extLst>
      <p:ext uri="{BB962C8B-B14F-4D97-AF65-F5344CB8AC3E}">
        <p14:creationId xmlns:p14="http://schemas.microsoft.com/office/powerpoint/2010/main" val="12465955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10D571B-E0B9-42D5-9188-509678789D47}"/>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id="{C1B55D24-AF42-4C62-88A8-629722568715}"/>
              </a:ext>
            </a:extLst>
          </p:cNvPr>
          <p:cNvSpPr>
            <a:spLocks noGrp="1"/>
          </p:cNvSpPr>
          <p:nvPr>
            <p:ph type="dt" sz="half" idx="10"/>
          </p:nvPr>
        </p:nvSpPr>
        <p:spPr/>
        <p:txBody>
          <a:bodyPr/>
          <a:lstStyle/>
          <a:p>
            <a:fld id="{FEFE594B-6602-4421-8BAD-9159CDAC81A7}" type="datetimeFigureOut">
              <a:rPr lang="zh-CN" altLang="en-US" smtClean="0"/>
              <a:t>2024/5/20</a:t>
            </a:fld>
            <a:endParaRPr lang="zh-CN" altLang="en-US"/>
          </a:p>
        </p:txBody>
      </p:sp>
      <p:sp>
        <p:nvSpPr>
          <p:cNvPr id="4" name="页脚占位符 3">
            <a:extLst>
              <a:ext uri="{FF2B5EF4-FFF2-40B4-BE49-F238E27FC236}">
                <a16:creationId xmlns:a16="http://schemas.microsoft.com/office/drawing/2014/main" id="{46BA4E15-1B44-478F-A6A2-5FEDD4DA4A24}"/>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11A7F54A-1817-4035-A943-7FD0B633C4CC}"/>
              </a:ext>
            </a:extLst>
          </p:cNvPr>
          <p:cNvSpPr>
            <a:spLocks noGrp="1"/>
          </p:cNvSpPr>
          <p:nvPr>
            <p:ph type="sldNum" sz="quarter" idx="12"/>
          </p:nvPr>
        </p:nvSpPr>
        <p:spPr/>
        <p:txBody>
          <a:bodyPr/>
          <a:lstStyle/>
          <a:p>
            <a:fld id="{3BF81DD5-6386-42D2-ACFA-349C2AD526BE}" type="slidenum">
              <a:rPr lang="zh-CN" altLang="en-US" smtClean="0"/>
              <a:t>‹#›</a:t>
            </a:fld>
            <a:endParaRPr lang="zh-CN" altLang="en-US"/>
          </a:p>
        </p:txBody>
      </p:sp>
    </p:spTree>
    <p:extLst>
      <p:ext uri="{BB962C8B-B14F-4D97-AF65-F5344CB8AC3E}">
        <p14:creationId xmlns:p14="http://schemas.microsoft.com/office/powerpoint/2010/main" val="399013855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128E684A-B2C2-4D30-AB71-BA5FD58C727C}"/>
              </a:ext>
            </a:extLst>
          </p:cNvPr>
          <p:cNvSpPr>
            <a:spLocks noGrp="1"/>
          </p:cNvSpPr>
          <p:nvPr>
            <p:ph type="dt" sz="half" idx="10"/>
          </p:nvPr>
        </p:nvSpPr>
        <p:spPr/>
        <p:txBody>
          <a:bodyPr/>
          <a:lstStyle/>
          <a:p>
            <a:fld id="{FEFE594B-6602-4421-8BAD-9159CDAC81A7}" type="datetimeFigureOut">
              <a:rPr lang="zh-CN" altLang="en-US" smtClean="0"/>
              <a:t>2024/5/20</a:t>
            </a:fld>
            <a:endParaRPr lang="zh-CN" altLang="en-US"/>
          </a:p>
        </p:txBody>
      </p:sp>
      <p:sp>
        <p:nvSpPr>
          <p:cNvPr id="3" name="页脚占位符 2">
            <a:extLst>
              <a:ext uri="{FF2B5EF4-FFF2-40B4-BE49-F238E27FC236}">
                <a16:creationId xmlns:a16="http://schemas.microsoft.com/office/drawing/2014/main" id="{A7DE5B70-9ABC-425E-A02E-78326133C63B}"/>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FA1C89A9-3AD2-430C-A4A1-427B4D2DA545}"/>
              </a:ext>
            </a:extLst>
          </p:cNvPr>
          <p:cNvSpPr>
            <a:spLocks noGrp="1"/>
          </p:cNvSpPr>
          <p:nvPr>
            <p:ph type="sldNum" sz="quarter" idx="12"/>
          </p:nvPr>
        </p:nvSpPr>
        <p:spPr/>
        <p:txBody>
          <a:bodyPr/>
          <a:lstStyle/>
          <a:p>
            <a:fld id="{3BF81DD5-6386-42D2-ACFA-349C2AD526BE}" type="slidenum">
              <a:rPr lang="zh-CN" altLang="en-US" smtClean="0"/>
              <a:t>‹#›</a:t>
            </a:fld>
            <a:endParaRPr lang="zh-CN" altLang="en-US"/>
          </a:p>
        </p:txBody>
      </p:sp>
    </p:spTree>
    <p:extLst>
      <p:ext uri="{BB962C8B-B14F-4D97-AF65-F5344CB8AC3E}">
        <p14:creationId xmlns:p14="http://schemas.microsoft.com/office/powerpoint/2010/main" val="182482214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54C36C7-C142-4019-AC26-B1FC9A41AF08}"/>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id="{1890F08D-F06D-4F48-B5DF-9110BDD4EA5A}"/>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a:extLst>
              <a:ext uri="{FF2B5EF4-FFF2-40B4-BE49-F238E27FC236}">
                <a16:creationId xmlns:a16="http://schemas.microsoft.com/office/drawing/2014/main" id="{87283C88-B792-43A5-96DF-4C00A450ECD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id="{ED6E7F11-89E5-4824-9D99-5FF4C731FB90}"/>
              </a:ext>
            </a:extLst>
          </p:cNvPr>
          <p:cNvSpPr>
            <a:spLocks noGrp="1"/>
          </p:cNvSpPr>
          <p:nvPr>
            <p:ph type="dt" sz="half" idx="10"/>
          </p:nvPr>
        </p:nvSpPr>
        <p:spPr/>
        <p:txBody>
          <a:bodyPr/>
          <a:lstStyle/>
          <a:p>
            <a:fld id="{FEFE594B-6602-4421-8BAD-9159CDAC81A7}" type="datetimeFigureOut">
              <a:rPr lang="zh-CN" altLang="en-US" smtClean="0"/>
              <a:t>2024/5/20</a:t>
            </a:fld>
            <a:endParaRPr lang="zh-CN" altLang="en-US"/>
          </a:p>
        </p:txBody>
      </p:sp>
      <p:sp>
        <p:nvSpPr>
          <p:cNvPr id="6" name="页脚占位符 5">
            <a:extLst>
              <a:ext uri="{FF2B5EF4-FFF2-40B4-BE49-F238E27FC236}">
                <a16:creationId xmlns:a16="http://schemas.microsoft.com/office/drawing/2014/main" id="{BAF0F70E-B348-4AEF-AFD1-0EA806E2827F}"/>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4A089DFC-D1F4-4901-A23D-04CC14630949}"/>
              </a:ext>
            </a:extLst>
          </p:cNvPr>
          <p:cNvSpPr>
            <a:spLocks noGrp="1"/>
          </p:cNvSpPr>
          <p:nvPr>
            <p:ph type="sldNum" sz="quarter" idx="12"/>
          </p:nvPr>
        </p:nvSpPr>
        <p:spPr/>
        <p:txBody>
          <a:bodyPr/>
          <a:lstStyle/>
          <a:p>
            <a:fld id="{3BF81DD5-6386-42D2-ACFA-349C2AD526BE}" type="slidenum">
              <a:rPr lang="zh-CN" altLang="en-US" smtClean="0"/>
              <a:t>‹#›</a:t>
            </a:fld>
            <a:endParaRPr lang="zh-CN" altLang="en-US"/>
          </a:p>
        </p:txBody>
      </p:sp>
    </p:spTree>
    <p:extLst>
      <p:ext uri="{BB962C8B-B14F-4D97-AF65-F5344CB8AC3E}">
        <p14:creationId xmlns:p14="http://schemas.microsoft.com/office/powerpoint/2010/main" val="408251797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5B76671-45D5-4AEA-89C4-920B26A8667A}"/>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id="{A4BEF530-BE2F-478D-AB26-B538868C9BE6}"/>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id="{D29DA543-39D5-4214-B9F1-84BCA74F534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id="{00CAA2D3-292B-4971-BC8E-186C58BD1521}"/>
              </a:ext>
            </a:extLst>
          </p:cNvPr>
          <p:cNvSpPr>
            <a:spLocks noGrp="1"/>
          </p:cNvSpPr>
          <p:nvPr>
            <p:ph type="dt" sz="half" idx="10"/>
          </p:nvPr>
        </p:nvSpPr>
        <p:spPr/>
        <p:txBody>
          <a:bodyPr/>
          <a:lstStyle/>
          <a:p>
            <a:fld id="{FEFE594B-6602-4421-8BAD-9159CDAC81A7}" type="datetimeFigureOut">
              <a:rPr lang="zh-CN" altLang="en-US" smtClean="0"/>
              <a:t>2024/5/20</a:t>
            </a:fld>
            <a:endParaRPr lang="zh-CN" altLang="en-US"/>
          </a:p>
        </p:txBody>
      </p:sp>
      <p:sp>
        <p:nvSpPr>
          <p:cNvPr id="6" name="页脚占位符 5">
            <a:extLst>
              <a:ext uri="{FF2B5EF4-FFF2-40B4-BE49-F238E27FC236}">
                <a16:creationId xmlns:a16="http://schemas.microsoft.com/office/drawing/2014/main" id="{146B8323-94A4-4957-8D66-55FDDF63BB82}"/>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9CFB3AF5-DEBE-49DB-A924-F0E5CC140923}"/>
              </a:ext>
            </a:extLst>
          </p:cNvPr>
          <p:cNvSpPr>
            <a:spLocks noGrp="1"/>
          </p:cNvSpPr>
          <p:nvPr>
            <p:ph type="sldNum" sz="quarter" idx="12"/>
          </p:nvPr>
        </p:nvSpPr>
        <p:spPr/>
        <p:txBody>
          <a:bodyPr/>
          <a:lstStyle/>
          <a:p>
            <a:fld id="{3BF81DD5-6386-42D2-ACFA-349C2AD526BE}" type="slidenum">
              <a:rPr lang="zh-CN" altLang="en-US" smtClean="0"/>
              <a:t>‹#›</a:t>
            </a:fld>
            <a:endParaRPr lang="zh-CN" altLang="en-US"/>
          </a:p>
        </p:txBody>
      </p:sp>
    </p:spTree>
    <p:extLst>
      <p:ext uri="{BB962C8B-B14F-4D97-AF65-F5344CB8AC3E}">
        <p14:creationId xmlns:p14="http://schemas.microsoft.com/office/powerpoint/2010/main" val="91425994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image" Target="../media/image2.png"/><Relationship Id="rId5" Type="http://schemas.openxmlformats.org/officeDocument/2006/relationships/image" Target="../media/image1.jpeg"/><Relationship Id="rId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6AABB0C0-AF63-429C-BF40-D12D89CFFA4B}"/>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0D48AD09-8BDA-482C-B126-2239C54CE72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3FF15F66-F207-4DAF-A0D3-CA97E3409B69}"/>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EFE594B-6602-4421-8BAD-9159CDAC81A7}" type="datetimeFigureOut">
              <a:rPr lang="zh-CN" altLang="en-US" smtClean="0"/>
              <a:t>2024/5/20</a:t>
            </a:fld>
            <a:endParaRPr lang="zh-CN" altLang="en-US"/>
          </a:p>
        </p:txBody>
      </p:sp>
      <p:sp>
        <p:nvSpPr>
          <p:cNvPr id="5" name="页脚占位符 4">
            <a:extLst>
              <a:ext uri="{FF2B5EF4-FFF2-40B4-BE49-F238E27FC236}">
                <a16:creationId xmlns:a16="http://schemas.microsoft.com/office/drawing/2014/main" id="{21A58FDD-5A4F-4127-911A-369183F6E2D3}"/>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5F6F4BE9-99A5-449D-AA05-CE18EC878D6D}"/>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BF81DD5-6386-42D2-ACFA-349C2AD526BE}" type="slidenum">
              <a:rPr lang="zh-CN" altLang="en-US" smtClean="0"/>
              <a:t>‹#›</a:t>
            </a:fld>
            <a:endParaRPr lang="zh-CN" altLang="en-US"/>
          </a:p>
        </p:txBody>
      </p:sp>
    </p:spTree>
    <p:extLst>
      <p:ext uri="{BB962C8B-B14F-4D97-AF65-F5344CB8AC3E}">
        <p14:creationId xmlns:p14="http://schemas.microsoft.com/office/powerpoint/2010/main" val="245270654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p:cNvSpPr>
            <a:spLocks noChangeArrowheads="1"/>
          </p:cNvSpPr>
          <p:nvPr userDrawn="1"/>
        </p:nvSpPr>
        <p:spPr bwMode="auto">
          <a:xfrm>
            <a:off x="787401" y="6373813"/>
            <a:ext cx="8225367" cy="323850"/>
          </a:xfrm>
          <a:prstGeom prst="homePlate">
            <a:avLst>
              <a:gd name="adj" fmla="val 91541"/>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sz="1000" dirty="0"/>
          </a:p>
        </p:txBody>
      </p:sp>
      <p:sp>
        <p:nvSpPr>
          <p:cNvPr id="1027" name="Title Placeholder 1"/>
          <p:cNvSpPr>
            <a:spLocks noGrp="1"/>
          </p:cNvSpPr>
          <p:nvPr>
            <p:ph type="title"/>
          </p:nvPr>
        </p:nvSpPr>
        <p:spPr bwMode="auto">
          <a:xfrm>
            <a:off x="651933" y="228600"/>
            <a:ext cx="9103784"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8" name="Text Placeholder 2"/>
          <p:cNvSpPr>
            <a:spLocks noGrp="1"/>
          </p:cNvSpPr>
          <p:nvPr>
            <p:ph type="body" idx="1"/>
          </p:nvPr>
        </p:nvSpPr>
        <p:spPr bwMode="auto">
          <a:xfrm>
            <a:off x="647700" y="1454151"/>
            <a:ext cx="11184467"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14" name="TextBox 13"/>
          <p:cNvSpPr txBox="1"/>
          <p:nvPr userDrawn="1"/>
        </p:nvSpPr>
        <p:spPr>
          <a:xfrm>
            <a:off x="717551" y="6462714"/>
            <a:ext cx="7297560" cy="242887"/>
          </a:xfrm>
          <a:prstGeom prst="rect">
            <a:avLst/>
          </a:prstGeom>
          <a:noFill/>
        </p:spPr>
        <p:txBody>
          <a:bodyPr anchor="ctr">
            <a:normAutofit fontScale="92500" lnSpcReduction="10000"/>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lang="en-GB" altLang="de-DE" sz="1200" dirty="0">
                <a:solidFill>
                  <a:schemeClr val="bg1"/>
                </a:solidFill>
              </a:rPr>
              <a:t>TSG SA WG2</a:t>
            </a:r>
            <a:r>
              <a:rPr lang="en-US" altLang="de-DE" sz="1200" dirty="0">
                <a:solidFill>
                  <a:schemeClr val="bg1"/>
                </a:solidFill>
              </a:rPr>
              <a:t>#161  Athens, Greece, 26th Feb – 1st Mar 2024</a:t>
            </a:r>
            <a:endParaRPr lang="en-GB" altLang="ko-KR" sz="1200" spc="300" dirty="0">
              <a:solidFill>
                <a:schemeClr val="bg1"/>
              </a:solidFill>
            </a:endParaRPr>
          </a:p>
        </p:txBody>
      </p:sp>
      <p:sp>
        <p:nvSpPr>
          <p:cNvPr id="12" name="Oval 11"/>
          <p:cNvSpPr/>
          <p:nvPr userDrawn="1"/>
        </p:nvSpPr>
        <p:spPr bwMode="auto">
          <a:xfrm>
            <a:off x="11091334" y="6383338"/>
            <a:ext cx="681567" cy="296862"/>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1E10F64A-668A-451F-BD49-32A860AAC750}" type="slidenum">
              <a:rPr lang="en-GB" altLang="en-US" sz="1000" b="1" smtClean="0"/>
              <a:pPr algn="ctr">
                <a:defRPr/>
              </a:pPr>
              <a:t>‹#›</a:t>
            </a:fld>
            <a:endParaRPr lang="en-GB" altLang="en-US" sz="1000" b="1" dirty="0"/>
          </a:p>
          <a:p>
            <a:pPr>
              <a:defRPr/>
            </a:pPr>
            <a:endParaRPr lang="en-GB" altLang="en-US" sz="1000" dirty="0"/>
          </a:p>
        </p:txBody>
      </p:sp>
      <p:sp>
        <p:nvSpPr>
          <p:cNvPr id="1031" name="Rectangle 15"/>
          <p:cNvSpPr>
            <a:spLocks noChangeArrowheads="1"/>
          </p:cNvSpPr>
          <p:nvPr userDrawn="1"/>
        </p:nvSpPr>
        <p:spPr bwMode="auto">
          <a:xfrm>
            <a:off x="5448300" y="3303588"/>
            <a:ext cx="971741"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000" dirty="0">
                <a:solidFill>
                  <a:schemeClr val="bg1"/>
                </a:solidFill>
              </a:rPr>
              <a:t>© 3GPP 2012</a:t>
            </a:r>
            <a:endParaRPr lang="en-GB" altLang="en-US" sz="1000" dirty="0"/>
          </a:p>
        </p:txBody>
      </p:sp>
      <p:sp>
        <p:nvSpPr>
          <p:cNvPr id="1032" name="Rectangle 16"/>
          <p:cNvSpPr>
            <a:spLocks noChangeArrowheads="1"/>
          </p:cNvSpPr>
          <p:nvPr userDrawn="1"/>
        </p:nvSpPr>
        <p:spPr bwMode="auto">
          <a:xfrm>
            <a:off x="9918701" y="6462713"/>
            <a:ext cx="824265"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t>© 3GPP 2021</a:t>
            </a:r>
          </a:p>
        </p:txBody>
      </p:sp>
      <p:pic>
        <p:nvPicPr>
          <p:cNvPr id="1033" name="Picture 10" descr="3GPP_TM_RD.jpg"/>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10035118" y="415925"/>
            <a:ext cx="1744133"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74179447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Lst>
  <p:transition spd="slow"/>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p:titleStyle>
    <p:bodyStyle>
      <a:lvl1pPr marL="457200" indent="-457200" algn="l" rtl="0" eaLnBrk="0" fontAlgn="base" hangingPunct="0">
        <a:spcBef>
          <a:spcPct val="20000"/>
        </a:spcBef>
        <a:spcAft>
          <a:spcPct val="0"/>
        </a:spcAft>
        <a:buBlip>
          <a:blip r:embed="rId6"/>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slideLayout" Target="../slideLayouts/slideLayout2.xml"/><Relationship Id="rId1" Type="http://schemas.openxmlformats.org/officeDocument/2006/relationships/vmlDrawing" Target="../drawings/vmlDrawing1.vml"/><Relationship Id="rId5" Type="http://schemas.openxmlformats.org/officeDocument/2006/relationships/image" Target="../media/image5.emf"/><Relationship Id="rId4" Type="http://schemas.openxmlformats.org/officeDocument/2006/relationships/oleObject" Target="../embeddings/oleObject1.bin"/></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p:cNvSpPr>
            <a:spLocks noGrp="1" noChangeArrowheads="1"/>
          </p:cNvSpPr>
          <p:nvPr>
            <p:ph type="ctrTitle"/>
          </p:nvPr>
        </p:nvSpPr>
        <p:spPr>
          <a:xfrm>
            <a:off x="1900519" y="2194371"/>
            <a:ext cx="8452437" cy="1101329"/>
          </a:xfrm>
        </p:spPr>
        <p:txBody>
          <a:bodyPr>
            <a:noAutofit/>
          </a:bodyPr>
          <a:lstStyle/>
          <a:p>
            <a:pPr>
              <a:defRPr/>
            </a:pPr>
            <a:r>
              <a:rPr lang="en-GB" altLang="zh-CN" sz="3600" b="1" dirty="0"/>
              <a:t>FS_</a:t>
            </a:r>
            <a:r>
              <a:rPr lang="en-US" altLang="zh-CN" sz="3600" b="1" dirty="0"/>
              <a:t>AIML_CN KI#1 </a:t>
            </a:r>
            <a:r>
              <a:rPr lang="en-US" altLang="de-DE" sz="3600" b="1" dirty="0"/>
              <a:t>summary &amp; potential way forward proposal</a:t>
            </a:r>
            <a:endParaRPr lang="en-GB" sz="2400" baseline="30000" dirty="0">
              <a:effectLst>
                <a:outerShdw blurRad="38100" dist="38100" dir="2700000" algn="tl">
                  <a:srgbClr val="C0C0C0"/>
                </a:outerShdw>
              </a:effectLst>
            </a:endParaRPr>
          </a:p>
        </p:txBody>
      </p:sp>
      <p:sp>
        <p:nvSpPr>
          <p:cNvPr id="6147" name="Subtitle 6"/>
          <p:cNvSpPr>
            <a:spLocks noGrp="1"/>
          </p:cNvSpPr>
          <p:nvPr>
            <p:ph type="subTitle" idx="1"/>
          </p:nvPr>
        </p:nvSpPr>
        <p:spPr>
          <a:xfrm>
            <a:off x="3065243" y="4006360"/>
            <a:ext cx="6400800" cy="1314450"/>
          </a:xfrm>
        </p:spPr>
        <p:txBody>
          <a:bodyPr/>
          <a:lstStyle/>
          <a:p>
            <a:pPr>
              <a:lnSpc>
                <a:spcPct val="80000"/>
              </a:lnSpc>
            </a:pPr>
            <a:endParaRPr lang="fr-FR" altLang="zh-CN" sz="1800" dirty="0">
              <a:latin typeface="Arial" panose="020B0604020202020204" pitchFamily="34" charset="0"/>
            </a:endParaRPr>
          </a:p>
          <a:p>
            <a:pPr>
              <a:lnSpc>
                <a:spcPct val="80000"/>
              </a:lnSpc>
            </a:pPr>
            <a:r>
              <a:rPr lang="fr-FR" altLang="zh-CN" sz="1800" dirty="0">
                <a:latin typeface="Arial" panose="020B0604020202020204" pitchFamily="34" charset="0"/>
              </a:rPr>
              <a:t>vivo (Rapporteur)</a:t>
            </a:r>
            <a:br>
              <a:rPr lang="en-US" altLang="en-US" sz="1800" dirty="0"/>
            </a:br>
            <a:r>
              <a:rPr lang="fr-FR" altLang="zh-CN" sz="1800" dirty="0">
                <a:latin typeface="Arial" panose="020B0604020202020204" pitchFamily="34" charset="0"/>
              </a:rPr>
              <a:t>MediaTek Inc. (Rapporteur)</a:t>
            </a:r>
            <a:endParaRPr lang="en-GB" altLang="en-US" sz="2000" dirty="0">
              <a:latin typeface="Arial" panose="020B0604020202020204" pitchFamily="34" charset="0"/>
            </a:endParaRPr>
          </a:p>
        </p:txBody>
      </p:sp>
    </p:spTree>
  </p:cSld>
  <p:clrMapOvr>
    <a:masterClrMapping/>
  </p:clrMapOvr>
  <p:transition spd="slow">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23671408-E788-4F70-A11E-F9DE9AA9125D}"/>
              </a:ext>
            </a:extLst>
          </p:cNvPr>
          <p:cNvSpPr>
            <a:spLocks noGrp="1"/>
          </p:cNvSpPr>
          <p:nvPr>
            <p:ph type="title"/>
          </p:nvPr>
        </p:nvSpPr>
        <p:spPr>
          <a:xfrm>
            <a:off x="838200" y="135705"/>
            <a:ext cx="10515600" cy="1037488"/>
          </a:xfrm>
        </p:spPr>
        <p:txBody>
          <a:bodyPr>
            <a:normAutofit fontScale="90000"/>
          </a:bodyPr>
          <a:lstStyle/>
          <a:p>
            <a:r>
              <a:rPr lang="en-US" altLang="zh-CN" dirty="0"/>
              <a:t>KI#1: AI based positioning and existing analytics </a:t>
            </a:r>
            <a:endParaRPr lang="zh-CN" altLang="en-US" dirty="0"/>
          </a:p>
        </p:txBody>
      </p:sp>
      <p:graphicFrame>
        <p:nvGraphicFramePr>
          <p:cNvPr id="4" name="表格 3">
            <a:extLst>
              <a:ext uri="{FF2B5EF4-FFF2-40B4-BE49-F238E27FC236}">
                <a16:creationId xmlns:a16="http://schemas.microsoft.com/office/drawing/2014/main" id="{FF70B0F6-8ED4-4598-B210-5C5B2C544402}"/>
              </a:ext>
            </a:extLst>
          </p:cNvPr>
          <p:cNvGraphicFramePr>
            <a:graphicFrameLocks noGrp="1"/>
          </p:cNvGraphicFramePr>
          <p:nvPr>
            <p:extLst>
              <p:ext uri="{D42A27DB-BD31-4B8C-83A1-F6EECF244321}">
                <p14:modId xmlns:p14="http://schemas.microsoft.com/office/powerpoint/2010/main" val="1101135394"/>
              </p:ext>
            </p:extLst>
          </p:nvPr>
        </p:nvGraphicFramePr>
        <p:xfrm>
          <a:off x="781395" y="1238513"/>
          <a:ext cx="10645833" cy="2661920"/>
        </p:xfrm>
        <a:graphic>
          <a:graphicData uri="http://schemas.openxmlformats.org/drawingml/2006/table">
            <a:tbl>
              <a:tblPr firstRow="1" bandRow="1">
                <a:tableStyleId>{5C22544A-7EE6-4342-B048-85BDC9FD1C3A}</a:tableStyleId>
              </a:tblPr>
              <a:tblGrid>
                <a:gridCol w="2245080">
                  <a:extLst>
                    <a:ext uri="{9D8B030D-6E8A-4147-A177-3AD203B41FA5}">
                      <a16:colId xmlns:a16="http://schemas.microsoft.com/office/drawing/2014/main" val="2916016906"/>
                    </a:ext>
                  </a:extLst>
                </a:gridCol>
                <a:gridCol w="4139980">
                  <a:extLst>
                    <a:ext uri="{9D8B030D-6E8A-4147-A177-3AD203B41FA5}">
                      <a16:colId xmlns:a16="http://schemas.microsoft.com/office/drawing/2014/main" val="1122034651"/>
                    </a:ext>
                  </a:extLst>
                </a:gridCol>
                <a:gridCol w="4260773">
                  <a:extLst>
                    <a:ext uri="{9D8B030D-6E8A-4147-A177-3AD203B41FA5}">
                      <a16:colId xmlns:a16="http://schemas.microsoft.com/office/drawing/2014/main" val="2462018966"/>
                    </a:ext>
                  </a:extLst>
                </a:gridCol>
              </a:tblGrid>
              <a:tr h="370840">
                <a:tc>
                  <a:txBody>
                    <a:bodyPr/>
                    <a:lstStyle/>
                    <a:p>
                      <a:endParaRPr lang="zh-CN" altLang="en-US" dirty="0"/>
                    </a:p>
                  </a:txBody>
                  <a:tcPr/>
                </a:tc>
                <a:tc>
                  <a:txBody>
                    <a:bodyPr/>
                    <a:lstStyle/>
                    <a:p>
                      <a:pPr algn="ctr"/>
                      <a:r>
                        <a:rPr lang="en-US" altLang="zh-CN" dirty="0"/>
                        <a:t>Existing Analytics </a:t>
                      </a:r>
                      <a:endParaRPr lang="zh-CN" altLang="en-US" dirty="0"/>
                    </a:p>
                  </a:txBody>
                  <a:tcPr/>
                </a:tc>
                <a:tc>
                  <a:txBody>
                    <a:bodyPr/>
                    <a:lstStyle/>
                    <a:p>
                      <a:pPr algn="ctr"/>
                      <a:r>
                        <a:rPr lang="en-US" altLang="zh-CN" dirty="0"/>
                        <a:t>AI based positioning</a:t>
                      </a:r>
                      <a:endParaRPr lang="zh-CN" altLang="en-US" dirty="0"/>
                    </a:p>
                  </a:txBody>
                  <a:tcPr/>
                </a:tc>
                <a:extLst>
                  <a:ext uri="{0D108BD9-81ED-4DB2-BD59-A6C34878D82A}">
                    <a16:rowId xmlns:a16="http://schemas.microsoft.com/office/drawing/2014/main" val="3427447624"/>
                  </a:ext>
                </a:extLst>
              </a:tr>
              <a:tr h="370840">
                <a:tc>
                  <a:txBody>
                    <a:bodyPr/>
                    <a:lstStyle/>
                    <a:p>
                      <a:r>
                        <a:rPr lang="en-US" altLang="zh-CN" dirty="0"/>
                        <a:t>Goals</a:t>
                      </a:r>
                      <a:endParaRPr lang="zh-CN" altLang="en-US" dirty="0"/>
                    </a:p>
                  </a:txBody>
                  <a:tcPr/>
                </a:tc>
                <a:tc>
                  <a:txBody>
                    <a:bodyPr/>
                    <a:lstStyle/>
                    <a:p>
                      <a:r>
                        <a:rPr lang="en-US" altLang="zh-CN" dirty="0"/>
                        <a:t>To get thing’s statistical patterns or to predict future trends</a:t>
                      </a:r>
                      <a:endParaRPr lang="zh-CN" altLang="en-US" dirty="0"/>
                    </a:p>
                  </a:txBody>
                  <a:tcPr/>
                </a:tc>
                <a:tc>
                  <a:txBody>
                    <a:bodyPr/>
                    <a:lstStyle/>
                    <a:p>
                      <a:r>
                        <a:rPr lang="en-US" altLang="zh-CN" dirty="0"/>
                        <a:t>To get UE location with high accuracy </a:t>
                      </a:r>
                      <a:endParaRPr lang="zh-CN" altLang="en-US" dirty="0"/>
                    </a:p>
                  </a:txBody>
                  <a:tcPr/>
                </a:tc>
                <a:extLst>
                  <a:ext uri="{0D108BD9-81ED-4DB2-BD59-A6C34878D82A}">
                    <a16:rowId xmlns:a16="http://schemas.microsoft.com/office/drawing/2014/main" val="640301322"/>
                  </a:ext>
                </a:extLst>
              </a:tr>
              <a:tr h="370840">
                <a:tc>
                  <a:txBody>
                    <a:bodyPr/>
                    <a:lstStyle/>
                    <a:p>
                      <a:r>
                        <a:rPr lang="en-US" altLang="zh-CN" dirty="0"/>
                        <a:t>Type of output</a:t>
                      </a:r>
                      <a:endParaRPr lang="zh-CN" altLang="en-US" dirty="0"/>
                    </a:p>
                  </a:txBody>
                  <a:tcPr/>
                </a:tc>
                <a:tc>
                  <a:txBody>
                    <a:bodyPr/>
                    <a:lstStyle/>
                    <a:p>
                      <a:r>
                        <a:rPr lang="en-US" altLang="zh-CN" dirty="0"/>
                        <a:t>Statistics and prediction based on ML model</a:t>
                      </a:r>
                      <a:endParaRPr lang="zh-CN" altLang="en-US" dirty="0"/>
                    </a:p>
                  </a:txBody>
                  <a:tcPr/>
                </a:tc>
                <a:tc>
                  <a:txBody>
                    <a:bodyPr/>
                    <a:lstStyle/>
                    <a:p>
                      <a:r>
                        <a:rPr lang="en-US" altLang="zh-CN" dirty="0"/>
                        <a:t>Location Calculation based on ML model</a:t>
                      </a:r>
                      <a:endParaRPr lang="zh-CN" altLang="en-US" dirty="0"/>
                    </a:p>
                  </a:txBody>
                  <a:tcPr/>
                </a:tc>
                <a:extLst>
                  <a:ext uri="{0D108BD9-81ED-4DB2-BD59-A6C34878D82A}">
                    <a16:rowId xmlns:a16="http://schemas.microsoft.com/office/drawing/2014/main" val="3239812880"/>
                  </a:ext>
                </a:extLst>
              </a:tr>
              <a:tr h="370840">
                <a:tc>
                  <a:txBody>
                    <a:bodyPr/>
                    <a:lstStyle/>
                    <a:p>
                      <a:r>
                        <a:rPr lang="en-US" altLang="zh-CN" dirty="0"/>
                        <a:t>Applicable time</a:t>
                      </a:r>
                      <a:endParaRPr lang="zh-CN" altLang="en-US" dirty="0"/>
                    </a:p>
                  </a:txBody>
                  <a:tcPr/>
                </a:tc>
                <a:tc>
                  <a:txBody>
                    <a:bodyPr/>
                    <a:lstStyle/>
                    <a:p>
                      <a:r>
                        <a:rPr lang="en-US" altLang="zh-CN" dirty="0"/>
                        <a:t>Either in past or in future</a:t>
                      </a:r>
                      <a:endParaRPr lang="zh-CN" altLang="en-US" dirty="0"/>
                    </a:p>
                  </a:txBody>
                  <a:tcPr/>
                </a:tc>
                <a:tc>
                  <a:txBody>
                    <a:bodyPr/>
                    <a:lstStyle/>
                    <a:p>
                      <a:r>
                        <a:rPr lang="en-US" altLang="zh-CN" dirty="0"/>
                        <a:t>Current time</a:t>
                      </a:r>
                      <a:endParaRPr lang="zh-CN" altLang="en-US" dirty="0"/>
                    </a:p>
                  </a:txBody>
                  <a:tcPr/>
                </a:tc>
                <a:extLst>
                  <a:ext uri="{0D108BD9-81ED-4DB2-BD59-A6C34878D82A}">
                    <a16:rowId xmlns:a16="http://schemas.microsoft.com/office/drawing/2014/main" val="2358917496"/>
                  </a:ext>
                </a:extLst>
              </a:tr>
              <a:tr h="370840">
                <a:tc>
                  <a:txBody>
                    <a:bodyPr/>
                    <a:lstStyle/>
                    <a:p>
                      <a:r>
                        <a:rPr lang="en-US" altLang="zh-CN" dirty="0"/>
                        <a:t>Inference/Location calculation entity</a:t>
                      </a:r>
                      <a:endParaRPr lang="zh-CN" altLang="en-US" dirty="0"/>
                    </a:p>
                  </a:txBody>
                  <a:tcPr/>
                </a:tc>
                <a:tc>
                  <a:txBody>
                    <a:bodyPr/>
                    <a:lstStyle/>
                    <a:p>
                      <a:r>
                        <a:rPr lang="en-US" altLang="zh-CN" dirty="0"/>
                        <a:t>AnLF</a:t>
                      </a:r>
                      <a:endParaRPr lang="zh-CN" altLang="en-US" dirty="0"/>
                    </a:p>
                  </a:txBody>
                  <a:tcPr/>
                </a:tc>
                <a:tc>
                  <a:txBody>
                    <a:bodyPr/>
                    <a:lstStyle/>
                    <a:p>
                      <a:r>
                        <a:rPr lang="en-US" altLang="zh-CN" dirty="0"/>
                        <a:t>enhanced LMF or LMF (collocated with enhanced AnLF)</a:t>
                      </a:r>
                      <a:endParaRPr lang="zh-CN" altLang="en-US" dirty="0"/>
                    </a:p>
                  </a:txBody>
                  <a:tcPr/>
                </a:tc>
                <a:extLst>
                  <a:ext uri="{0D108BD9-81ED-4DB2-BD59-A6C34878D82A}">
                    <a16:rowId xmlns:a16="http://schemas.microsoft.com/office/drawing/2014/main" val="1103500096"/>
                  </a:ext>
                </a:extLst>
              </a:tr>
            </a:tbl>
          </a:graphicData>
        </a:graphic>
      </p:graphicFrame>
      <p:sp>
        <p:nvSpPr>
          <p:cNvPr id="5" name="文本框 4">
            <a:extLst>
              <a:ext uri="{FF2B5EF4-FFF2-40B4-BE49-F238E27FC236}">
                <a16:creationId xmlns:a16="http://schemas.microsoft.com/office/drawing/2014/main" id="{E12A6487-4DBE-4DE8-A676-78DCAD50304B}"/>
              </a:ext>
            </a:extLst>
          </p:cNvPr>
          <p:cNvSpPr txBox="1"/>
          <p:nvPr/>
        </p:nvSpPr>
        <p:spPr>
          <a:xfrm>
            <a:off x="650745" y="3981777"/>
            <a:ext cx="11424877" cy="2385268"/>
          </a:xfrm>
          <a:prstGeom prst="rect">
            <a:avLst/>
          </a:prstGeom>
          <a:noFill/>
        </p:spPr>
        <p:txBody>
          <a:bodyPr wrap="square" rtlCol="0">
            <a:spAutoFit/>
          </a:bodyPr>
          <a:lstStyle/>
          <a:p>
            <a:pPr marL="342900" indent="-342900">
              <a:buFont typeface="Wingdings" panose="05000000000000000000" pitchFamily="2" charset="2"/>
              <a:buChar char="Ø"/>
            </a:pPr>
            <a:r>
              <a:rPr lang="en-US" altLang="zh-CN" dirty="0"/>
              <a:t>Observation</a:t>
            </a:r>
          </a:p>
          <a:p>
            <a:pPr marL="800100" lvl="1" indent="-342900">
              <a:buFont typeface="等线" panose="02010600030101010101" pitchFamily="2" charset="-122"/>
              <a:buChar char="–"/>
            </a:pPr>
            <a:r>
              <a:rPr lang="en-US" altLang="zh-CN" sz="1700" dirty="0"/>
              <a:t>AI based positioning is little bit different from the existing analytics which only comprise statistics and predictions.</a:t>
            </a:r>
          </a:p>
          <a:p>
            <a:pPr marL="342900" indent="-342900">
              <a:buFont typeface="Wingdings" panose="05000000000000000000" pitchFamily="2" charset="2"/>
              <a:buChar char="Ø"/>
            </a:pPr>
            <a:r>
              <a:rPr lang="en-US" altLang="zh-CN" dirty="0"/>
              <a:t>Two alternative solutions for AI based positioning: </a:t>
            </a:r>
          </a:p>
          <a:p>
            <a:pPr marL="800100" lvl="1" indent="-342900">
              <a:buFont typeface="等线" panose="02010600030101010101" pitchFamily="2" charset="-122"/>
              <a:buChar char="–"/>
            </a:pPr>
            <a:r>
              <a:rPr lang="en-US" altLang="zh-CN" sz="1700" dirty="0"/>
              <a:t>Alt a: enhanced LMF is to perform Location Calculation based on ML model</a:t>
            </a:r>
          </a:p>
          <a:p>
            <a:pPr marL="800100" lvl="1" indent="-342900">
              <a:buFont typeface="等线" panose="02010600030101010101" pitchFamily="2" charset="-122"/>
              <a:buChar char="–"/>
            </a:pPr>
            <a:r>
              <a:rPr lang="en-US" altLang="zh-CN" sz="1700" dirty="0"/>
              <a:t>Alt b: </a:t>
            </a:r>
            <a:r>
              <a:rPr lang="en-US" altLang="zh-CN" sz="1600" dirty="0"/>
              <a:t>LMF(</a:t>
            </a:r>
            <a:r>
              <a:rPr lang="en-US" altLang="zh-CN" sz="1700" dirty="0"/>
              <a:t>collocated with enhanced AnLF) is to perform Location Calculation based on ML model</a:t>
            </a:r>
          </a:p>
          <a:p>
            <a:pPr marL="342900" indent="-342900">
              <a:buFont typeface="Wingdings" panose="05000000000000000000" pitchFamily="2" charset="2"/>
              <a:buChar char="Ø"/>
            </a:pPr>
            <a:endParaRPr lang="en-US" altLang="zh-CN" sz="1000" dirty="0"/>
          </a:p>
          <a:p>
            <a:pPr marL="342900" indent="-342900">
              <a:buFont typeface="Wingdings" panose="05000000000000000000" pitchFamily="2" charset="2"/>
              <a:buChar char="Ø"/>
            </a:pPr>
            <a:r>
              <a:rPr lang="en-US" altLang="zh-CN" dirty="0"/>
              <a:t>Way forward</a:t>
            </a:r>
          </a:p>
          <a:p>
            <a:pPr marL="800100" lvl="1" indent="-342900">
              <a:buFont typeface="等线" panose="02010600030101010101" pitchFamily="2" charset="-122"/>
              <a:buChar char="–"/>
            </a:pPr>
            <a:r>
              <a:rPr lang="en-US" altLang="zh-CN" sz="1700" dirty="0"/>
              <a:t>LMF determines the location of UE directly using an ML model i.e. calculate location per the trained ML model</a:t>
            </a:r>
          </a:p>
          <a:p>
            <a:pPr marL="742950" lvl="1" indent="-285750">
              <a:buFont typeface="等线" panose="02010600030101010101" pitchFamily="2" charset="-122"/>
              <a:buChar char="–"/>
            </a:pPr>
            <a:r>
              <a:rPr lang="en-US" altLang="zh-CN" sz="1700" dirty="0"/>
              <a:t>Further discussion about option selection e.g. only Alt a </a:t>
            </a:r>
            <a:r>
              <a:rPr lang="en-US" altLang="zh-CN" sz="1700"/>
              <a:t>or Alt b </a:t>
            </a:r>
            <a:r>
              <a:rPr lang="en-US" altLang="zh-CN" sz="1700" dirty="0"/>
              <a:t>or both</a:t>
            </a:r>
          </a:p>
        </p:txBody>
      </p:sp>
    </p:spTree>
    <p:extLst>
      <p:ext uri="{BB962C8B-B14F-4D97-AF65-F5344CB8AC3E}">
        <p14:creationId xmlns:p14="http://schemas.microsoft.com/office/powerpoint/2010/main" val="118759871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C2D1C9E-3901-4CF9-AA69-568E09E7B1E4}"/>
              </a:ext>
            </a:extLst>
          </p:cNvPr>
          <p:cNvSpPr>
            <a:spLocks noGrp="1"/>
          </p:cNvSpPr>
          <p:nvPr>
            <p:ph type="title"/>
          </p:nvPr>
        </p:nvSpPr>
        <p:spPr>
          <a:xfrm>
            <a:off x="690113" y="116172"/>
            <a:ext cx="11424302" cy="618286"/>
          </a:xfrm>
        </p:spPr>
        <p:txBody>
          <a:bodyPr>
            <a:normAutofit fontScale="90000"/>
          </a:bodyPr>
          <a:lstStyle/>
          <a:p>
            <a:r>
              <a:rPr lang="en-US" altLang="zh-CN" dirty="0"/>
              <a:t>KI#1: Data collection/</a:t>
            </a:r>
            <a:r>
              <a:rPr lang="en-GB" dirty="0"/>
              <a:t>Model accuracy monitoring </a:t>
            </a:r>
            <a:endParaRPr lang="zh-CN" altLang="en-US" dirty="0"/>
          </a:p>
        </p:txBody>
      </p:sp>
      <p:sp>
        <p:nvSpPr>
          <p:cNvPr id="5" name="文本框 4">
            <a:extLst>
              <a:ext uri="{FF2B5EF4-FFF2-40B4-BE49-F238E27FC236}">
                <a16:creationId xmlns:a16="http://schemas.microsoft.com/office/drawing/2014/main" id="{ACD889FA-11A7-4AC2-8075-1E4D0E5E8256}"/>
              </a:ext>
            </a:extLst>
          </p:cNvPr>
          <p:cNvSpPr txBox="1"/>
          <p:nvPr/>
        </p:nvSpPr>
        <p:spPr>
          <a:xfrm>
            <a:off x="577911" y="853227"/>
            <a:ext cx="11608547" cy="830997"/>
          </a:xfrm>
          <a:prstGeom prst="rect">
            <a:avLst/>
          </a:prstGeom>
          <a:noFill/>
        </p:spPr>
        <p:txBody>
          <a:bodyPr wrap="square" rtlCol="0">
            <a:spAutoFit/>
          </a:bodyPr>
          <a:lstStyle/>
          <a:p>
            <a:pPr marL="285750" indent="-285750">
              <a:buFont typeface="Arial" panose="020B0604020202020204" pitchFamily="34" charset="0"/>
              <a:buChar char="•"/>
            </a:pPr>
            <a:r>
              <a:rPr lang="en-US" altLang="zh-CN" sz="1600" dirty="0"/>
              <a:t>Option 1 (P#1.1): LMF calculating location + LMF model</a:t>
            </a:r>
            <a:r>
              <a:rPr lang="zh-CN" altLang="en-US" sz="1600" dirty="0"/>
              <a:t> </a:t>
            </a:r>
            <a:r>
              <a:rPr lang="en-US" altLang="zh-CN" sz="1600" dirty="0"/>
              <a:t>training</a:t>
            </a:r>
            <a:r>
              <a:rPr lang="en-US" altLang="zh-CN" sz="1600" strike="sngStrike" dirty="0"/>
              <a:t>(</a:t>
            </a:r>
            <a:r>
              <a:rPr lang="en-US" altLang="zh-CN" sz="1600" strike="sngStrike" dirty="0">
                <a:highlight>
                  <a:srgbClr val="FFFF00"/>
                </a:highlight>
              </a:rPr>
              <a:t>i.e. </a:t>
            </a:r>
            <a:r>
              <a:rPr lang="en-US" altLang="zh-CN" sz="1400" strike="sngStrike" dirty="0">
                <a:highlight>
                  <a:srgbClr val="FFFF00"/>
                </a:highlight>
              </a:rPr>
              <a:t>LMF have to support AI computing and big volume data storage</a:t>
            </a:r>
            <a:r>
              <a:rPr lang="en-US" altLang="zh-CN" sz="1400" strike="sngStrike" dirty="0"/>
              <a:t>)</a:t>
            </a:r>
            <a:endParaRPr lang="en-US" altLang="zh-CN" sz="1600" strike="sngStrike" dirty="0"/>
          </a:p>
          <a:p>
            <a:pPr marL="285750" indent="-285750">
              <a:buFont typeface="Arial" panose="020B0604020202020204" pitchFamily="34" charset="0"/>
              <a:buChar char="•"/>
            </a:pPr>
            <a:r>
              <a:rPr lang="en-US" altLang="zh-CN" sz="1600" dirty="0"/>
              <a:t>Option 2 (P#1.2): LMF calculating location + MTLF model training </a:t>
            </a:r>
            <a:endParaRPr lang="en-US" altLang="zh-CN" sz="1300" b="1" i="1" dirty="0"/>
          </a:p>
          <a:p>
            <a:pPr marL="285750" indent="-285750">
              <a:buFont typeface="Arial" panose="020B0604020202020204" pitchFamily="34" charset="0"/>
              <a:buChar char="•"/>
            </a:pPr>
            <a:r>
              <a:rPr lang="en-US" altLang="zh-CN" sz="1600" strike="sngStrike" dirty="0"/>
              <a:t>Option 3 (new):   LMF calculating location + OAM model training</a:t>
            </a:r>
          </a:p>
        </p:txBody>
      </p:sp>
      <p:sp>
        <p:nvSpPr>
          <p:cNvPr id="13" name="矩形 12">
            <a:extLst>
              <a:ext uri="{FF2B5EF4-FFF2-40B4-BE49-F238E27FC236}">
                <a16:creationId xmlns:a16="http://schemas.microsoft.com/office/drawing/2014/main" id="{DB145067-064B-4D2D-AB78-C4407468BCEF}"/>
              </a:ext>
            </a:extLst>
          </p:cNvPr>
          <p:cNvSpPr/>
          <p:nvPr/>
        </p:nvSpPr>
        <p:spPr>
          <a:xfrm>
            <a:off x="444617" y="4414736"/>
            <a:ext cx="11442583" cy="2185214"/>
          </a:xfrm>
          <a:prstGeom prst="rect">
            <a:avLst/>
          </a:prstGeom>
        </p:spPr>
        <p:txBody>
          <a:bodyPr wrap="square">
            <a:spAutoFit/>
          </a:bodyPr>
          <a:lstStyle/>
          <a:p>
            <a:pPr marL="285750" indent="-285750">
              <a:buFont typeface="Wingdings" panose="05000000000000000000" pitchFamily="2" charset="2"/>
              <a:buChar char="Ø"/>
            </a:pPr>
            <a:r>
              <a:rPr lang="en-US" altLang="zh-CN" sz="1600" dirty="0"/>
              <a:t>Observation</a:t>
            </a:r>
          </a:p>
          <a:p>
            <a:pPr marL="800100" lvl="1" indent="-342900">
              <a:buFont typeface="等线" panose="02010600030101010101" pitchFamily="2" charset="-122"/>
              <a:buChar char="–"/>
            </a:pPr>
            <a:r>
              <a:rPr lang="en-US" altLang="zh-CN" sz="1600" dirty="0"/>
              <a:t>data collection is the common part for all the options</a:t>
            </a:r>
          </a:p>
          <a:p>
            <a:pPr marL="800100" lvl="1" indent="-342900">
              <a:buFont typeface="等线" panose="02010600030101010101" pitchFamily="2" charset="-122"/>
              <a:buChar char="–"/>
            </a:pPr>
            <a:endParaRPr lang="en-US" altLang="zh-CN" sz="700" dirty="0"/>
          </a:p>
          <a:p>
            <a:pPr marL="285750" indent="-285750">
              <a:buFont typeface="Wingdings" panose="05000000000000000000" pitchFamily="2" charset="2"/>
              <a:buChar char="Ø"/>
            </a:pPr>
            <a:endParaRPr lang="en-US" altLang="zh-CN" sz="100" dirty="0"/>
          </a:p>
          <a:p>
            <a:pPr marL="285750" indent="-285750">
              <a:buFont typeface="Wingdings" panose="05000000000000000000" pitchFamily="2" charset="2"/>
              <a:buChar char="Ø"/>
            </a:pPr>
            <a:r>
              <a:rPr lang="en-US" altLang="zh-CN" sz="1600" dirty="0"/>
              <a:t>Way forward</a:t>
            </a:r>
          </a:p>
          <a:p>
            <a:pPr marL="742950" lvl="1" indent="-285750">
              <a:buFont typeface="等线" panose="02010600030101010101" pitchFamily="2" charset="-122"/>
              <a:buChar char="–"/>
            </a:pPr>
            <a:r>
              <a:rPr lang="en-US" altLang="zh-CN" sz="1600" dirty="0"/>
              <a:t>Further discussion about option selection e.g. only option 1 or only option 2 or both </a:t>
            </a:r>
          </a:p>
          <a:p>
            <a:pPr marL="742950" lvl="1" indent="-285750">
              <a:buFont typeface="等线" panose="02010600030101010101" pitchFamily="2" charset="-122"/>
              <a:buChar char="–"/>
            </a:pPr>
            <a:r>
              <a:rPr lang="en-US" altLang="zh-CN" sz="1600" dirty="0"/>
              <a:t>Data collection procedures for training model is the common part and need to be specified</a:t>
            </a:r>
          </a:p>
          <a:p>
            <a:pPr marL="1200150" lvl="2" indent="-285750">
              <a:buFont typeface="等线" panose="02010600030101010101" pitchFamily="2" charset="-122"/>
              <a:buChar char="–"/>
            </a:pPr>
            <a:r>
              <a:rPr lang="en-GB" sz="1600" dirty="0"/>
              <a:t>The data for model training, inference and model performance monitoring will be decided by RAN WGs and SA2 will align with RAN WGs</a:t>
            </a:r>
            <a:r>
              <a:rPr lang="en-US" altLang="zh-CN" sz="1600" dirty="0"/>
              <a:t> and standardize the potential SA2 impact</a:t>
            </a:r>
          </a:p>
          <a:p>
            <a:pPr marL="742950" lvl="1" indent="-285750">
              <a:buFont typeface="等线" panose="02010600030101010101" pitchFamily="2" charset="-122"/>
              <a:buChar char="–"/>
            </a:pPr>
            <a:r>
              <a:rPr lang="en-GB" sz="1600" dirty="0"/>
              <a:t>Model accuracy monitoring will be concluded in normative phase, taking into consideration related input of RAN WGs.</a:t>
            </a:r>
            <a:endParaRPr lang="en-US" altLang="zh-CN" sz="1600" dirty="0"/>
          </a:p>
        </p:txBody>
      </p:sp>
      <p:sp>
        <p:nvSpPr>
          <p:cNvPr id="14" name="文本框 13">
            <a:extLst>
              <a:ext uri="{FF2B5EF4-FFF2-40B4-BE49-F238E27FC236}">
                <a16:creationId xmlns:a16="http://schemas.microsoft.com/office/drawing/2014/main" id="{689FFDEA-1B80-459D-814E-D444092A47E3}"/>
              </a:ext>
            </a:extLst>
          </p:cNvPr>
          <p:cNvSpPr txBox="1"/>
          <p:nvPr/>
        </p:nvSpPr>
        <p:spPr>
          <a:xfrm>
            <a:off x="577911" y="3801091"/>
            <a:ext cx="11238951" cy="492443"/>
          </a:xfrm>
          <a:prstGeom prst="rect">
            <a:avLst/>
          </a:prstGeom>
          <a:noFill/>
        </p:spPr>
        <p:txBody>
          <a:bodyPr wrap="square" rtlCol="0">
            <a:spAutoFit/>
          </a:bodyPr>
          <a:lstStyle/>
          <a:p>
            <a:r>
              <a:rPr lang="en-US" altLang="zh-CN" sz="1300" b="1" i="1" dirty="0"/>
              <a:t>Note1: </a:t>
            </a:r>
            <a:r>
              <a:rPr lang="en-US" altLang="zh-CN" sz="1300" b="1" i="1" dirty="0">
                <a:solidFill>
                  <a:srgbClr val="C00000"/>
                </a:solidFill>
              </a:rPr>
              <a:t>Additional optional data </a:t>
            </a:r>
            <a:r>
              <a:rPr lang="en-US" altLang="zh-CN" sz="1300" b="1" i="1" dirty="0"/>
              <a:t>that may be collected is UE ID (from AMF), past UE location, positioning methods, LCS QoS (from GMLC), UE trajectory, GNSS info (from AF) and UE speed, UE orientation (from OAM).</a:t>
            </a:r>
          </a:p>
        </p:txBody>
      </p:sp>
      <p:graphicFrame>
        <p:nvGraphicFramePr>
          <p:cNvPr id="11" name="内容占位符 3">
            <a:extLst>
              <a:ext uri="{FF2B5EF4-FFF2-40B4-BE49-F238E27FC236}">
                <a16:creationId xmlns:a16="http://schemas.microsoft.com/office/drawing/2014/main" id="{C262B837-1CEA-4E2B-ADA3-02D08A78EB0D}"/>
              </a:ext>
            </a:extLst>
          </p:cNvPr>
          <p:cNvGraphicFramePr>
            <a:graphicFrameLocks noGrp="1"/>
          </p:cNvGraphicFramePr>
          <p:nvPr>
            <p:ph idx="1"/>
            <p:extLst>
              <p:ext uri="{D42A27DB-BD31-4B8C-83A1-F6EECF244321}">
                <p14:modId xmlns:p14="http://schemas.microsoft.com/office/powerpoint/2010/main" val="4106804750"/>
              </p:ext>
            </p:extLst>
          </p:nvPr>
        </p:nvGraphicFramePr>
        <p:xfrm>
          <a:off x="604061" y="1658467"/>
          <a:ext cx="11083637" cy="2114678"/>
        </p:xfrm>
        <a:graphic>
          <a:graphicData uri="http://schemas.openxmlformats.org/drawingml/2006/table">
            <a:tbl>
              <a:tblPr firstRow="1" bandRow="1">
                <a:tableStyleId>{5C22544A-7EE6-4342-B048-85BDC9FD1C3A}</a:tableStyleId>
              </a:tblPr>
              <a:tblGrid>
                <a:gridCol w="2765367">
                  <a:extLst>
                    <a:ext uri="{9D8B030D-6E8A-4147-A177-3AD203B41FA5}">
                      <a16:colId xmlns:a16="http://schemas.microsoft.com/office/drawing/2014/main" val="2576907883"/>
                    </a:ext>
                  </a:extLst>
                </a:gridCol>
                <a:gridCol w="2336068">
                  <a:extLst>
                    <a:ext uri="{9D8B030D-6E8A-4147-A177-3AD203B41FA5}">
                      <a16:colId xmlns:a16="http://schemas.microsoft.com/office/drawing/2014/main" val="2347654855"/>
                    </a:ext>
                  </a:extLst>
                </a:gridCol>
                <a:gridCol w="3564475">
                  <a:extLst>
                    <a:ext uri="{9D8B030D-6E8A-4147-A177-3AD203B41FA5}">
                      <a16:colId xmlns:a16="http://schemas.microsoft.com/office/drawing/2014/main" val="3058967504"/>
                    </a:ext>
                  </a:extLst>
                </a:gridCol>
                <a:gridCol w="2417727">
                  <a:extLst>
                    <a:ext uri="{9D8B030D-6E8A-4147-A177-3AD203B41FA5}">
                      <a16:colId xmlns:a16="http://schemas.microsoft.com/office/drawing/2014/main" val="2250579527"/>
                    </a:ext>
                  </a:extLst>
                </a:gridCol>
              </a:tblGrid>
              <a:tr h="353362">
                <a:tc>
                  <a:txBody>
                    <a:bodyPr/>
                    <a:lstStyle/>
                    <a:p>
                      <a:pPr algn="ctr"/>
                      <a:endParaRPr lang="zh-CN" altLang="en-US" dirty="0"/>
                    </a:p>
                  </a:txBody>
                  <a:tcPr/>
                </a:tc>
                <a:tc>
                  <a:txBody>
                    <a:bodyPr/>
                    <a:lstStyle/>
                    <a:p>
                      <a:pPr algn="ctr"/>
                      <a:r>
                        <a:rPr lang="en-US" altLang="zh-CN" dirty="0"/>
                        <a:t>Option 1</a:t>
                      </a:r>
                      <a:endParaRPr lang="zh-CN" altLang="en-US" dirty="0"/>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dirty="0"/>
                        <a:t>Option 2</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trike="sngStrike" dirty="0"/>
                        <a:t>Option 3(SA5)</a:t>
                      </a:r>
                      <a:endParaRPr lang="zh-CN" altLang="en-US" strike="sngStrike" dirty="0"/>
                    </a:p>
                  </a:txBody>
                  <a:tcPr/>
                </a:tc>
                <a:extLst>
                  <a:ext uri="{0D108BD9-81ED-4DB2-BD59-A6C34878D82A}">
                    <a16:rowId xmlns:a16="http://schemas.microsoft.com/office/drawing/2014/main" val="2970645492"/>
                  </a:ext>
                </a:extLst>
              </a:tr>
              <a:tr h="294468">
                <a:tc>
                  <a:txBody>
                    <a:bodyPr/>
                    <a:lstStyle/>
                    <a:p>
                      <a:pPr algn="l"/>
                      <a:r>
                        <a:rPr lang="en-US" altLang="zh-CN" sz="1400" dirty="0"/>
                        <a:t>Training entity</a:t>
                      </a:r>
                      <a:endParaRPr lang="en-US" altLang="zh-CN" sz="1400" b="1" dirty="0"/>
                    </a:p>
                  </a:txBody>
                  <a:tcPr/>
                </a:tc>
                <a:tc>
                  <a:txBody>
                    <a:bodyPr/>
                    <a:lstStyle/>
                    <a:p>
                      <a:pPr algn="ctr"/>
                      <a:r>
                        <a:rPr lang="en-US" altLang="zh-CN" sz="1400" dirty="0"/>
                        <a:t>LMF</a:t>
                      </a:r>
                      <a:endParaRPr lang="zh-CN" altLang="en-US" sz="1400" dirty="0"/>
                    </a:p>
                  </a:txBody>
                  <a:tcPr/>
                </a:tc>
                <a:tc>
                  <a:txBody>
                    <a:bodyPr/>
                    <a:lstStyle/>
                    <a:p>
                      <a:pPr algn="ctr"/>
                      <a:r>
                        <a:rPr lang="en-US" altLang="zh-CN" sz="1400" dirty="0"/>
                        <a:t>MTLF</a:t>
                      </a:r>
                      <a:endParaRPr lang="zh-CN" altLang="en-US" sz="1400" dirty="0"/>
                    </a:p>
                  </a:txBody>
                  <a:tcPr/>
                </a:tc>
                <a:tc>
                  <a:txBody>
                    <a:bodyPr/>
                    <a:lstStyle/>
                    <a:p>
                      <a:pPr algn="ctr"/>
                      <a:r>
                        <a:rPr lang="en-US" altLang="zh-CN" sz="1400" strike="sngStrike" dirty="0"/>
                        <a:t>OAM</a:t>
                      </a:r>
                      <a:endParaRPr lang="zh-CN" altLang="en-US" sz="1400" strike="sngStrike" dirty="0"/>
                    </a:p>
                  </a:txBody>
                  <a:tcPr/>
                </a:tc>
                <a:extLst>
                  <a:ext uri="{0D108BD9-81ED-4DB2-BD59-A6C34878D82A}">
                    <a16:rowId xmlns:a16="http://schemas.microsoft.com/office/drawing/2014/main" val="710829110"/>
                  </a:ext>
                </a:extLst>
              </a:tr>
              <a:tr h="316358">
                <a:tc>
                  <a:txBody>
                    <a:bodyPr/>
                    <a:lstStyle/>
                    <a:p>
                      <a:pPr algn="l"/>
                      <a:r>
                        <a:rPr lang="en-US" altLang="zh-CN" sz="1400" dirty="0"/>
                        <a:t>Data sources</a:t>
                      </a:r>
                      <a:endParaRPr lang="zh-CN" altLang="en-US" sz="1400" dirty="0"/>
                    </a:p>
                  </a:txBody>
                  <a:tcPr/>
                </a:tc>
                <a:tc>
                  <a:txBody>
                    <a:bodyPr/>
                    <a:lstStyle/>
                    <a:p>
                      <a:pPr algn="ctr"/>
                      <a:r>
                        <a:rPr lang="en-US" altLang="zh-CN" sz="1400" dirty="0"/>
                        <a:t> UE,</a:t>
                      </a:r>
                      <a:r>
                        <a:rPr lang="zh-CN" altLang="en-US" sz="1400" dirty="0"/>
                        <a:t> </a:t>
                      </a:r>
                      <a:r>
                        <a:rPr lang="en-US" altLang="zh-CN" sz="1400" dirty="0"/>
                        <a:t>RAN and PRU</a:t>
                      </a:r>
                    </a:p>
                  </a:txBody>
                  <a:tcPr/>
                </a:tc>
                <a:tc>
                  <a:txBody>
                    <a:bodyPr/>
                    <a:lstStyle/>
                    <a:p>
                      <a:pPr marL="0" algn="ctr" defTabSz="914400" rtl="0" eaLnBrk="1" latinLnBrk="0" hangingPunct="1"/>
                      <a:r>
                        <a:rPr lang="en-US" altLang="zh-CN" sz="1400" kern="1200" dirty="0">
                          <a:solidFill>
                            <a:schemeClr val="dk1"/>
                          </a:solidFill>
                          <a:latin typeface="+mn-lt"/>
                          <a:ea typeface="+mn-ea"/>
                          <a:cs typeface="+mn-cs"/>
                        </a:rPr>
                        <a:t> UE, RAN and PRU (via LMF)</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400" strike="sngStrike" kern="1200" dirty="0">
                          <a:solidFill>
                            <a:schemeClr val="dk1"/>
                          </a:solidFill>
                          <a:latin typeface="+mn-lt"/>
                          <a:ea typeface="+mn-ea"/>
                          <a:cs typeface="+mn-cs"/>
                        </a:rPr>
                        <a:t>UE, RAN and PRU</a:t>
                      </a:r>
                    </a:p>
                  </a:txBody>
                  <a:tcPr/>
                </a:tc>
                <a:extLst>
                  <a:ext uri="{0D108BD9-81ED-4DB2-BD59-A6C34878D82A}">
                    <a16:rowId xmlns:a16="http://schemas.microsoft.com/office/drawing/2014/main" val="1650993773"/>
                  </a:ext>
                </a:extLst>
              </a:tr>
              <a:tr h="407720">
                <a:tc>
                  <a:txBody>
                    <a:bodyPr/>
                    <a:lstStyle/>
                    <a:p>
                      <a:pPr algn="l"/>
                      <a:r>
                        <a:rPr lang="en-US" altLang="zh-CN" sz="1400" dirty="0"/>
                        <a:t>Data collection for Model training triggered by who</a:t>
                      </a:r>
                      <a:endParaRPr lang="zh-CN" altLang="en-US" sz="1400" dirty="0"/>
                    </a:p>
                  </a:txBody>
                  <a:tcPr/>
                </a:tc>
                <a:tc>
                  <a:txBody>
                    <a:bodyPr/>
                    <a:lstStyle/>
                    <a:p>
                      <a:pPr marL="0" indent="0" algn="ctr">
                        <a:buFontTx/>
                        <a:buNone/>
                      </a:pPr>
                      <a:r>
                        <a:rPr lang="en-US" altLang="zh-CN" sz="1400" dirty="0">
                          <a:solidFill>
                            <a:schemeClr val="tx1"/>
                          </a:solidFill>
                        </a:rPr>
                        <a:t>LMF </a:t>
                      </a:r>
                      <a:endParaRPr lang="zh-CN" altLang="en-US" sz="1400" dirty="0">
                        <a:solidFill>
                          <a:schemeClr val="tx1"/>
                        </a:solidFill>
                      </a:endParaRPr>
                    </a:p>
                  </a:txBody>
                  <a:tcPr/>
                </a:tc>
                <a:tc>
                  <a:txBody>
                    <a:bodyPr/>
                    <a:lstStyle/>
                    <a:p>
                      <a:pPr algn="ctr"/>
                      <a:r>
                        <a:rPr lang="en-US" altLang="zh-CN" sz="1400" dirty="0"/>
                        <a:t>MTLF</a:t>
                      </a:r>
                    </a:p>
                  </a:txBody>
                  <a:tcPr/>
                </a:tc>
                <a:tc>
                  <a:txBody>
                    <a:bodyPr/>
                    <a:lstStyle/>
                    <a:p>
                      <a:pPr algn="ctr"/>
                      <a:r>
                        <a:rPr lang="en-US" altLang="zh-CN" sz="1400" strike="sngStrike" dirty="0"/>
                        <a:t>OAM</a:t>
                      </a:r>
                      <a:endParaRPr lang="zh-CN" altLang="en-US" sz="1400" strike="sngStrike" dirty="0"/>
                    </a:p>
                  </a:txBody>
                  <a:tcPr/>
                </a:tc>
                <a:extLst>
                  <a:ext uri="{0D108BD9-81ED-4DB2-BD59-A6C34878D82A}">
                    <a16:rowId xmlns:a16="http://schemas.microsoft.com/office/drawing/2014/main" val="2033668404"/>
                  </a:ext>
                </a:extLst>
              </a:tr>
              <a:tr h="294468">
                <a:tc>
                  <a:txBody>
                    <a:bodyPr/>
                    <a:lstStyle/>
                    <a:p>
                      <a:pPr algn="l"/>
                      <a:r>
                        <a:rPr lang="en-US" altLang="zh-CN" sz="1400" dirty="0"/>
                        <a:t>granularity</a:t>
                      </a:r>
                      <a:endParaRPr lang="zh-CN" altLang="en-US" sz="1400" dirty="0"/>
                    </a:p>
                  </a:txBody>
                  <a:tcPr/>
                </a:tc>
                <a:tc>
                  <a:txBody>
                    <a:bodyPr/>
                    <a:lstStyle/>
                    <a:p>
                      <a:pPr marL="0" indent="0" algn="ctr">
                        <a:buFontTx/>
                        <a:buNone/>
                      </a:pPr>
                      <a:r>
                        <a:rPr lang="en-US" altLang="zh-CN" sz="1400" dirty="0">
                          <a:solidFill>
                            <a:schemeClr val="tx1"/>
                          </a:solidFill>
                        </a:rPr>
                        <a:t>Per area (any UE)</a:t>
                      </a:r>
                      <a:endParaRPr lang="zh-CN" altLang="en-US" sz="1400" dirty="0">
                        <a:solidFill>
                          <a:schemeClr val="tx1"/>
                        </a:solidFill>
                      </a:endParaRPr>
                    </a:p>
                  </a:txBody>
                  <a:tcPr/>
                </a:tc>
                <a:tc>
                  <a:txBody>
                    <a:bodyPr/>
                    <a:lstStyle/>
                    <a:p>
                      <a:pPr algn="ctr"/>
                      <a:r>
                        <a:rPr lang="en-US" altLang="zh-CN" sz="1400" dirty="0">
                          <a:solidFill>
                            <a:schemeClr val="tx1"/>
                          </a:solidFill>
                        </a:rPr>
                        <a:t>Per UE or per area (any UE)</a:t>
                      </a:r>
                    </a:p>
                  </a:txBody>
                  <a:tcPr/>
                </a:tc>
                <a:tc>
                  <a:txBody>
                    <a:bodyPr/>
                    <a:lstStyle/>
                    <a:p>
                      <a:pPr algn="ctr"/>
                      <a:r>
                        <a:rPr lang="en-US" altLang="zh-CN" sz="1400" strike="sngStrike" dirty="0">
                          <a:solidFill>
                            <a:schemeClr val="tx1"/>
                          </a:solidFill>
                        </a:rPr>
                        <a:t>Per</a:t>
                      </a:r>
                      <a:r>
                        <a:rPr lang="zh-CN" altLang="en-US" sz="1400" strike="sngStrike" dirty="0">
                          <a:solidFill>
                            <a:schemeClr val="tx1"/>
                          </a:solidFill>
                        </a:rPr>
                        <a:t> </a:t>
                      </a:r>
                      <a:r>
                        <a:rPr lang="en-US" altLang="zh-CN" sz="1400" strike="sngStrike" dirty="0">
                          <a:solidFill>
                            <a:schemeClr val="tx1"/>
                          </a:solidFill>
                        </a:rPr>
                        <a:t>area (any UE)</a:t>
                      </a:r>
                    </a:p>
                  </a:txBody>
                  <a:tcPr/>
                </a:tc>
                <a:extLst>
                  <a:ext uri="{0D108BD9-81ED-4DB2-BD59-A6C34878D82A}">
                    <a16:rowId xmlns:a16="http://schemas.microsoft.com/office/drawing/2014/main" val="276898216"/>
                  </a:ext>
                </a:extLst>
              </a:tr>
              <a:tr h="294468">
                <a:tc>
                  <a:txBody>
                    <a:bodyPr/>
                    <a:lstStyle/>
                    <a:p>
                      <a:pPr algn="l"/>
                      <a:r>
                        <a:rPr lang="en-GB" sz="1400" dirty="0"/>
                        <a:t>Model accuracy monitoring </a:t>
                      </a:r>
                      <a:endParaRPr lang="zh-CN" altLang="en-US" sz="1400" dirty="0"/>
                    </a:p>
                  </a:txBody>
                  <a:tcPr/>
                </a:tc>
                <a:tc>
                  <a:txBody>
                    <a:bodyPr/>
                    <a:lstStyle/>
                    <a:p>
                      <a:pPr marL="0" indent="0" algn="ctr">
                        <a:buFontTx/>
                        <a:buNone/>
                      </a:pPr>
                      <a:r>
                        <a:rPr lang="en-US" altLang="zh-CN" sz="1400" dirty="0">
                          <a:solidFill>
                            <a:schemeClr val="tx1"/>
                          </a:solidFill>
                        </a:rPr>
                        <a:t>LMF</a:t>
                      </a:r>
                      <a:endParaRPr lang="zh-CN" altLang="en-US" sz="1400" dirty="0">
                        <a:solidFill>
                          <a:schemeClr val="tx1"/>
                        </a:solidFill>
                      </a:endParaRPr>
                    </a:p>
                  </a:txBody>
                  <a:tcPr/>
                </a:tc>
                <a:tc>
                  <a:txBody>
                    <a:bodyPr/>
                    <a:lstStyle/>
                    <a:p>
                      <a:pPr algn="ctr"/>
                      <a:r>
                        <a:rPr lang="en-US" altLang="zh-CN" sz="1400" dirty="0">
                          <a:solidFill>
                            <a:schemeClr val="tx1"/>
                          </a:solidFill>
                        </a:rPr>
                        <a:t>Either LMF or MTLF</a:t>
                      </a:r>
                    </a:p>
                  </a:txBody>
                  <a:tcPr/>
                </a:tc>
                <a:tc>
                  <a:txBody>
                    <a:bodyPr/>
                    <a:lstStyle/>
                    <a:p>
                      <a:pPr algn="ctr"/>
                      <a:r>
                        <a:rPr lang="en-US" altLang="zh-CN" sz="1400" strike="sngStrike" dirty="0">
                          <a:solidFill>
                            <a:schemeClr val="tx1"/>
                          </a:solidFill>
                        </a:rPr>
                        <a:t>OAM</a:t>
                      </a:r>
                    </a:p>
                  </a:txBody>
                  <a:tcPr/>
                </a:tc>
                <a:extLst>
                  <a:ext uri="{0D108BD9-81ED-4DB2-BD59-A6C34878D82A}">
                    <a16:rowId xmlns:a16="http://schemas.microsoft.com/office/drawing/2014/main" val="1752018485"/>
                  </a:ext>
                </a:extLst>
              </a:tr>
            </a:tbl>
          </a:graphicData>
        </a:graphic>
      </p:graphicFrame>
    </p:spTree>
    <p:extLst>
      <p:ext uri="{BB962C8B-B14F-4D97-AF65-F5344CB8AC3E}">
        <p14:creationId xmlns:p14="http://schemas.microsoft.com/office/powerpoint/2010/main" val="359685582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p:cNvSpPr>
            <a:spLocks noGrp="1" noChangeArrowheads="1"/>
          </p:cNvSpPr>
          <p:nvPr>
            <p:ph type="ctrTitle"/>
          </p:nvPr>
        </p:nvSpPr>
        <p:spPr>
          <a:xfrm>
            <a:off x="3119032" y="2194371"/>
            <a:ext cx="5566488" cy="2572939"/>
          </a:xfrm>
        </p:spPr>
        <p:txBody>
          <a:bodyPr>
            <a:noAutofit/>
          </a:bodyPr>
          <a:lstStyle/>
          <a:p>
            <a:pPr>
              <a:defRPr/>
            </a:pPr>
            <a:r>
              <a:rPr lang="en-GB" sz="3600" b="1" i="1" dirty="0">
                <a:effectLst>
                  <a:outerShdw blurRad="38100" dist="38100" dir="2700000" algn="tl">
                    <a:srgbClr val="C0C0C0"/>
                  </a:outerShdw>
                </a:effectLst>
              </a:rPr>
              <a:t>BACKUP</a:t>
            </a:r>
            <a:endParaRPr lang="en-GB" sz="2400" b="1" dirty="0"/>
          </a:p>
        </p:txBody>
      </p:sp>
    </p:spTree>
    <p:extLst>
      <p:ext uri="{BB962C8B-B14F-4D97-AF65-F5344CB8AC3E}">
        <p14:creationId xmlns:p14="http://schemas.microsoft.com/office/powerpoint/2010/main" val="656168095"/>
      </p:ext>
    </p:extLst>
  </p:cSld>
  <p:clrMapOvr>
    <a:masterClrMapping/>
  </p:clrMapOvr>
  <p:transition spd="slow">
    <p:fad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C2D1C9E-3901-4CF9-AA69-568E09E7B1E4}"/>
              </a:ext>
            </a:extLst>
          </p:cNvPr>
          <p:cNvSpPr>
            <a:spLocks noGrp="1"/>
          </p:cNvSpPr>
          <p:nvPr>
            <p:ph type="title"/>
          </p:nvPr>
        </p:nvSpPr>
        <p:spPr>
          <a:xfrm>
            <a:off x="690113" y="116172"/>
            <a:ext cx="11224796" cy="618286"/>
          </a:xfrm>
        </p:spPr>
        <p:txBody>
          <a:bodyPr>
            <a:normAutofit fontScale="90000"/>
          </a:bodyPr>
          <a:lstStyle/>
          <a:p>
            <a:r>
              <a:rPr lang="en-US" altLang="zh-CN" dirty="0"/>
              <a:t>KI#1:Data collection for AI based positioning (2/3)</a:t>
            </a:r>
            <a:endParaRPr lang="zh-CN" altLang="en-US" dirty="0"/>
          </a:p>
        </p:txBody>
      </p:sp>
      <p:pic>
        <p:nvPicPr>
          <p:cNvPr id="8" name="图片 7">
            <a:extLst>
              <a:ext uri="{FF2B5EF4-FFF2-40B4-BE49-F238E27FC236}">
                <a16:creationId xmlns:a16="http://schemas.microsoft.com/office/drawing/2014/main" id="{3037CA47-073C-4F4C-81B7-A8A7E564B159}"/>
              </a:ext>
            </a:extLst>
          </p:cNvPr>
          <p:cNvPicPr>
            <a:picLocks noChangeAspect="1"/>
          </p:cNvPicPr>
          <p:nvPr/>
        </p:nvPicPr>
        <p:blipFill>
          <a:blip r:embed="rId2"/>
          <a:stretch>
            <a:fillRect/>
          </a:stretch>
        </p:blipFill>
        <p:spPr>
          <a:xfrm>
            <a:off x="1639019" y="1275656"/>
            <a:ext cx="7418717" cy="2548240"/>
          </a:xfrm>
          <a:prstGeom prst="rect">
            <a:avLst/>
          </a:prstGeom>
        </p:spPr>
      </p:pic>
      <p:sp>
        <p:nvSpPr>
          <p:cNvPr id="9" name="文本框 8">
            <a:extLst>
              <a:ext uri="{FF2B5EF4-FFF2-40B4-BE49-F238E27FC236}">
                <a16:creationId xmlns:a16="http://schemas.microsoft.com/office/drawing/2014/main" id="{7C483559-B2D2-4390-BD16-7000863FB94F}"/>
              </a:ext>
            </a:extLst>
          </p:cNvPr>
          <p:cNvSpPr txBox="1"/>
          <p:nvPr/>
        </p:nvSpPr>
        <p:spPr>
          <a:xfrm>
            <a:off x="310342" y="785887"/>
            <a:ext cx="11339717" cy="369332"/>
          </a:xfrm>
          <a:prstGeom prst="rect">
            <a:avLst/>
          </a:prstGeom>
          <a:noFill/>
        </p:spPr>
        <p:txBody>
          <a:bodyPr wrap="square" rtlCol="0">
            <a:spAutoFit/>
          </a:bodyPr>
          <a:lstStyle/>
          <a:p>
            <a:pPr marL="285750" indent="-285750">
              <a:buFont typeface="Wingdings" panose="05000000000000000000" pitchFamily="2" charset="2"/>
              <a:buChar char="Ø"/>
            </a:pPr>
            <a:r>
              <a:rPr lang="en-US" altLang="zh-CN" dirty="0"/>
              <a:t>RAN agreement in RAN1-116bis meeting on training data (which could include </a:t>
            </a:r>
            <a:r>
              <a:rPr lang="en-US" altLang="zh-CN" dirty="0">
                <a:highlight>
                  <a:srgbClr val="FFFF00"/>
                </a:highlight>
              </a:rPr>
              <a:t>new measurement data</a:t>
            </a:r>
            <a:r>
              <a:rPr lang="en-US" altLang="zh-CN" dirty="0"/>
              <a:t>) </a:t>
            </a:r>
            <a:endParaRPr lang="zh-CN" altLang="en-US" dirty="0"/>
          </a:p>
        </p:txBody>
      </p:sp>
      <p:pic>
        <p:nvPicPr>
          <p:cNvPr id="11" name="图片 10">
            <a:extLst>
              <a:ext uri="{FF2B5EF4-FFF2-40B4-BE49-F238E27FC236}">
                <a16:creationId xmlns:a16="http://schemas.microsoft.com/office/drawing/2014/main" id="{16C386EE-4F3A-4ECC-A4B3-2169A5506413}"/>
              </a:ext>
            </a:extLst>
          </p:cNvPr>
          <p:cNvPicPr>
            <a:picLocks noChangeAspect="1"/>
          </p:cNvPicPr>
          <p:nvPr/>
        </p:nvPicPr>
        <p:blipFill>
          <a:blip r:embed="rId3"/>
          <a:stretch>
            <a:fillRect/>
          </a:stretch>
        </p:blipFill>
        <p:spPr>
          <a:xfrm>
            <a:off x="1639019" y="4218830"/>
            <a:ext cx="7418716" cy="2416015"/>
          </a:xfrm>
          <a:prstGeom prst="rect">
            <a:avLst/>
          </a:prstGeom>
        </p:spPr>
      </p:pic>
      <p:sp>
        <p:nvSpPr>
          <p:cNvPr id="14" name="文本框 13">
            <a:extLst>
              <a:ext uri="{FF2B5EF4-FFF2-40B4-BE49-F238E27FC236}">
                <a16:creationId xmlns:a16="http://schemas.microsoft.com/office/drawing/2014/main" id="{3DE0668C-9FCE-4A95-8498-FBB1EF74811E}"/>
              </a:ext>
            </a:extLst>
          </p:cNvPr>
          <p:cNvSpPr txBox="1"/>
          <p:nvPr/>
        </p:nvSpPr>
        <p:spPr>
          <a:xfrm>
            <a:off x="885645" y="3828645"/>
            <a:ext cx="10899561" cy="369332"/>
          </a:xfrm>
          <a:prstGeom prst="rect">
            <a:avLst/>
          </a:prstGeom>
          <a:noFill/>
        </p:spPr>
        <p:txBody>
          <a:bodyPr wrap="square" rtlCol="0">
            <a:spAutoFit/>
          </a:bodyPr>
          <a:lstStyle/>
          <a:p>
            <a:pPr marL="285750" indent="-285750">
              <a:buFont typeface="Wingdings" panose="05000000000000000000" pitchFamily="2" charset="2"/>
              <a:buChar char="Ø"/>
            </a:pPr>
            <a:r>
              <a:rPr lang="en-US" altLang="zh-CN" dirty="0"/>
              <a:t>RAN agreement in RAN1-116bis meeting on training data sources: (for information) </a:t>
            </a:r>
            <a:endParaRPr lang="zh-CN" altLang="en-US" dirty="0"/>
          </a:p>
        </p:txBody>
      </p:sp>
    </p:spTree>
    <p:extLst>
      <p:ext uri="{BB962C8B-B14F-4D97-AF65-F5344CB8AC3E}">
        <p14:creationId xmlns:p14="http://schemas.microsoft.com/office/powerpoint/2010/main" val="360358283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C2D1C9E-3901-4CF9-AA69-568E09E7B1E4}"/>
              </a:ext>
            </a:extLst>
          </p:cNvPr>
          <p:cNvSpPr>
            <a:spLocks noGrp="1"/>
          </p:cNvSpPr>
          <p:nvPr>
            <p:ph type="title"/>
          </p:nvPr>
        </p:nvSpPr>
        <p:spPr>
          <a:xfrm>
            <a:off x="690113" y="116172"/>
            <a:ext cx="11407676" cy="618286"/>
          </a:xfrm>
        </p:spPr>
        <p:txBody>
          <a:bodyPr>
            <a:noAutofit/>
          </a:bodyPr>
          <a:lstStyle/>
          <a:p>
            <a:r>
              <a:rPr lang="en-US" altLang="zh-CN" sz="3200" dirty="0"/>
              <a:t>KI#1: Data collection for AI based positioning for Option 1 (3/3)</a:t>
            </a:r>
            <a:endParaRPr lang="zh-CN" altLang="en-US" sz="3200" dirty="0"/>
          </a:p>
        </p:txBody>
      </p:sp>
      <p:sp>
        <p:nvSpPr>
          <p:cNvPr id="6" name="文本框 5">
            <a:extLst>
              <a:ext uri="{FF2B5EF4-FFF2-40B4-BE49-F238E27FC236}">
                <a16:creationId xmlns:a16="http://schemas.microsoft.com/office/drawing/2014/main" id="{A9297A8F-7C07-46C7-BBCF-35A9F0927826}"/>
              </a:ext>
            </a:extLst>
          </p:cNvPr>
          <p:cNvSpPr txBox="1"/>
          <p:nvPr/>
        </p:nvSpPr>
        <p:spPr>
          <a:xfrm>
            <a:off x="6736080" y="4207154"/>
            <a:ext cx="5191760" cy="492443"/>
          </a:xfrm>
          <a:prstGeom prst="rect">
            <a:avLst/>
          </a:prstGeom>
          <a:noFill/>
          <a:ln>
            <a:solidFill>
              <a:schemeClr val="tx1"/>
            </a:solidFill>
          </a:ln>
        </p:spPr>
        <p:txBody>
          <a:bodyPr wrap="square" rtlCol="0">
            <a:spAutoFit/>
          </a:bodyPr>
          <a:lstStyle/>
          <a:p>
            <a:pPr marL="285750" indent="-285750">
              <a:buFontTx/>
              <a:buChar char="-"/>
            </a:pPr>
            <a:r>
              <a:rPr lang="en-US" altLang="zh-CN" sz="1300" dirty="0"/>
              <a:t>How to initiate data collection for model training by the LMF, since the LMF has no UE ID and no LCS correlation ID from AMF?</a:t>
            </a:r>
            <a:endParaRPr lang="zh-CN" altLang="en-US" sz="1300" dirty="0"/>
          </a:p>
        </p:txBody>
      </p:sp>
      <p:pic>
        <p:nvPicPr>
          <p:cNvPr id="12" name="图片 11">
            <a:extLst>
              <a:ext uri="{FF2B5EF4-FFF2-40B4-BE49-F238E27FC236}">
                <a16:creationId xmlns:a16="http://schemas.microsoft.com/office/drawing/2014/main" id="{4014E557-A12E-428F-B24D-D5609E122472}"/>
              </a:ext>
            </a:extLst>
          </p:cNvPr>
          <p:cNvPicPr>
            <a:picLocks noChangeAspect="1"/>
          </p:cNvPicPr>
          <p:nvPr/>
        </p:nvPicPr>
        <p:blipFill>
          <a:blip r:embed="rId3"/>
          <a:stretch>
            <a:fillRect/>
          </a:stretch>
        </p:blipFill>
        <p:spPr>
          <a:xfrm>
            <a:off x="6386046" y="1911812"/>
            <a:ext cx="5670893" cy="2059074"/>
          </a:xfrm>
          <a:prstGeom prst="rect">
            <a:avLst/>
          </a:prstGeom>
        </p:spPr>
      </p:pic>
      <p:sp>
        <p:nvSpPr>
          <p:cNvPr id="3" name="文本框 2">
            <a:extLst>
              <a:ext uri="{FF2B5EF4-FFF2-40B4-BE49-F238E27FC236}">
                <a16:creationId xmlns:a16="http://schemas.microsoft.com/office/drawing/2014/main" id="{03E5C568-7831-4E5B-B922-CE91BEC44BBA}"/>
              </a:ext>
            </a:extLst>
          </p:cNvPr>
          <p:cNvSpPr txBox="1"/>
          <p:nvPr/>
        </p:nvSpPr>
        <p:spPr>
          <a:xfrm>
            <a:off x="558532" y="754647"/>
            <a:ext cx="11539257" cy="646331"/>
          </a:xfrm>
          <a:prstGeom prst="rect">
            <a:avLst/>
          </a:prstGeom>
          <a:noFill/>
        </p:spPr>
        <p:txBody>
          <a:bodyPr wrap="square" rtlCol="0">
            <a:spAutoFit/>
          </a:bodyPr>
          <a:lstStyle/>
          <a:p>
            <a:pPr marL="285750" indent="-285750">
              <a:buFont typeface="Wingdings" panose="05000000000000000000" pitchFamily="2" charset="2"/>
              <a:buChar char="Ø"/>
            </a:pPr>
            <a:r>
              <a:rPr lang="en-US" altLang="zh-CN" dirty="0"/>
              <a:t>Discussion and comparing of different alternatives for LMF Data collection</a:t>
            </a:r>
          </a:p>
          <a:p>
            <a:r>
              <a:rPr lang="en-US" altLang="zh-CN" dirty="0"/>
              <a:t>     </a:t>
            </a:r>
            <a:r>
              <a:rPr lang="en-US" altLang="zh-CN" sz="1600" b="1" i="1" dirty="0"/>
              <a:t>Note: MTLF triggered data collection for option2 is already captured in TR (e.g. via GMLC/AMF or directly) </a:t>
            </a:r>
            <a:endParaRPr lang="zh-CN" altLang="en-US" b="1" i="1" dirty="0"/>
          </a:p>
        </p:txBody>
      </p:sp>
      <p:sp>
        <p:nvSpPr>
          <p:cNvPr id="4" name="Rectangle 2">
            <a:extLst>
              <a:ext uri="{FF2B5EF4-FFF2-40B4-BE49-F238E27FC236}">
                <a16:creationId xmlns:a16="http://schemas.microsoft.com/office/drawing/2014/main" id="{64C0E35D-123C-4BAE-9E36-C2FB5A142592}"/>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6" name="Rectangle 5">
            <a:extLst>
              <a:ext uri="{FF2B5EF4-FFF2-40B4-BE49-F238E27FC236}">
                <a16:creationId xmlns:a16="http://schemas.microsoft.com/office/drawing/2014/main" id="{3932338E-898B-4A62-9ACD-DF714AF9BC0C}"/>
              </a:ext>
            </a:extLst>
          </p:cNvPr>
          <p:cNvSpPr>
            <a:spLocks noChangeArrowheads="1"/>
          </p:cNvSpPr>
          <p:nvPr/>
        </p:nvSpPr>
        <p:spPr bwMode="auto">
          <a:xfrm>
            <a:off x="1316334" y="-322952"/>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7" name="对象 16">
            <a:extLst>
              <a:ext uri="{FF2B5EF4-FFF2-40B4-BE49-F238E27FC236}">
                <a16:creationId xmlns:a16="http://schemas.microsoft.com/office/drawing/2014/main" id="{C0917B9F-E68B-4F89-9A39-D502F876581B}"/>
              </a:ext>
            </a:extLst>
          </p:cNvPr>
          <p:cNvGraphicFramePr>
            <a:graphicFrameLocks noChangeAspect="1"/>
          </p:cNvGraphicFramePr>
          <p:nvPr>
            <p:extLst>
              <p:ext uri="{D42A27DB-BD31-4B8C-83A1-F6EECF244321}">
                <p14:modId xmlns:p14="http://schemas.microsoft.com/office/powerpoint/2010/main" val="39716238"/>
              </p:ext>
            </p:extLst>
          </p:nvPr>
        </p:nvGraphicFramePr>
        <p:xfrm>
          <a:off x="966338" y="1903194"/>
          <a:ext cx="4981575" cy="4133850"/>
        </p:xfrm>
        <a:graphic>
          <a:graphicData uri="http://schemas.openxmlformats.org/presentationml/2006/ole">
            <mc:AlternateContent xmlns:mc="http://schemas.openxmlformats.org/markup-compatibility/2006">
              <mc:Choice xmlns:v="urn:schemas-microsoft-com:vml" Requires="v">
                <p:oleObj spid="_x0000_s1183" name="Picture" r:id="rId4" imgW="5772815" imgH="4762094" progId="Word.Picture.8">
                  <p:embed/>
                </p:oleObj>
              </mc:Choice>
              <mc:Fallback>
                <p:oleObj name="Picture" r:id="rId4" imgW="5772815" imgH="4762094" progId="Word.Picture.8">
                  <p:embed/>
                  <p:pic>
                    <p:nvPicPr>
                      <p:cNvPr id="0" name="Object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66338" y="1903194"/>
                        <a:ext cx="4981575" cy="41338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cxnSp>
        <p:nvCxnSpPr>
          <p:cNvPr id="10" name="直接箭头连接符 9">
            <a:extLst>
              <a:ext uri="{FF2B5EF4-FFF2-40B4-BE49-F238E27FC236}">
                <a16:creationId xmlns:a16="http://schemas.microsoft.com/office/drawing/2014/main" id="{2AE3AC58-ABF7-40D4-9018-14DDDF3EE8F4}"/>
              </a:ext>
            </a:extLst>
          </p:cNvPr>
          <p:cNvCxnSpPr/>
          <p:nvPr/>
        </p:nvCxnSpPr>
        <p:spPr>
          <a:xfrm>
            <a:off x="1245995" y="4705726"/>
            <a:ext cx="1838848" cy="0"/>
          </a:xfrm>
          <a:prstGeom prst="straightConnector1">
            <a:avLst/>
          </a:prstGeom>
          <a:ln>
            <a:solidFill>
              <a:srgbClr val="0070C0"/>
            </a:solidFill>
            <a:tailEnd type="triangle"/>
          </a:ln>
        </p:spPr>
        <p:style>
          <a:lnRef idx="1">
            <a:schemeClr val="accent1"/>
          </a:lnRef>
          <a:fillRef idx="0">
            <a:schemeClr val="accent1"/>
          </a:fillRef>
          <a:effectRef idx="0">
            <a:schemeClr val="accent1"/>
          </a:effectRef>
          <a:fontRef idx="minor">
            <a:schemeClr val="tx1"/>
          </a:fontRef>
        </p:style>
      </p:cxnSp>
      <p:cxnSp>
        <p:nvCxnSpPr>
          <p:cNvPr id="19" name="直接箭头连接符 18">
            <a:extLst>
              <a:ext uri="{FF2B5EF4-FFF2-40B4-BE49-F238E27FC236}">
                <a16:creationId xmlns:a16="http://schemas.microsoft.com/office/drawing/2014/main" id="{D28998DF-EB78-4C7E-B1B5-5F9227B4B37A}"/>
              </a:ext>
            </a:extLst>
          </p:cNvPr>
          <p:cNvCxnSpPr>
            <a:cxnSpLocks/>
          </p:cNvCxnSpPr>
          <p:nvPr/>
        </p:nvCxnSpPr>
        <p:spPr>
          <a:xfrm flipV="1">
            <a:off x="818251" y="4705727"/>
            <a:ext cx="427744" cy="185768"/>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20" name="文本框 19">
            <a:extLst>
              <a:ext uri="{FF2B5EF4-FFF2-40B4-BE49-F238E27FC236}">
                <a16:creationId xmlns:a16="http://schemas.microsoft.com/office/drawing/2014/main" id="{5CF5596B-8A03-4D5D-B3C7-C33B47EE2F93}"/>
              </a:ext>
            </a:extLst>
          </p:cNvPr>
          <p:cNvSpPr txBox="1"/>
          <p:nvPr/>
        </p:nvSpPr>
        <p:spPr>
          <a:xfrm>
            <a:off x="41889" y="4712817"/>
            <a:ext cx="1033286" cy="430887"/>
          </a:xfrm>
          <a:prstGeom prst="rect">
            <a:avLst/>
          </a:prstGeom>
          <a:noFill/>
        </p:spPr>
        <p:txBody>
          <a:bodyPr wrap="square" rtlCol="0">
            <a:spAutoFit/>
          </a:bodyPr>
          <a:lstStyle/>
          <a:p>
            <a:r>
              <a:rPr lang="en-US" altLang="zh-CN" sz="1100" dirty="0">
                <a:solidFill>
                  <a:srgbClr val="FF0000"/>
                </a:solidFill>
              </a:rPr>
              <a:t>New data for AI positioning</a:t>
            </a:r>
            <a:endParaRPr lang="zh-CN" altLang="en-US" sz="1100" dirty="0">
              <a:solidFill>
                <a:srgbClr val="FF0000"/>
              </a:solidFill>
            </a:endParaRPr>
          </a:p>
        </p:txBody>
      </p:sp>
      <p:sp>
        <p:nvSpPr>
          <p:cNvPr id="22" name="矩形 21">
            <a:extLst>
              <a:ext uri="{FF2B5EF4-FFF2-40B4-BE49-F238E27FC236}">
                <a16:creationId xmlns:a16="http://schemas.microsoft.com/office/drawing/2014/main" id="{5E07A522-2D10-4F28-9866-C7FE2B8C8932}"/>
              </a:ext>
            </a:extLst>
          </p:cNvPr>
          <p:cNvSpPr/>
          <p:nvPr/>
        </p:nvSpPr>
        <p:spPr>
          <a:xfrm>
            <a:off x="2728126" y="5302648"/>
            <a:ext cx="889281" cy="381834"/>
          </a:xfrm>
          <a:prstGeom prst="rect">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000" dirty="0">
                <a:solidFill>
                  <a:srgbClr val="FF0000"/>
                </a:solidFill>
              </a:rPr>
              <a:t>Stores data for training</a:t>
            </a:r>
            <a:endParaRPr lang="zh-CN" altLang="en-US" sz="1000" dirty="0">
              <a:solidFill>
                <a:srgbClr val="FF0000"/>
              </a:solidFill>
            </a:endParaRPr>
          </a:p>
        </p:txBody>
      </p:sp>
      <p:sp>
        <p:nvSpPr>
          <p:cNvPr id="23" name="文本框 22">
            <a:extLst>
              <a:ext uri="{FF2B5EF4-FFF2-40B4-BE49-F238E27FC236}">
                <a16:creationId xmlns:a16="http://schemas.microsoft.com/office/drawing/2014/main" id="{B3E192D9-7683-4169-8FE4-BE6EB5F8D7A9}"/>
              </a:ext>
            </a:extLst>
          </p:cNvPr>
          <p:cNvSpPr txBox="1"/>
          <p:nvPr/>
        </p:nvSpPr>
        <p:spPr>
          <a:xfrm>
            <a:off x="1032123" y="6011888"/>
            <a:ext cx="4404035" cy="307777"/>
          </a:xfrm>
          <a:prstGeom prst="rect">
            <a:avLst/>
          </a:prstGeom>
          <a:noFill/>
        </p:spPr>
        <p:txBody>
          <a:bodyPr wrap="square" rtlCol="0">
            <a:spAutoFit/>
          </a:bodyPr>
          <a:lstStyle/>
          <a:p>
            <a:r>
              <a:rPr lang="en-US" altLang="zh-CN" sz="1400" dirty="0"/>
              <a:t>Fig </a:t>
            </a:r>
            <a:r>
              <a:rPr lang="zh-CN" altLang="en-US" sz="1400" dirty="0"/>
              <a:t>：</a:t>
            </a:r>
            <a:r>
              <a:rPr lang="en-US" altLang="zh-CN" sz="1400" dirty="0"/>
              <a:t>Positioning procedure extracted from TS 23.273</a:t>
            </a:r>
            <a:endParaRPr lang="zh-CN" altLang="en-US" sz="1400" dirty="0"/>
          </a:p>
        </p:txBody>
      </p:sp>
      <p:sp>
        <p:nvSpPr>
          <p:cNvPr id="25" name="文本框 24">
            <a:extLst>
              <a:ext uri="{FF2B5EF4-FFF2-40B4-BE49-F238E27FC236}">
                <a16:creationId xmlns:a16="http://schemas.microsoft.com/office/drawing/2014/main" id="{BE7B0436-434B-49BA-A2F3-81C554CF3967}"/>
              </a:ext>
            </a:extLst>
          </p:cNvPr>
          <p:cNvSpPr txBox="1"/>
          <p:nvPr/>
        </p:nvSpPr>
        <p:spPr>
          <a:xfrm>
            <a:off x="464871" y="1404194"/>
            <a:ext cx="5996889" cy="338554"/>
          </a:xfrm>
          <a:prstGeom prst="rect">
            <a:avLst/>
          </a:prstGeom>
          <a:solidFill>
            <a:schemeClr val="accent1">
              <a:lumMod val="40000"/>
              <a:lumOff val="60000"/>
            </a:schemeClr>
          </a:solidFill>
        </p:spPr>
        <p:txBody>
          <a:bodyPr wrap="square" rtlCol="0">
            <a:spAutoFit/>
          </a:bodyPr>
          <a:lstStyle/>
          <a:p>
            <a:pPr marL="285750" indent="-285750">
              <a:buFont typeface="Arial" panose="020B0604020202020204" pitchFamily="34" charset="0"/>
              <a:buChar char="•"/>
            </a:pPr>
            <a:r>
              <a:rPr lang="en-US" altLang="zh-CN" sz="1600" dirty="0"/>
              <a:t>Alt 1:</a:t>
            </a:r>
            <a:r>
              <a:rPr lang="zh-CN" altLang="en-US" sz="1600" dirty="0"/>
              <a:t> </a:t>
            </a:r>
            <a:r>
              <a:rPr lang="en-US" altLang="zh-CN" sz="1600" dirty="0"/>
              <a:t>data collection based on existing LCS procedure(passive)</a:t>
            </a:r>
          </a:p>
        </p:txBody>
      </p:sp>
      <p:sp>
        <p:nvSpPr>
          <p:cNvPr id="26" name="矩形 25">
            <a:extLst>
              <a:ext uri="{FF2B5EF4-FFF2-40B4-BE49-F238E27FC236}">
                <a16:creationId xmlns:a16="http://schemas.microsoft.com/office/drawing/2014/main" id="{CEB3C54B-0096-4D75-8AAF-C34AB471D4FC}"/>
              </a:ext>
            </a:extLst>
          </p:cNvPr>
          <p:cNvSpPr/>
          <p:nvPr/>
        </p:nvSpPr>
        <p:spPr>
          <a:xfrm>
            <a:off x="5891512" y="5414615"/>
            <a:ext cx="6089896" cy="1292662"/>
          </a:xfrm>
          <a:prstGeom prst="rect">
            <a:avLst/>
          </a:prstGeom>
          <a:ln>
            <a:solidFill>
              <a:schemeClr val="tx1"/>
            </a:solidFill>
          </a:ln>
        </p:spPr>
        <p:txBody>
          <a:bodyPr wrap="square">
            <a:spAutoFit/>
          </a:bodyPr>
          <a:lstStyle/>
          <a:p>
            <a:pPr marL="285750" indent="-285750">
              <a:buFontTx/>
              <a:buChar char="-"/>
            </a:pPr>
            <a:r>
              <a:rPr lang="en-US" altLang="zh-CN" sz="1300" dirty="0"/>
              <a:t>Backward compatibility i.e. legacy LMF cannot handle new data for AI positioning</a:t>
            </a:r>
          </a:p>
          <a:p>
            <a:pPr marL="285750" indent="-285750">
              <a:buFontTx/>
              <a:buChar char="-"/>
            </a:pPr>
            <a:r>
              <a:rPr lang="en-US" altLang="zh-CN" sz="1300" dirty="0"/>
              <a:t>UE and RAN always report new measurements data (developed for AI positioning) without differentiating whether traditional or AI positioning is really performed by NW.</a:t>
            </a:r>
          </a:p>
          <a:p>
            <a:pPr marL="285750" indent="-285750">
              <a:buFontTx/>
              <a:buChar char="-"/>
            </a:pPr>
            <a:r>
              <a:rPr lang="en-US" altLang="zh-CN" sz="1300" dirty="0"/>
              <a:t>LMF doesn’t initiative data collection but waiting for real LCS service happening;</a:t>
            </a:r>
          </a:p>
        </p:txBody>
      </p:sp>
      <p:sp>
        <p:nvSpPr>
          <p:cNvPr id="27" name="文本框 26">
            <a:extLst>
              <a:ext uri="{FF2B5EF4-FFF2-40B4-BE49-F238E27FC236}">
                <a16:creationId xmlns:a16="http://schemas.microsoft.com/office/drawing/2014/main" id="{0C967A71-4F2A-44F3-8E6E-2C3E65F9B9F7}"/>
              </a:ext>
            </a:extLst>
          </p:cNvPr>
          <p:cNvSpPr txBox="1"/>
          <p:nvPr/>
        </p:nvSpPr>
        <p:spPr>
          <a:xfrm>
            <a:off x="6631991" y="1417008"/>
            <a:ext cx="5295849" cy="338554"/>
          </a:xfrm>
          <a:prstGeom prst="rect">
            <a:avLst/>
          </a:prstGeom>
          <a:solidFill>
            <a:schemeClr val="accent1">
              <a:lumMod val="40000"/>
              <a:lumOff val="60000"/>
            </a:schemeClr>
          </a:solidFill>
        </p:spPr>
        <p:txBody>
          <a:bodyPr wrap="square" rtlCol="0">
            <a:spAutoFit/>
          </a:bodyPr>
          <a:lstStyle/>
          <a:p>
            <a:pPr marL="285750" indent="-285750">
              <a:buFont typeface="Arial" panose="020B0604020202020204" pitchFamily="34" charset="0"/>
              <a:buChar char="•"/>
            </a:pPr>
            <a:r>
              <a:rPr lang="en-US" altLang="zh-CN" sz="1600" dirty="0"/>
              <a:t>Alt 2: data collection initiated by the LMF (active)</a:t>
            </a:r>
          </a:p>
        </p:txBody>
      </p:sp>
      <p:sp>
        <p:nvSpPr>
          <p:cNvPr id="28" name="箭头: 下 27">
            <a:extLst>
              <a:ext uri="{FF2B5EF4-FFF2-40B4-BE49-F238E27FC236}">
                <a16:creationId xmlns:a16="http://schemas.microsoft.com/office/drawing/2014/main" id="{053F6493-C1C0-49DD-B614-37DC23E45F78}"/>
              </a:ext>
            </a:extLst>
          </p:cNvPr>
          <p:cNvSpPr/>
          <p:nvPr/>
        </p:nvSpPr>
        <p:spPr>
          <a:xfrm rot="10800000">
            <a:off x="8737600" y="3880198"/>
            <a:ext cx="223520" cy="27432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箭头: 下 28">
            <a:extLst>
              <a:ext uri="{FF2B5EF4-FFF2-40B4-BE49-F238E27FC236}">
                <a16:creationId xmlns:a16="http://schemas.microsoft.com/office/drawing/2014/main" id="{F9EC6A70-8CE8-461C-8DC9-D92D85D9522D}"/>
              </a:ext>
            </a:extLst>
          </p:cNvPr>
          <p:cNvSpPr/>
          <p:nvPr/>
        </p:nvSpPr>
        <p:spPr>
          <a:xfrm rot="5400000">
            <a:off x="5532175" y="5768881"/>
            <a:ext cx="211206" cy="27432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08255076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C2D1C9E-3901-4CF9-AA69-568E09E7B1E4}"/>
              </a:ext>
            </a:extLst>
          </p:cNvPr>
          <p:cNvSpPr>
            <a:spLocks noGrp="1"/>
          </p:cNvSpPr>
          <p:nvPr>
            <p:ph type="title"/>
          </p:nvPr>
        </p:nvSpPr>
        <p:spPr>
          <a:xfrm>
            <a:off x="579408" y="0"/>
            <a:ext cx="11353800" cy="759125"/>
          </a:xfrm>
        </p:spPr>
        <p:txBody>
          <a:bodyPr>
            <a:noAutofit/>
          </a:bodyPr>
          <a:lstStyle/>
          <a:p>
            <a:r>
              <a:rPr lang="en-US" altLang="zh-CN" sz="3400" dirty="0"/>
              <a:t>KI#1: potential Spec impacts analysis for AI based positioning</a:t>
            </a:r>
            <a:endParaRPr lang="zh-CN" altLang="en-US" sz="3400" dirty="0"/>
          </a:p>
        </p:txBody>
      </p:sp>
      <p:graphicFrame>
        <p:nvGraphicFramePr>
          <p:cNvPr id="4" name="内容占位符 3">
            <a:extLst>
              <a:ext uri="{FF2B5EF4-FFF2-40B4-BE49-F238E27FC236}">
                <a16:creationId xmlns:a16="http://schemas.microsoft.com/office/drawing/2014/main" id="{B8345747-2523-4856-875B-32EC60F2D44D}"/>
              </a:ext>
            </a:extLst>
          </p:cNvPr>
          <p:cNvGraphicFramePr>
            <a:graphicFrameLocks noGrp="1"/>
          </p:cNvGraphicFramePr>
          <p:nvPr>
            <p:ph idx="1"/>
            <p:extLst>
              <p:ext uri="{D42A27DB-BD31-4B8C-83A1-F6EECF244321}">
                <p14:modId xmlns:p14="http://schemas.microsoft.com/office/powerpoint/2010/main" val="2061889126"/>
              </p:ext>
            </p:extLst>
          </p:nvPr>
        </p:nvGraphicFramePr>
        <p:xfrm>
          <a:off x="458589" y="2341253"/>
          <a:ext cx="11149949" cy="3147060"/>
        </p:xfrm>
        <a:graphic>
          <a:graphicData uri="http://schemas.openxmlformats.org/drawingml/2006/table">
            <a:tbl>
              <a:tblPr firstRow="1" bandRow="1">
                <a:tableStyleId>{5C22544A-7EE6-4342-B048-85BDC9FD1C3A}</a:tableStyleId>
              </a:tblPr>
              <a:tblGrid>
                <a:gridCol w="1430547">
                  <a:extLst>
                    <a:ext uri="{9D8B030D-6E8A-4147-A177-3AD203B41FA5}">
                      <a16:colId xmlns:a16="http://schemas.microsoft.com/office/drawing/2014/main" val="2576907883"/>
                    </a:ext>
                  </a:extLst>
                </a:gridCol>
                <a:gridCol w="3873260">
                  <a:extLst>
                    <a:ext uri="{9D8B030D-6E8A-4147-A177-3AD203B41FA5}">
                      <a16:colId xmlns:a16="http://schemas.microsoft.com/office/drawing/2014/main" val="2347654855"/>
                    </a:ext>
                  </a:extLst>
                </a:gridCol>
                <a:gridCol w="3454788">
                  <a:extLst>
                    <a:ext uri="{9D8B030D-6E8A-4147-A177-3AD203B41FA5}">
                      <a16:colId xmlns:a16="http://schemas.microsoft.com/office/drawing/2014/main" val="3058967504"/>
                    </a:ext>
                  </a:extLst>
                </a:gridCol>
                <a:gridCol w="2391354">
                  <a:extLst>
                    <a:ext uri="{9D8B030D-6E8A-4147-A177-3AD203B41FA5}">
                      <a16:colId xmlns:a16="http://schemas.microsoft.com/office/drawing/2014/main" val="2250579527"/>
                    </a:ext>
                  </a:extLst>
                </a:gridCol>
              </a:tblGrid>
              <a:tr h="338682">
                <a:tc>
                  <a:txBody>
                    <a:bodyPr/>
                    <a:lstStyle/>
                    <a:p>
                      <a:endParaRPr lang="zh-CN" altLang="en-US" dirty="0"/>
                    </a:p>
                  </a:txBody>
                  <a:tcPr/>
                </a:tc>
                <a:tc>
                  <a:txBody>
                    <a:bodyPr/>
                    <a:lstStyle/>
                    <a:p>
                      <a:pPr algn="ctr"/>
                      <a:r>
                        <a:rPr lang="en-US" altLang="zh-CN" dirty="0"/>
                        <a:t>Option 1</a:t>
                      </a:r>
                      <a:endParaRPr lang="zh-CN" altLang="en-US" dirty="0"/>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dirty="0"/>
                        <a:t>Option 2</a:t>
                      </a:r>
                      <a:endParaRPr lang="zh-CN" altLang="en-US" dirty="0"/>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trike="sngStrike" dirty="0"/>
                        <a:t>Option 3(SA5 scope)</a:t>
                      </a:r>
                      <a:endParaRPr lang="zh-CN" altLang="en-US" strike="sngStrike" dirty="0"/>
                    </a:p>
                  </a:txBody>
                  <a:tcPr/>
                </a:tc>
                <a:extLst>
                  <a:ext uri="{0D108BD9-81ED-4DB2-BD59-A6C34878D82A}">
                    <a16:rowId xmlns:a16="http://schemas.microsoft.com/office/drawing/2014/main" val="2970645492"/>
                  </a:ext>
                </a:extLst>
              </a:tr>
              <a:tr h="370840">
                <a:tc>
                  <a:txBody>
                    <a:bodyPr/>
                    <a:lstStyle/>
                    <a:p>
                      <a:r>
                        <a:rPr lang="en-US" altLang="zh-CN" dirty="0"/>
                        <a:t>Potential SA2 Spec impacts</a:t>
                      </a:r>
                      <a:endParaRPr lang="zh-CN" altLang="en-US" dirty="0"/>
                    </a:p>
                  </a:txBody>
                  <a:tcPr/>
                </a:tc>
                <a:tc>
                  <a:txBody>
                    <a:bodyPr/>
                    <a:lstStyle/>
                    <a:p>
                      <a:pPr marL="342900" lvl="0" indent="-342900">
                        <a:spcAft>
                          <a:spcPts val="900"/>
                        </a:spcAft>
                        <a:buFont typeface="+mj-lt"/>
                        <a:buAutoNum type="arabicParenR"/>
                        <a:tabLst>
                          <a:tab pos="457200" algn="l"/>
                        </a:tabLst>
                      </a:pPr>
                      <a:r>
                        <a:rPr lang="en-US" altLang="zh-CN" sz="1400" dirty="0">
                          <a:effectLst/>
                          <a:latin typeface="Times New Roman" panose="02020603050405020304" pitchFamily="18" charset="0"/>
                          <a:ea typeface="+mn-ea"/>
                        </a:rPr>
                        <a:t>Extend LMF functional description with AI based positioning, including </a:t>
                      </a:r>
                      <a:r>
                        <a:rPr lang="en-US" altLang="zh-CN" sz="1400" dirty="0">
                          <a:solidFill>
                            <a:srgbClr val="C00000"/>
                          </a:solidFill>
                          <a:effectLst/>
                          <a:latin typeface="Times New Roman" panose="02020603050405020304" pitchFamily="18" charset="0"/>
                          <a:ea typeface="+mn-ea"/>
                        </a:rPr>
                        <a:t>location calculation</a:t>
                      </a:r>
                      <a:r>
                        <a:rPr lang="en-US" altLang="zh-CN" sz="1400" dirty="0">
                          <a:solidFill>
                            <a:schemeClr val="tx1"/>
                          </a:solidFill>
                          <a:effectLst/>
                          <a:latin typeface="Times New Roman" panose="02020603050405020304" pitchFamily="18" charset="0"/>
                          <a:ea typeface="+mn-ea"/>
                        </a:rPr>
                        <a:t>, monitoring, </a:t>
                      </a:r>
                      <a:r>
                        <a:rPr lang="en-US" altLang="zh-CN" sz="1400" dirty="0">
                          <a:solidFill>
                            <a:srgbClr val="C00000"/>
                          </a:solidFill>
                          <a:effectLst/>
                          <a:latin typeface="Times New Roman" panose="02020603050405020304" pitchFamily="18" charset="0"/>
                          <a:ea typeface="+mn-ea"/>
                        </a:rPr>
                        <a:t>model training</a:t>
                      </a:r>
                      <a:r>
                        <a:rPr lang="en-US" altLang="zh-CN" sz="1400" dirty="0">
                          <a:solidFill>
                            <a:srgbClr val="FF0000"/>
                          </a:solidFill>
                          <a:effectLst/>
                          <a:latin typeface="Times New Roman" panose="02020603050405020304" pitchFamily="18" charset="0"/>
                          <a:ea typeface="+mn-ea"/>
                        </a:rPr>
                        <a:t> </a:t>
                      </a:r>
                      <a:r>
                        <a:rPr lang="en-US" altLang="zh-CN" sz="1400" dirty="0">
                          <a:effectLst/>
                          <a:latin typeface="Times New Roman" panose="02020603050405020304" pitchFamily="18" charset="0"/>
                          <a:ea typeface="+mn-ea"/>
                        </a:rPr>
                        <a:t>and data collection for training (e.g. TS 23.237)</a:t>
                      </a:r>
                      <a:endParaRPr lang="zh-CN" altLang="zh-CN" sz="1400" dirty="0">
                        <a:effectLst/>
                        <a:latin typeface="Times New Roman" panose="02020603050405020304" pitchFamily="18" charset="0"/>
                        <a:ea typeface="Malgun Gothic" panose="020B0503020000020004" pitchFamily="34" charset="-127"/>
                      </a:endParaRPr>
                    </a:p>
                    <a:p>
                      <a:pPr marL="342900" lvl="0" indent="-342900">
                        <a:spcAft>
                          <a:spcPts val="900"/>
                        </a:spcAft>
                        <a:buFont typeface="+mj-lt"/>
                        <a:buAutoNum type="arabicParenR"/>
                        <a:tabLst>
                          <a:tab pos="457200" algn="l"/>
                        </a:tabLst>
                      </a:pPr>
                      <a:r>
                        <a:rPr lang="en-US" altLang="zh-CN" sz="1400" dirty="0">
                          <a:effectLst/>
                          <a:latin typeface="Times New Roman" panose="02020603050405020304" pitchFamily="18" charset="0"/>
                          <a:ea typeface="+mn-ea"/>
                        </a:rPr>
                        <a:t>Call flow of data collection for model training (e.g. TS 23.502)</a:t>
                      </a:r>
                      <a:endParaRPr lang="zh-CN" altLang="zh-CN" sz="1400" dirty="0">
                        <a:effectLst/>
                        <a:latin typeface="Times New Roman" panose="02020603050405020304" pitchFamily="18" charset="0"/>
                        <a:ea typeface="Malgun Gothic" panose="020B0503020000020004" pitchFamily="34" charset="-127"/>
                      </a:endParaRPr>
                    </a:p>
                    <a:p>
                      <a:pPr marL="342900" lvl="0" indent="-342900">
                        <a:spcAft>
                          <a:spcPts val="900"/>
                        </a:spcAft>
                        <a:buFont typeface="+mj-lt"/>
                        <a:buAutoNum type="arabicParenR"/>
                        <a:tabLst>
                          <a:tab pos="457200" algn="l"/>
                        </a:tabLst>
                      </a:pPr>
                      <a:r>
                        <a:rPr lang="en-US" altLang="zh-CN" sz="1400" dirty="0">
                          <a:effectLst/>
                          <a:latin typeface="Times New Roman" panose="02020603050405020304" pitchFamily="18" charset="0"/>
                          <a:ea typeface="+mn-ea"/>
                        </a:rPr>
                        <a:t>AMF selects LMF for AI pos, if multiple LMFs with different capability deployed in NW (e.g. TS 23.501, 502)</a:t>
                      </a:r>
                      <a:endParaRPr lang="zh-CN" altLang="zh-CN" sz="1400" dirty="0">
                        <a:effectLst/>
                        <a:latin typeface="Times New Roman" panose="02020603050405020304" pitchFamily="18" charset="0"/>
                        <a:ea typeface="Malgun Gothic" panose="020B0503020000020004" pitchFamily="34" charset="-127"/>
                      </a:endParaRPr>
                    </a:p>
                    <a:p>
                      <a:pPr marL="0" indent="0">
                        <a:buFontTx/>
                        <a:buNone/>
                      </a:pPr>
                      <a:endParaRPr lang="en-US" altLang="zh-CN" sz="1400" dirty="0">
                        <a:solidFill>
                          <a:srgbClr val="FF0000"/>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zh-CN" altLang="en-US" sz="1400" dirty="0">
                        <a:solidFill>
                          <a:srgbClr val="FF0000"/>
                        </a:solidFill>
                      </a:endParaRPr>
                    </a:p>
                  </a:txBody>
                  <a:tcPr/>
                </a:tc>
                <a:tc>
                  <a:txBody>
                    <a:bodyPr/>
                    <a:lstStyle/>
                    <a:p>
                      <a:pPr marL="342900" lvl="0" indent="-342900">
                        <a:spcAft>
                          <a:spcPts val="900"/>
                        </a:spcAft>
                        <a:buFont typeface="+mj-lt"/>
                        <a:buAutoNum type="arabicParenR"/>
                        <a:tabLst>
                          <a:tab pos="457200" algn="l"/>
                        </a:tabLst>
                      </a:pPr>
                      <a:r>
                        <a:rPr lang="en-US" altLang="zh-CN" sz="1400" dirty="0">
                          <a:effectLst/>
                          <a:latin typeface="Times New Roman" panose="02020603050405020304" pitchFamily="18" charset="0"/>
                          <a:ea typeface="+mn-ea"/>
                        </a:rPr>
                        <a:t>Extend LMF functional description with AI based positioning, including </a:t>
                      </a:r>
                      <a:r>
                        <a:rPr lang="en-US" altLang="zh-CN" sz="1400" dirty="0">
                          <a:solidFill>
                            <a:srgbClr val="C00000"/>
                          </a:solidFill>
                          <a:effectLst/>
                          <a:latin typeface="Times New Roman" panose="02020603050405020304" pitchFamily="18" charset="0"/>
                          <a:ea typeface="+mn-ea"/>
                        </a:rPr>
                        <a:t>location calculation</a:t>
                      </a:r>
                      <a:r>
                        <a:rPr lang="en-US" altLang="zh-CN" sz="1400" dirty="0">
                          <a:effectLst/>
                          <a:latin typeface="Times New Roman" panose="02020603050405020304" pitchFamily="18" charset="0"/>
                          <a:ea typeface="+mn-ea"/>
                        </a:rPr>
                        <a:t>, monitoring, and data collection for training (e.g. TS 23.237)</a:t>
                      </a:r>
                      <a:endParaRPr lang="zh-CN" altLang="zh-CN" sz="1400" dirty="0">
                        <a:effectLst/>
                        <a:latin typeface="Times New Roman" panose="02020603050405020304" pitchFamily="18" charset="0"/>
                        <a:ea typeface="Malgun Gothic" panose="020B0503020000020004" pitchFamily="34" charset="-127"/>
                      </a:endParaRPr>
                    </a:p>
                    <a:p>
                      <a:pPr marL="342900" marR="0" lvl="0" indent="-342900" algn="l" defTabSz="914400" rtl="0" eaLnBrk="1" fontAlgn="auto" latinLnBrk="0" hangingPunct="1">
                        <a:lnSpc>
                          <a:spcPct val="100000"/>
                        </a:lnSpc>
                        <a:spcBef>
                          <a:spcPts val="0"/>
                        </a:spcBef>
                        <a:spcAft>
                          <a:spcPts val="900"/>
                        </a:spcAft>
                        <a:buClrTx/>
                        <a:buSzTx/>
                        <a:buFont typeface="+mj-lt"/>
                        <a:buAutoNum type="arabicParenR"/>
                        <a:tabLst>
                          <a:tab pos="457200" algn="l"/>
                        </a:tabLst>
                        <a:defRPr/>
                      </a:pPr>
                      <a:r>
                        <a:rPr lang="en-US" altLang="zh-CN" sz="1400" dirty="0">
                          <a:effectLst/>
                          <a:latin typeface="Times New Roman" panose="02020603050405020304" pitchFamily="18" charset="0"/>
                          <a:ea typeface="+mn-ea"/>
                        </a:rPr>
                        <a:t>Call flow of data collection for model training (e.g. TS 23.502)</a:t>
                      </a:r>
                      <a:endParaRPr lang="zh-CN" altLang="zh-CN" sz="1400" dirty="0">
                        <a:effectLst/>
                        <a:latin typeface="Times New Roman" panose="02020603050405020304" pitchFamily="18" charset="0"/>
                        <a:ea typeface="Malgun Gothic" panose="020B0503020000020004" pitchFamily="34" charset="-127"/>
                      </a:endParaRPr>
                    </a:p>
                    <a:p>
                      <a:pPr marL="342900" lvl="0" indent="-342900">
                        <a:spcAft>
                          <a:spcPts val="900"/>
                        </a:spcAft>
                        <a:buFont typeface="+mj-lt"/>
                        <a:buAutoNum type="arabicParenR"/>
                        <a:tabLst>
                          <a:tab pos="457200" algn="l"/>
                        </a:tabLst>
                      </a:pPr>
                      <a:r>
                        <a:rPr lang="en-US" altLang="zh-CN" sz="1400" dirty="0">
                          <a:effectLst/>
                          <a:latin typeface="Times New Roman" panose="02020603050405020304" pitchFamily="18" charset="0"/>
                          <a:ea typeface="+mn-ea"/>
                        </a:rPr>
                        <a:t>AMF selects LMF for AI pos, if multiple LMFs with different capability deployed in NW (e.g. TS 23.501, 502)</a:t>
                      </a:r>
                    </a:p>
                    <a:p>
                      <a:pPr marL="342900" marR="0" lvl="0" indent="-342900" algn="l" defTabSz="914400" rtl="0" eaLnBrk="1" fontAlgn="auto" latinLnBrk="0" hangingPunct="1">
                        <a:lnSpc>
                          <a:spcPct val="100000"/>
                        </a:lnSpc>
                        <a:spcBef>
                          <a:spcPts val="0"/>
                        </a:spcBef>
                        <a:spcAft>
                          <a:spcPts val="900"/>
                        </a:spcAft>
                        <a:buClrTx/>
                        <a:buSzTx/>
                        <a:buFont typeface="+mj-lt"/>
                        <a:buAutoNum type="arabicParenR"/>
                        <a:tabLst>
                          <a:tab pos="457200" algn="l"/>
                        </a:tabLst>
                        <a:defRPr/>
                      </a:pPr>
                      <a:r>
                        <a:rPr lang="en-US" altLang="zh-CN" sz="1400" u="sng" dirty="0">
                          <a:solidFill>
                            <a:schemeClr val="tx1"/>
                          </a:solidFill>
                          <a:effectLst/>
                          <a:latin typeface="Times New Roman" panose="02020603050405020304" pitchFamily="18" charset="0"/>
                          <a:ea typeface="+mn-ea"/>
                        </a:rPr>
                        <a:t>Model retrieval from MTLF by LMF(TS 23.288)</a:t>
                      </a:r>
                      <a:endParaRPr lang="zh-CN" altLang="zh-CN" sz="1400" u="sng" dirty="0">
                        <a:solidFill>
                          <a:schemeClr val="tx1"/>
                        </a:solidFill>
                        <a:effectLst/>
                        <a:latin typeface="Times New Roman" panose="02020603050405020304" pitchFamily="18" charset="0"/>
                        <a:ea typeface="Malgun Gothic" panose="020B0503020000020004" pitchFamily="34" charset="-127"/>
                      </a:endParaRPr>
                    </a:p>
                  </a:txBody>
                  <a:tcPr/>
                </a:tc>
                <a:tc>
                  <a:txBody>
                    <a:bodyPr/>
                    <a:lstStyle/>
                    <a:p>
                      <a:pPr marL="342900" lvl="0" indent="-342900" algn="l" defTabSz="914400" rtl="0" eaLnBrk="1" latinLnBrk="0" hangingPunct="1">
                        <a:spcAft>
                          <a:spcPts val="900"/>
                        </a:spcAft>
                        <a:buFont typeface="+mj-lt"/>
                        <a:buAutoNum type="arabicParenR"/>
                        <a:tabLst>
                          <a:tab pos="457200" algn="l"/>
                        </a:tabLst>
                      </a:pPr>
                      <a:r>
                        <a:rPr lang="en-US" altLang="zh-CN" sz="1400" strike="sngStrike" kern="1200" dirty="0">
                          <a:solidFill>
                            <a:schemeClr val="dk1"/>
                          </a:solidFill>
                          <a:effectLst/>
                          <a:latin typeface="Times New Roman" panose="02020603050405020304" pitchFamily="18" charset="0"/>
                          <a:ea typeface="+mn-ea"/>
                          <a:cs typeface="+mn-cs"/>
                        </a:rPr>
                        <a:t>SA5 study model training for AI positioning </a:t>
                      </a:r>
                      <a:r>
                        <a:rPr lang="zh-CN" altLang="en-US" sz="1400" strike="sngStrike" kern="1200" dirty="0">
                          <a:solidFill>
                            <a:schemeClr val="dk1"/>
                          </a:solidFill>
                          <a:effectLst/>
                          <a:latin typeface="Times New Roman" panose="02020603050405020304" pitchFamily="18" charset="0"/>
                          <a:ea typeface="+mn-ea"/>
                          <a:cs typeface="+mn-cs"/>
                        </a:rPr>
                        <a:t>（</a:t>
                      </a:r>
                      <a:r>
                        <a:rPr lang="en-US" altLang="zh-CN" sz="1400" strike="sngStrike" kern="1200" dirty="0">
                          <a:solidFill>
                            <a:schemeClr val="dk1"/>
                          </a:solidFill>
                          <a:effectLst/>
                          <a:latin typeface="Times New Roman" panose="02020603050405020304" pitchFamily="18" charset="0"/>
                          <a:ea typeface="+mn-ea"/>
                          <a:cs typeface="+mn-cs"/>
                        </a:rPr>
                        <a:t>e.g. how OAM trigger data collection and model sharing with LMF</a:t>
                      </a:r>
                      <a:r>
                        <a:rPr lang="zh-CN" altLang="en-US" sz="1400" strike="sngStrike" kern="1200" dirty="0">
                          <a:solidFill>
                            <a:schemeClr val="dk1"/>
                          </a:solidFill>
                          <a:effectLst/>
                          <a:latin typeface="Times New Roman" panose="02020603050405020304" pitchFamily="18" charset="0"/>
                          <a:ea typeface="+mn-ea"/>
                          <a:cs typeface="+mn-cs"/>
                        </a:rPr>
                        <a:t>）</a:t>
                      </a:r>
                      <a:endParaRPr lang="en-US" altLang="zh-CN" sz="1400" strike="sngStrike" kern="1200" dirty="0">
                        <a:solidFill>
                          <a:schemeClr val="dk1"/>
                        </a:solidFill>
                        <a:effectLst/>
                        <a:latin typeface="Times New Roman" panose="02020603050405020304" pitchFamily="18" charset="0"/>
                        <a:ea typeface="+mn-ea"/>
                        <a:cs typeface="+mn-cs"/>
                      </a:endParaRPr>
                    </a:p>
                    <a:p>
                      <a:pPr marL="342900" lvl="0" indent="-342900" algn="l" defTabSz="914400" rtl="0" eaLnBrk="1" latinLnBrk="0" hangingPunct="1">
                        <a:spcAft>
                          <a:spcPts val="900"/>
                        </a:spcAft>
                        <a:buFont typeface="+mj-lt"/>
                        <a:buAutoNum type="arabicParenR"/>
                        <a:tabLst>
                          <a:tab pos="457200" algn="l"/>
                        </a:tabLst>
                      </a:pPr>
                      <a:r>
                        <a:rPr lang="en-US" altLang="zh-CN" sz="1400" strike="sngStrike" kern="1200" dirty="0">
                          <a:solidFill>
                            <a:schemeClr val="dk1"/>
                          </a:solidFill>
                          <a:effectLst/>
                          <a:latin typeface="Times New Roman" panose="02020603050405020304" pitchFamily="18" charset="0"/>
                          <a:ea typeface="+mn-ea"/>
                          <a:cs typeface="+mn-cs"/>
                        </a:rPr>
                        <a:t>Coordination between SA2 and SA5</a:t>
                      </a:r>
                      <a:endParaRPr lang="zh-CN" altLang="en-US" sz="1400" strike="sngStrike" kern="1200" dirty="0">
                        <a:solidFill>
                          <a:schemeClr val="dk1"/>
                        </a:solidFill>
                        <a:effectLst/>
                        <a:latin typeface="Times New Roman" panose="02020603050405020304" pitchFamily="18" charset="0"/>
                        <a:ea typeface="+mn-ea"/>
                        <a:cs typeface="+mn-cs"/>
                      </a:endParaRPr>
                    </a:p>
                  </a:txBody>
                  <a:tcPr/>
                </a:tc>
                <a:extLst>
                  <a:ext uri="{0D108BD9-81ED-4DB2-BD59-A6C34878D82A}">
                    <a16:rowId xmlns:a16="http://schemas.microsoft.com/office/drawing/2014/main" val="648912519"/>
                  </a:ext>
                </a:extLst>
              </a:tr>
            </a:tbl>
          </a:graphicData>
        </a:graphic>
      </p:graphicFrame>
      <p:sp>
        <p:nvSpPr>
          <p:cNvPr id="6" name="文本框 5">
            <a:extLst>
              <a:ext uri="{FF2B5EF4-FFF2-40B4-BE49-F238E27FC236}">
                <a16:creationId xmlns:a16="http://schemas.microsoft.com/office/drawing/2014/main" id="{9ABE1855-2247-425D-9B19-AF674C07281B}"/>
              </a:ext>
            </a:extLst>
          </p:cNvPr>
          <p:cNvSpPr txBox="1"/>
          <p:nvPr/>
        </p:nvSpPr>
        <p:spPr>
          <a:xfrm>
            <a:off x="408711" y="1046020"/>
            <a:ext cx="11608547" cy="830997"/>
          </a:xfrm>
          <a:prstGeom prst="rect">
            <a:avLst/>
          </a:prstGeom>
          <a:noFill/>
        </p:spPr>
        <p:txBody>
          <a:bodyPr wrap="square" rtlCol="0">
            <a:spAutoFit/>
          </a:bodyPr>
          <a:lstStyle/>
          <a:p>
            <a:pPr marL="285750" indent="-285750">
              <a:buFont typeface="Arial" panose="020B0604020202020204" pitchFamily="34" charset="0"/>
              <a:buChar char="•"/>
            </a:pPr>
            <a:r>
              <a:rPr lang="en-US" altLang="zh-CN" sz="1600" dirty="0"/>
              <a:t>Option 1 (P#1.1): LMF calculating location +LMF model</a:t>
            </a:r>
            <a:r>
              <a:rPr lang="zh-CN" altLang="en-US" sz="1600" dirty="0"/>
              <a:t> </a:t>
            </a:r>
            <a:r>
              <a:rPr lang="en-US" altLang="zh-CN" sz="1600" dirty="0"/>
              <a:t>training(</a:t>
            </a:r>
            <a:r>
              <a:rPr lang="en-US" altLang="zh-CN" sz="1600" dirty="0">
                <a:highlight>
                  <a:srgbClr val="FFFF00"/>
                </a:highlight>
              </a:rPr>
              <a:t>i.e. </a:t>
            </a:r>
            <a:r>
              <a:rPr lang="en-US" altLang="zh-CN" sz="1400" dirty="0">
                <a:highlight>
                  <a:srgbClr val="FFFF00"/>
                </a:highlight>
              </a:rPr>
              <a:t>LMF have to support AI computing and big volume data storage</a:t>
            </a:r>
            <a:r>
              <a:rPr lang="en-US" altLang="zh-CN" sz="1400" dirty="0"/>
              <a:t> )</a:t>
            </a:r>
            <a:endParaRPr lang="en-US" altLang="zh-CN" sz="1600" dirty="0"/>
          </a:p>
          <a:p>
            <a:pPr marL="285750" indent="-285750">
              <a:buFont typeface="Arial" panose="020B0604020202020204" pitchFamily="34" charset="0"/>
              <a:buChar char="•"/>
            </a:pPr>
            <a:r>
              <a:rPr lang="en-US" altLang="zh-CN" sz="1600" dirty="0"/>
              <a:t>Option 2 (P#1.2): LMF calculating location +MTLF model training </a:t>
            </a:r>
          </a:p>
          <a:p>
            <a:pPr marL="285750" indent="-285750">
              <a:buFont typeface="Arial" panose="020B0604020202020204" pitchFamily="34" charset="0"/>
              <a:buChar char="•"/>
            </a:pPr>
            <a:r>
              <a:rPr lang="en-US" altLang="zh-CN" sz="1600" dirty="0"/>
              <a:t>Option 3 (new):   LMF calculating location + OAM model training</a:t>
            </a:r>
          </a:p>
        </p:txBody>
      </p:sp>
    </p:spTree>
    <p:extLst>
      <p:ext uri="{BB962C8B-B14F-4D97-AF65-F5344CB8AC3E}">
        <p14:creationId xmlns:p14="http://schemas.microsoft.com/office/powerpoint/2010/main" val="3469437021"/>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2621</TotalTime>
  <Words>976</Words>
  <Application>Microsoft Office PowerPoint</Application>
  <PresentationFormat>宽屏</PresentationFormat>
  <Paragraphs>99</Paragraphs>
  <Slides>7</Slides>
  <Notes>2</Notes>
  <HiddenSlides>0</HiddenSlides>
  <MMClips>0</MMClips>
  <ScaleCrop>false</ScaleCrop>
  <HeadingPairs>
    <vt:vector size="8" baseType="variant">
      <vt:variant>
        <vt:lpstr>已用的字体</vt:lpstr>
      </vt:variant>
      <vt:variant>
        <vt:i4>10</vt:i4>
      </vt:variant>
      <vt:variant>
        <vt:lpstr>主题</vt:lpstr>
      </vt:variant>
      <vt:variant>
        <vt:i4>2</vt:i4>
      </vt:variant>
      <vt:variant>
        <vt:lpstr>嵌入 OLE 服务器</vt:lpstr>
      </vt:variant>
      <vt:variant>
        <vt:i4>1</vt:i4>
      </vt:variant>
      <vt:variant>
        <vt:lpstr>幻灯片标题</vt:lpstr>
      </vt:variant>
      <vt:variant>
        <vt:i4>7</vt:i4>
      </vt:variant>
    </vt:vector>
  </HeadingPairs>
  <TitlesOfParts>
    <vt:vector size="20" baseType="lpstr">
      <vt:lpstr>Arial </vt:lpstr>
      <vt:lpstr>Malgun Gothic</vt:lpstr>
      <vt:lpstr>Malgun Gothic</vt:lpstr>
      <vt:lpstr>等线</vt:lpstr>
      <vt:lpstr>等线 Light</vt:lpstr>
      <vt:lpstr>宋体</vt:lpstr>
      <vt:lpstr>Arial</vt:lpstr>
      <vt:lpstr>Calibri</vt:lpstr>
      <vt:lpstr>Times New Roman</vt:lpstr>
      <vt:lpstr>Wingdings</vt:lpstr>
      <vt:lpstr>Office 主题​​</vt:lpstr>
      <vt:lpstr>Office Theme</vt:lpstr>
      <vt:lpstr>Picture</vt:lpstr>
      <vt:lpstr>FS_AIML_CN KI#1 summary &amp; potential way forward proposal</vt:lpstr>
      <vt:lpstr>KI#1: AI based positioning and existing analytics </vt:lpstr>
      <vt:lpstr>KI#1: Data collection/Model accuracy monitoring </vt:lpstr>
      <vt:lpstr>BACKUP</vt:lpstr>
      <vt:lpstr>KI#1:Data collection for AI based positioning (2/3)</vt:lpstr>
      <vt:lpstr>KI#1: Data collection for AI based positioning for Option 1 (3/3)</vt:lpstr>
      <vt:lpstr>KI#1: potential Spec impacts analysis for AI based positioning</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vivo1</dc:creator>
  <cp:lastModifiedBy>vivo4</cp:lastModifiedBy>
  <cp:revision>135</cp:revision>
  <dcterms:created xsi:type="dcterms:W3CDTF">2024-05-14T06:34:21Z</dcterms:created>
  <dcterms:modified xsi:type="dcterms:W3CDTF">2024-05-20T09:01:54Z</dcterms:modified>
</cp:coreProperties>
</file>