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4"/>
  </p:notesMasterIdLst>
  <p:sldIdLst>
    <p:sldId id="434" r:id="rId3"/>
    <p:sldId id="1100" r:id="rId4"/>
    <p:sldId id="1106" r:id="rId5"/>
    <p:sldId id="1114" r:id="rId6"/>
    <p:sldId id="1127" r:id="rId7"/>
    <p:sldId id="1134" r:id="rId8"/>
    <p:sldId id="1135" r:id="rId9"/>
    <p:sldId id="1125" r:id="rId10"/>
    <p:sldId id="1126" r:id="rId11"/>
    <p:sldId id="1132" r:id="rId12"/>
    <p:sldId id="1133" r:id="rId13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/>
  </p:normalViewPr>
  <p:slideViewPr>
    <p:cSldViewPr snapToGrid="0">
      <p:cViewPr varScale="1">
        <p:scale>
          <a:sx n="75" d="100"/>
          <a:sy n="75" d="100"/>
        </p:scale>
        <p:origin x="66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17-May-24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5257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538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xmlns="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xmlns="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xmlns="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xmlns="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xmlns="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D4C07CE-5B29-4702-9D1C-D0C398AA13C3}"/>
              </a:ext>
            </a:extLst>
          </p:cNvPr>
          <p:cNvSpPr txBox="1"/>
          <p:nvPr/>
        </p:nvSpPr>
        <p:spPr>
          <a:xfrm>
            <a:off x="5622284" y="822255"/>
            <a:ext cx="6460672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163 </a:t>
            </a:r>
            <a:r>
              <a:rPr lang="en-GB" sz="1463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Jeju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S2-2406080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 27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 31,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SA2#165 (India)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26" dirty="0" smtClean="0">
                <a:solidFill>
                  <a:schemeClr val="tx2"/>
                </a:solidFill>
              </a:rPr>
              <a:t>SA2#165 </a:t>
            </a:r>
            <a:r>
              <a:rPr lang="en-US" sz="1626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4.2: inclusive language for 2G/3G specs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Maintenance: </a:t>
            </a:r>
            <a:r>
              <a:rPr lang="en-US" sz="1626" dirty="0" smtClean="0">
                <a:solidFill>
                  <a:schemeClr val="tx2"/>
                </a:solidFill>
              </a:rPr>
              <a:t>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rgbClr val="FF0000"/>
                </a:solidFill>
              </a:rPr>
              <a:t>Quota applied to 9.x?</a:t>
            </a:r>
            <a:endParaRPr lang="en-US" sz="1400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19.X: Rel-19 </a:t>
            </a:r>
            <a:r>
              <a:rPr lang="en-US" sz="1626" dirty="0" smtClean="0">
                <a:solidFill>
                  <a:schemeClr val="tx2"/>
                </a:solidFill>
              </a:rPr>
              <a:t>study/work items (including TEI19)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626" dirty="0">
              <a:solidFill>
                <a:schemeClr val="tx2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26" dirty="0">
                <a:solidFill>
                  <a:schemeClr val="tx2"/>
                </a:solidFill>
              </a:rPr>
              <a:t>Email Approval may be scheduled immediately after the meeting, only if it becomes really necessary. Further details on email approval such as </a:t>
            </a:r>
            <a:r>
              <a:rPr lang="en-GB" sz="1626" dirty="0" err="1">
                <a:solidFill>
                  <a:schemeClr val="tx2"/>
                </a:solidFill>
              </a:rPr>
              <a:t>TDoc</a:t>
            </a:r>
            <a:r>
              <a:rPr lang="en-GB" sz="1626" dirty="0">
                <a:solidFill>
                  <a:schemeClr val="tx2"/>
                </a:solidFill>
              </a:rPr>
              <a:t> list, date/timings will be decided during the meeting</a:t>
            </a:r>
            <a:r>
              <a:rPr lang="en-GB" sz="1626" dirty="0" smtClean="0">
                <a:solidFill>
                  <a:schemeClr val="tx2"/>
                </a:solidFill>
              </a:rPr>
              <a:t>.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4158947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/>
                <a:gridCol w="2077933"/>
                <a:gridCol w="1788142"/>
                <a:gridCol w="723448"/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04 October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04 October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07 October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14 October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0530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18 October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1630 </a:t>
                      </a:r>
                      <a:r>
                        <a:rPr lang="en-US" sz="1200" b="1" u="none" strike="noStrike" dirty="0">
                          <a:effectLst/>
                        </a:rPr>
                        <a:t>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1300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18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October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1730 </a:t>
                      </a:r>
                      <a:r>
                        <a:rPr lang="en-US" sz="1200" b="1" u="none" strike="noStrike" dirty="0">
                          <a:effectLst/>
                        </a:rPr>
                        <a:t>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1400</a:t>
                      </a:r>
                    </a:p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8531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SA2#165 (Orlando)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26" dirty="0" smtClean="0">
                <a:solidFill>
                  <a:schemeClr val="tx2"/>
                </a:solidFill>
              </a:rPr>
              <a:t>SA2#165 </a:t>
            </a:r>
            <a:r>
              <a:rPr lang="en-US" sz="1626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4.2: inclusive language for 2G/3G specs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Maintenance: </a:t>
            </a:r>
            <a:r>
              <a:rPr lang="en-US" sz="1626" dirty="0" smtClean="0">
                <a:solidFill>
                  <a:schemeClr val="tx2"/>
                </a:solidFill>
              </a:rPr>
              <a:t>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rgbClr val="FF0000"/>
                </a:solidFill>
              </a:rPr>
              <a:t>Quota applied to 9.x?</a:t>
            </a:r>
            <a:endParaRPr lang="en-US" sz="1400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19.X: Rel-19 </a:t>
            </a:r>
            <a:r>
              <a:rPr lang="en-US" sz="1626" dirty="0" smtClean="0">
                <a:solidFill>
                  <a:schemeClr val="tx2"/>
                </a:solidFill>
              </a:rPr>
              <a:t>study/work items (including TEI19)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626" dirty="0">
              <a:solidFill>
                <a:schemeClr val="tx2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26" dirty="0">
                <a:solidFill>
                  <a:schemeClr val="tx2"/>
                </a:solidFill>
              </a:rPr>
              <a:t>Email Approval may be scheduled immediately after the meeting, only if it becomes really necessary. Further details on email approval such as </a:t>
            </a:r>
            <a:r>
              <a:rPr lang="en-GB" sz="1626" dirty="0" err="1">
                <a:solidFill>
                  <a:schemeClr val="tx2"/>
                </a:solidFill>
              </a:rPr>
              <a:t>TDoc</a:t>
            </a:r>
            <a:r>
              <a:rPr lang="en-GB" sz="1626" dirty="0">
                <a:solidFill>
                  <a:schemeClr val="tx2"/>
                </a:solidFill>
              </a:rPr>
              <a:t> list, date/timings will be decided during the meeting</a:t>
            </a:r>
            <a:r>
              <a:rPr lang="en-GB" sz="1626" dirty="0" smtClean="0">
                <a:solidFill>
                  <a:schemeClr val="tx2"/>
                </a:solidFill>
              </a:rPr>
              <a:t>.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079227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/>
                <a:gridCol w="2201959"/>
                <a:gridCol w="1664116"/>
                <a:gridCol w="723448"/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08 November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08 November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11 November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18 November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1400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22 November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1630 </a:t>
                      </a:r>
                      <a:r>
                        <a:rPr lang="en-US" sz="1200" b="1" u="none" strike="noStrike" dirty="0">
                          <a:effectLst/>
                        </a:rPr>
                        <a:t>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1130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22 November 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1730 </a:t>
                      </a:r>
                      <a:r>
                        <a:rPr lang="en-US" sz="1200" b="1" u="none" strike="noStrike" dirty="0">
                          <a:effectLst/>
                        </a:rPr>
                        <a:t>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1230</a:t>
                      </a:r>
                    </a:p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4248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0254" y="370682"/>
            <a:ext cx="9517514" cy="519931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Rel-19 timelines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136021" y="1382802"/>
            <a:ext cx="9572131" cy="4804865"/>
            <a:chOff x="40410" y="785284"/>
            <a:chExt cx="11773222" cy="5909734"/>
          </a:xfrm>
        </p:grpSpPr>
        <p:cxnSp>
          <p:nvCxnSpPr>
            <p:cNvPr id="74" name="Straight Connector 114"/>
            <p:cNvCxnSpPr>
              <a:cxnSpLocks noChangeShapeType="1"/>
            </p:cNvCxnSpPr>
            <p:nvPr/>
          </p:nvCxnSpPr>
          <p:spPr bwMode="auto">
            <a:xfrm>
              <a:off x="9988551" y="1576918"/>
              <a:ext cx="0" cy="48323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75" name="Straight Connector 114"/>
            <p:cNvCxnSpPr>
              <a:cxnSpLocks noChangeShapeType="1"/>
            </p:cNvCxnSpPr>
            <p:nvPr/>
          </p:nvCxnSpPr>
          <p:spPr bwMode="auto">
            <a:xfrm>
              <a:off x="6362700" y="1524000"/>
              <a:ext cx="0" cy="4885267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80" name="Straight Connector 114"/>
            <p:cNvCxnSpPr>
              <a:cxnSpLocks noChangeShapeType="1"/>
            </p:cNvCxnSpPr>
            <p:nvPr/>
          </p:nvCxnSpPr>
          <p:spPr bwMode="auto">
            <a:xfrm flipH="1">
              <a:off x="2705100" y="1526118"/>
              <a:ext cx="19051" cy="48831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sp>
          <p:nvSpPr>
            <p:cNvPr id="81" name="TextBox 86"/>
            <p:cNvSpPr txBox="1">
              <a:spLocks noChangeArrowheads="1"/>
            </p:cNvSpPr>
            <p:nvPr/>
          </p:nvSpPr>
          <p:spPr bwMode="auto">
            <a:xfrm>
              <a:off x="156475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TSG#101</a:t>
              </a:r>
            </a:p>
          </p:txBody>
        </p:sp>
        <p:cxnSp>
          <p:nvCxnSpPr>
            <p:cNvPr id="82" name="Straight Connector 115"/>
            <p:cNvCxnSpPr>
              <a:cxnSpLocks noChangeShapeType="1"/>
            </p:cNvCxnSpPr>
            <p:nvPr/>
          </p:nvCxnSpPr>
          <p:spPr bwMode="auto">
            <a:xfrm>
              <a:off x="36216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3" name="Straight Connector 114"/>
            <p:cNvCxnSpPr>
              <a:cxnSpLocks noChangeShapeType="1"/>
            </p:cNvCxnSpPr>
            <p:nvPr/>
          </p:nvCxnSpPr>
          <p:spPr bwMode="auto">
            <a:xfrm>
              <a:off x="391584" y="1608667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4" name="Straight Connector 114"/>
            <p:cNvCxnSpPr>
              <a:cxnSpLocks noChangeShapeType="1"/>
            </p:cNvCxnSpPr>
            <p:nvPr/>
          </p:nvCxnSpPr>
          <p:spPr bwMode="auto">
            <a:xfrm>
              <a:off x="19007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5" name="Straight Connector 114"/>
            <p:cNvCxnSpPr>
              <a:cxnSpLocks noChangeShapeType="1"/>
            </p:cNvCxnSpPr>
            <p:nvPr/>
          </p:nvCxnSpPr>
          <p:spPr bwMode="auto">
            <a:xfrm>
              <a:off x="10759017" y="15769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6" name="Straight Connector 114"/>
            <p:cNvCxnSpPr>
              <a:cxnSpLocks noChangeShapeType="1"/>
            </p:cNvCxnSpPr>
            <p:nvPr/>
          </p:nvCxnSpPr>
          <p:spPr bwMode="auto">
            <a:xfrm>
              <a:off x="9101667" y="1576917"/>
              <a:ext cx="0" cy="50038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7" name="Straight Connector 114"/>
            <p:cNvCxnSpPr>
              <a:cxnSpLocks noChangeShapeType="1"/>
            </p:cNvCxnSpPr>
            <p:nvPr/>
          </p:nvCxnSpPr>
          <p:spPr bwMode="auto">
            <a:xfrm>
              <a:off x="72453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8" name="Straight Connector 114"/>
            <p:cNvCxnSpPr>
              <a:cxnSpLocks noChangeShapeType="1"/>
            </p:cNvCxnSpPr>
            <p:nvPr/>
          </p:nvCxnSpPr>
          <p:spPr bwMode="auto">
            <a:xfrm>
              <a:off x="81745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9" name="Straight Connector 114"/>
            <p:cNvCxnSpPr>
              <a:cxnSpLocks noChangeShapeType="1"/>
            </p:cNvCxnSpPr>
            <p:nvPr/>
          </p:nvCxnSpPr>
          <p:spPr bwMode="auto">
            <a:xfrm>
              <a:off x="55689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0" name="Straight Connector 114"/>
            <p:cNvCxnSpPr>
              <a:cxnSpLocks noChangeShapeType="1"/>
            </p:cNvCxnSpPr>
            <p:nvPr/>
          </p:nvCxnSpPr>
          <p:spPr bwMode="auto">
            <a:xfrm>
              <a:off x="45487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1" name="Straight Connector 114"/>
            <p:cNvCxnSpPr>
              <a:cxnSpLocks noChangeShapeType="1"/>
            </p:cNvCxnSpPr>
            <p:nvPr/>
          </p:nvCxnSpPr>
          <p:spPr bwMode="auto">
            <a:xfrm>
              <a:off x="11470217" y="1581151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92" name="TextBox 1"/>
            <p:cNvSpPr txBox="1">
              <a:spLocks noChangeArrowheads="1"/>
            </p:cNvSpPr>
            <p:nvPr/>
          </p:nvSpPr>
          <p:spPr bwMode="auto">
            <a:xfrm>
              <a:off x="1011766" y="5973233"/>
              <a:ext cx="2226342" cy="216168"/>
            </a:xfrm>
            <a:prstGeom prst="rect">
              <a:avLst/>
            </a:prstGeom>
            <a:ln w="31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altLang="en-US" sz="542" b="1" dirty="0">
                  <a:solidFill>
                    <a:prstClr val="black"/>
                  </a:solidFill>
                  <a:latin typeface="Montserrat" panose="00000500000000000000" pitchFamily="50" charset="0"/>
                </a:rPr>
                <a:t>Note</a:t>
              </a:r>
              <a:r>
                <a:rPr lang="en-GB" altLang="en-US" sz="542" dirty="0">
                  <a:solidFill>
                    <a:prstClr val="black"/>
                  </a:solidFill>
                  <a:latin typeface="Montserrat" panose="00000500000000000000" pitchFamily="50" charset="0"/>
                </a:rPr>
                <a:t>: All starting dates are indicative</a:t>
              </a:r>
            </a:p>
          </p:txBody>
        </p:sp>
        <p:sp>
          <p:nvSpPr>
            <p:cNvPr id="93" name="TextBox 86"/>
            <p:cNvSpPr txBox="1">
              <a:spLocks noChangeArrowheads="1"/>
            </p:cNvSpPr>
            <p:nvPr/>
          </p:nvSpPr>
          <p:spPr bwMode="auto">
            <a:xfrm>
              <a:off x="230665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4" name="TextBox 86"/>
            <p:cNvSpPr txBox="1">
              <a:spLocks noChangeArrowheads="1"/>
            </p:cNvSpPr>
            <p:nvPr/>
          </p:nvSpPr>
          <p:spPr bwMode="auto">
            <a:xfrm>
              <a:off x="32051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TSG#103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5" name="TextBox 86"/>
            <p:cNvSpPr txBox="1">
              <a:spLocks noChangeArrowheads="1"/>
            </p:cNvSpPr>
            <p:nvPr/>
          </p:nvSpPr>
          <p:spPr bwMode="auto">
            <a:xfrm>
              <a:off x="416402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TSG#104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6" name="TextBox 86"/>
            <p:cNvSpPr txBox="1">
              <a:spLocks noChangeArrowheads="1"/>
            </p:cNvSpPr>
            <p:nvPr/>
          </p:nvSpPr>
          <p:spPr bwMode="auto">
            <a:xfrm>
              <a:off x="51990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TSG#105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7" name="TextBox 86"/>
            <p:cNvSpPr txBox="1">
              <a:spLocks noChangeArrowheads="1"/>
            </p:cNvSpPr>
            <p:nvPr/>
          </p:nvSpPr>
          <p:spPr bwMode="auto">
            <a:xfrm>
              <a:off x="596319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TSG#106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8" name="TextBox 86"/>
            <p:cNvSpPr txBox="1">
              <a:spLocks noChangeArrowheads="1"/>
            </p:cNvSpPr>
            <p:nvPr/>
          </p:nvSpPr>
          <p:spPr bwMode="auto">
            <a:xfrm>
              <a:off x="686171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TSG#107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9" name="TextBox 86"/>
            <p:cNvSpPr txBox="1">
              <a:spLocks noChangeArrowheads="1"/>
            </p:cNvSpPr>
            <p:nvPr/>
          </p:nvSpPr>
          <p:spPr bwMode="auto">
            <a:xfrm>
              <a:off x="774119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TSG#108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0" name="TextBox 86"/>
            <p:cNvSpPr txBox="1">
              <a:spLocks noChangeArrowheads="1"/>
            </p:cNvSpPr>
            <p:nvPr/>
          </p:nvSpPr>
          <p:spPr bwMode="auto">
            <a:xfrm>
              <a:off x="87127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1" name="TextBox 86"/>
            <p:cNvSpPr txBox="1">
              <a:spLocks noChangeArrowheads="1"/>
            </p:cNvSpPr>
            <p:nvPr/>
          </p:nvSpPr>
          <p:spPr bwMode="auto">
            <a:xfrm>
              <a:off x="95509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2" name="TextBox 86"/>
            <p:cNvSpPr txBox="1">
              <a:spLocks noChangeArrowheads="1"/>
            </p:cNvSpPr>
            <p:nvPr/>
          </p:nvSpPr>
          <p:spPr bwMode="auto">
            <a:xfrm>
              <a:off x="10283310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TSG#111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3" name="TextBox 86"/>
            <p:cNvSpPr txBox="1">
              <a:spLocks noChangeArrowheads="1"/>
            </p:cNvSpPr>
            <p:nvPr/>
          </p:nvSpPr>
          <p:spPr bwMode="auto">
            <a:xfrm>
              <a:off x="11073884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4" name="TextBox 86"/>
            <p:cNvSpPr txBox="1">
              <a:spLocks noChangeArrowheads="1"/>
            </p:cNvSpPr>
            <p:nvPr/>
          </p:nvSpPr>
          <p:spPr bwMode="auto">
            <a:xfrm>
              <a:off x="40410" y="1145118"/>
              <a:ext cx="672715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TSG#99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5" name="Chevron 60"/>
            <p:cNvSpPr>
              <a:spLocks noChangeArrowheads="1"/>
            </p:cNvSpPr>
            <p:nvPr/>
          </p:nvSpPr>
          <p:spPr bwMode="auto">
            <a:xfrm>
              <a:off x="2529417" y="2038352"/>
              <a:ext cx="1092200" cy="374649"/>
            </a:xfrm>
            <a:prstGeom prst="chevron">
              <a:avLst>
                <a:gd name="adj" fmla="val 50086"/>
              </a:avLst>
            </a:prstGeom>
            <a:solidFill>
              <a:srgbClr val="0066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content def.</a:t>
              </a:r>
            </a:p>
          </p:txBody>
        </p:sp>
        <p:sp>
          <p:nvSpPr>
            <p:cNvPr id="106" name="Chevron 60"/>
            <p:cNvSpPr>
              <a:spLocks noChangeArrowheads="1"/>
            </p:cNvSpPr>
            <p:nvPr/>
          </p:nvSpPr>
          <p:spPr bwMode="auto">
            <a:xfrm>
              <a:off x="1316567" y="2038352"/>
              <a:ext cx="1583267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b="1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RAN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def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216402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2024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7821085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09" name="TextBox 2"/>
            <p:cNvSpPr txBox="1">
              <a:spLocks noChangeArrowheads="1"/>
            </p:cNvSpPr>
            <p:nvPr/>
          </p:nvSpPr>
          <p:spPr bwMode="auto">
            <a:xfrm>
              <a:off x="167640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0" name="TextBox 59"/>
            <p:cNvSpPr txBox="1">
              <a:spLocks noChangeArrowheads="1"/>
            </p:cNvSpPr>
            <p:nvPr/>
          </p:nvSpPr>
          <p:spPr bwMode="auto">
            <a:xfrm>
              <a:off x="3401484" y="1246717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1" name="TextBox 60"/>
            <p:cNvSpPr txBox="1">
              <a:spLocks noChangeArrowheads="1"/>
            </p:cNvSpPr>
            <p:nvPr/>
          </p:nvSpPr>
          <p:spPr bwMode="auto">
            <a:xfrm>
              <a:off x="1050501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2" name="TextBox 61"/>
            <p:cNvSpPr txBox="1">
              <a:spLocks noChangeArrowheads="1"/>
            </p:cNvSpPr>
            <p:nvPr/>
          </p:nvSpPr>
          <p:spPr bwMode="auto">
            <a:xfrm>
              <a:off x="695536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3" name="TextBox 62"/>
            <p:cNvSpPr txBox="1">
              <a:spLocks noChangeArrowheads="1"/>
            </p:cNvSpPr>
            <p:nvPr/>
          </p:nvSpPr>
          <p:spPr bwMode="auto">
            <a:xfrm>
              <a:off x="4318000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4" name="TextBox 63"/>
            <p:cNvSpPr txBox="1">
              <a:spLocks noChangeArrowheads="1"/>
            </p:cNvSpPr>
            <p:nvPr/>
          </p:nvSpPr>
          <p:spPr bwMode="auto">
            <a:xfrm>
              <a:off x="7935384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5" name="TextBox 64"/>
            <p:cNvSpPr txBox="1">
              <a:spLocks noChangeArrowheads="1"/>
            </p:cNvSpPr>
            <p:nvPr/>
          </p:nvSpPr>
          <p:spPr bwMode="auto">
            <a:xfrm>
              <a:off x="11271251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6" name="TextBox 65"/>
            <p:cNvSpPr txBox="1">
              <a:spLocks noChangeArrowheads="1"/>
            </p:cNvSpPr>
            <p:nvPr/>
          </p:nvSpPr>
          <p:spPr bwMode="auto">
            <a:xfrm>
              <a:off x="5350932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7" name="TextBox 66"/>
            <p:cNvSpPr txBox="1">
              <a:spLocks noChangeArrowheads="1"/>
            </p:cNvSpPr>
            <p:nvPr/>
          </p:nvSpPr>
          <p:spPr bwMode="auto">
            <a:xfrm>
              <a:off x="88836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8" name="TextBox 67"/>
            <p:cNvSpPr txBox="1">
              <a:spLocks noChangeArrowheads="1"/>
            </p:cNvSpPr>
            <p:nvPr/>
          </p:nvSpPr>
          <p:spPr bwMode="auto">
            <a:xfrm>
              <a:off x="146051" y="1291167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9" name="TextBox 69"/>
            <p:cNvSpPr txBox="1">
              <a:spLocks noChangeArrowheads="1"/>
            </p:cNvSpPr>
            <p:nvPr/>
          </p:nvSpPr>
          <p:spPr bwMode="auto">
            <a:xfrm>
              <a:off x="2472267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0" name="TextBox 70"/>
            <p:cNvSpPr txBox="1">
              <a:spLocks noChangeArrowheads="1"/>
            </p:cNvSpPr>
            <p:nvPr/>
          </p:nvSpPr>
          <p:spPr bwMode="auto">
            <a:xfrm>
              <a:off x="61404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1" name="TextBox 71"/>
            <p:cNvSpPr txBox="1">
              <a:spLocks noChangeArrowheads="1"/>
            </p:cNvSpPr>
            <p:nvPr/>
          </p:nvSpPr>
          <p:spPr bwMode="auto">
            <a:xfrm>
              <a:off x="9738784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1146367" y="7852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123" name="Diamond 3"/>
            <p:cNvSpPr>
              <a:spLocks noChangeArrowheads="1"/>
            </p:cNvSpPr>
            <p:nvPr/>
          </p:nvSpPr>
          <p:spPr bwMode="auto">
            <a:xfrm>
              <a:off x="582085" y="1979084"/>
              <a:ext cx="1195916" cy="522816"/>
            </a:xfrm>
            <a:prstGeom prst="diamond">
              <a:avLst/>
            </a:prstGeom>
            <a:solidFill>
              <a:srgbClr val="92D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65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4" name="TextBox 6"/>
            <p:cNvSpPr txBox="1">
              <a:spLocks noChangeArrowheads="1"/>
            </p:cNvSpPr>
            <p:nvPr/>
          </p:nvSpPr>
          <p:spPr bwMode="auto">
            <a:xfrm>
              <a:off x="721784" y="2089151"/>
              <a:ext cx="878416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 b="1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 Rel-19 workshop</a:t>
              </a:r>
            </a:p>
          </p:txBody>
        </p:sp>
        <p:sp>
          <p:nvSpPr>
            <p:cNvPr id="125" name="Diamond 16"/>
            <p:cNvSpPr>
              <a:spLocks noChangeArrowheads="1"/>
            </p:cNvSpPr>
            <p:nvPr/>
          </p:nvSpPr>
          <p:spPr bwMode="auto">
            <a:xfrm>
              <a:off x="560918" y="2622551"/>
              <a:ext cx="1155700" cy="491067"/>
            </a:xfrm>
            <a:prstGeom prst="diamond">
              <a:avLst/>
            </a:prstGeom>
            <a:solidFill>
              <a:srgbClr val="31859C">
                <a:alpha val="5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6" name="Chevron 79"/>
            <p:cNvSpPr>
              <a:spLocks noChangeArrowheads="1"/>
            </p:cNvSpPr>
            <p:nvPr/>
          </p:nvSpPr>
          <p:spPr bwMode="auto">
            <a:xfrm>
              <a:off x="8911168" y="3911600"/>
              <a:ext cx="994833" cy="279400"/>
            </a:xfrm>
            <a:prstGeom prst="chevron">
              <a:avLst>
                <a:gd name="adj" fmla="val 50046"/>
              </a:avLst>
            </a:prstGeom>
            <a:solidFill>
              <a:srgbClr val="006600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759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RAN4_Perf </a:t>
              </a:r>
              <a:endParaRPr lang="fr-FR" altLang="en-US" sz="542">
                <a:solidFill>
                  <a:prstClr val="black"/>
                </a:solidFill>
                <a:latin typeface="Montserrat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27" name="Chevron 58"/>
            <p:cNvSpPr/>
            <p:nvPr/>
          </p:nvSpPr>
          <p:spPr bwMode="auto">
            <a:xfrm>
              <a:off x="4013201" y="4243918"/>
              <a:ext cx="5092700" cy="30056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(CT &amp; SA) </a:t>
              </a:r>
            </a:p>
          </p:txBody>
        </p:sp>
        <p:sp>
          <p:nvSpPr>
            <p:cNvPr id="128" name="Chevron 60"/>
            <p:cNvSpPr/>
            <p:nvPr/>
          </p:nvSpPr>
          <p:spPr bwMode="auto">
            <a:xfrm>
              <a:off x="2808818" y="35475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</a:t>
              </a:r>
            </a:p>
          </p:txBody>
        </p:sp>
        <p:sp>
          <p:nvSpPr>
            <p:cNvPr id="129" name="Chevron 60"/>
            <p:cNvSpPr/>
            <p:nvPr/>
          </p:nvSpPr>
          <p:spPr bwMode="auto">
            <a:xfrm>
              <a:off x="2180167" y="3162300"/>
              <a:ext cx="42227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2 (SA2, SA6,…)</a:t>
              </a:r>
            </a:p>
          </p:txBody>
        </p:sp>
        <p:sp>
          <p:nvSpPr>
            <p:cNvPr id="130" name="Chevron 60"/>
            <p:cNvSpPr/>
            <p:nvPr/>
          </p:nvSpPr>
          <p:spPr bwMode="auto">
            <a:xfrm>
              <a:off x="3634318" y="39158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 </a:t>
              </a:r>
              <a:r>
                <a:rPr lang="fr-FR" sz="976" dirty="0" err="1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Completion</a:t>
              </a: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(RAN2/3/4core)</a:t>
              </a:r>
            </a:p>
          </p:txBody>
        </p:sp>
        <p:sp>
          <p:nvSpPr>
            <p:cNvPr id="131" name="Chevron 58"/>
            <p:cNvSpPr/>
            <p:nvPr/>
          </p:nvSpPr>
          <p:spPr bwMode="auto">
            <a:xfrm>
              <a:off x="6855884" y="4656668"/>
              <a:ext cx="3181349" cy="31961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ASN.1 &amp; Open APIs </a:t>
              </a:r>
            </a:p>
          </p:txBody>
        </p:sp>
        <p:sp>
          <p:nvSpPr>
            <p:cNvPr id="132" name="Chevron 60"/>
            <p:cNvSpPr>
              <a:spLocks noChangeArrowheads="1"/>
            </p:cNvSpPr>
            <p:nvPr/>
          </p:nvSpPr>
          <p:spPr bwMode="auto">
            <a:xfrm>
              <a:off x="1420284" y="2669118"/>
              <a:ext cx="1397000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bg1"/>
                </a:gs>
                <a:gs pos="60000">
                  <a:srgbClr val="31859C"/>
                </a:gs>
                <a:gs pos="83000">
                  <a:srgbClr val="31859C"/>
                </a:gs>
                <a:gs pos="100000">
                  <a:srgbClr val="31859C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St.2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approval</a:t>
              </a:r>
              <a:endParaRPr lang="fr-FR" altLang="en-US" sz="867" dirty="0">
                <a:solidFill>
                  <a:prstClr val="black"/>
                </a:solidFill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33" name="TextBox 7"/>
            <p:cNvSpPr txBox="1">
              <a:spLocks noChangeArrowheads="1"/>
            </p:cNvSpPr>
            <p:nvPr/>
          </p:nvSpPr>
          <p:spPr bwMode="auto">
            <a:xfrm>
              <a:off x="782072" y="2660651"/>
              <a:ext cx="723977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SA Rel-19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Workshop</a:t>
              </a:r>
            </a:p>
          </p:txBody>
        </p:sp>
        <p:sp>
          <p:nvSpPr>
            <p:cNvPr id="134" name="TextBox 86"/>
            <p:cNvSpPr txBox="1">
              <a:spLocks noChangeArrowheads="1"/>
            </p:cNvSpPr>
            <p:nvPr/>
          </p:nvSpPr>
          <p:spPr bwMode="auto">
            <a:xfrm>
              <a:off x="777359" y="1149351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35" name="TextBox 60"/>
            <p:cNvSpPr txBox="1">
              <a:spLocks noChangeArrowheads="1"/>
            </p:cNvSpPr>
            <p:nvPr/>
          </p:nvSpPr>
          <p:spPr bwMode="auto">
            <a:xfrm>
              <a:off x="999067" y="1286933"/>
              <a:ext cx="41246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June</a:t>
              </a:r>
            </a:p>
          </p:txBody>
        </p:sp>
        <p:cxnSp>
          <p:nvCxnSpPr>
            <p:cNvPr id="136" name="Straight Connector 114"/>
            <p:cNvCxnSpPr>
              <a:cxnSpLocks noChangeShapeType="1"/>
            </p:cNvCxnSpPr>
            <p:nvPr/>
          </p:nvCxnSpPr>
          <p:spPr bwMode="auto">
            <a:xfrm>
              <a:off x="1153584" y="14372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137" name="TextBox 136"/>
            <p:cNvSpPr txBox="1"/>
            <p:nvPr/>
          </p:nvSpPr>
          <p:spPr>
            <a:xfrm>
              <a:off x="1204385" y="814918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2023</a:t>
              </a:r>
            </a:p>
          </p:txBody>
        </p:sp>
        <p:sp>
          <p:nvSpPr>
            <p:cNvPr id="138" name="Chevron 60"/>
            <p:cNvSpPr/>
            <p:nvPr/>
          </p:nvSpPr>
          <p:spPr bwMode="auto">
            <a:xfrm>
              <a:off x="1761067" y="1579034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139" name="Chevron 60"/>
            <p:cNvSpPr/>
            <p:nvPr/>
          </p:nvSpPr>
          <p:spPr bwMode="auto">
            <a:xfrm>
              <a:off x="71967" y="1574800"/>
              <a:ext cx="18605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Stage 1        80%</a:t>
              </a:r>
            </a:p>
          </p:txBody>
        </p:sp>
        <p:sp>
          <p:nvSpPr>
            <p:cNvPr id="140" name="AutoShape 14"/>
            <p:cNvSpPr>
              <a:spLocks noChangeArrowheads="1"/>
            </p:cNvSpPr>
            <p:nvPr/>
          </p:nvSpPr>
          <p:spPr bwMode="auto">
            <a:xfrm>
              <a:off x="742951" y="6318252"/>
              <a:ext cx="10248900" cy="323849"/>
            </a:xfrm>
            <a:prstGeom prst="homePlate">
              <a:avLst>
                <a:gd name="adj" fmla="val 91718"/>
              </a:avLst>
            </a:prstGeom>
            <a:solidFill>
              <a:srgbClr val="72AF2F">
                <a:alpha val="9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1" name="TextBox 8"/>
            <p:cNvSpPr txBox="1">
              <a:spLocks noChangeArrowheads="1"/>
            </p:cNvSpPr>
            <p:nvPr/>
          </p:nvSpPr>
          <p:spPr bwMode="auto">
            <a:xfrm>
              <a:off x="734485" y="6309785"/>
              <a:ext cx="9977967" cy="385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1084">
                  <a:solidFill>
                    <a:prstClr val="white"/>
                  </a:solidFill>
                  <a:latin typeface="Arial" panose="020B0604020202020204" pitchFamily="34" charset="0"/>
                </a:rPr>
                <a:t>SP-230390 </a:t>
              </a:r>
              <a:r>
                <a:rPr lang="en-GB" altLang="en-US" sz="867">
                  <a:solidFill>
                    <a:prstClr val="white"/>
                  </a:solidFill>
                  <a:latin typeface="Arial" panose="020B0604020202020204" pitchFamily="34" charset="0"/>
                </a:rPr>
                <a:t>-  3GPP TSG#99, 20 -24 March 2023, Rotterdam, The Netherlands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193" y="281200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and SA </a:t>
            </a:r>
            <a:r>
              <a:rPr lang="en-US" dirty="0">
                <a:solidFill>
                  <a:schemeClr val="tx1"/>
                </a:solidFill>
              </a:rPr>
              <a:t>meeting dates for </a:t>
            </a:r>
            <a:r>
              <a:rPr lang="en-US" dirty="0" smtClean="0">
                <a:solidFill>
                  <a:schemeClr val="tx1"/>
                </a:solidFill>
              </a:rPr>
              <a:t>2024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1621857"/>
              </p:ext>
            </p:extLst>
          </p:nvPr>
        </p:nvGraphicFramePr>
        <p:xfrm>
          <a:off x="1019331" y="1581562"/>
          <a:ext cx="9998439" cy="44744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/>
                <a:gridCol w="1358344"/>
                <a:gridCol w="2892110"/>
                <a:gridCol w="2685530"/>
                <a:gridCol w="1983163"/>
              </a:tblGrid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SA2-Ad Hoc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January 22,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</a:t>
                      </a:r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January </a:t>
                      </a:r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29, </a:t>
                      </a:r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Electronic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SA2#161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February 26,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March 1,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Athens, Greece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SA#103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19,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22, 2024</a:t>
                      </a:r>
                      <a:endParaRPr lang="en-US" sz="1600" b="0" i="0" u="none" strike="noStrike" dirty="0" smtClean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Maastricht, NL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SA2#162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April 15,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April 19,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Changsha, China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May 27,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May 31,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Jeju</a:t>
                      </a:r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Korea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21, 2024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 (TBC)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August 19,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August 23,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Maastricht, NL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10,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13, 2024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Melbourne, </a:t>
                      </a:r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October 14,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October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India</a:t>
                      </a:r>
                      <a:r>
                        <a:rPr lang="en-US" sz="16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(TBC)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November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November 22,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Orlando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USA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10,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13, 2024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Madrid (TBC)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SA2 - General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Rel-19 </a:t>
            </a:r>
            <a:r>
              <a:rPr lang="en-US" sz="2000" b="1" dirty="0"/>
              <a:t>studies </a:t>
            </a:r>
            <a:r>
              <a:rPr lang="en-US" sz="2000" b="1" dirty="0" smtClean="0"/>
              <a:t>expected to complete </a:t>
            </a:r>
            <a:r>
              <a:rPr lang="en-US" sz="2000" b="1" dirty="0"/>
              <a:t>no later than SA2#163 (May 2024)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In general it is not expected that study work on any KI’s will continue beyond this </a:t>
            </a:r>
            <a:r>
              <a:rPr lang="en-US" sz="1800" dirty="0" smtClean="0"/>
              <a:t>date, but there will be some exceptions to this due to dependencies on other TSGs/WGs </a:t>
            </a:r>
            <a:endParaRPr lang="en-US" sz="1800" dirty="0"/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WIDs based on the outcomes of the studies to be agreed by SA2 in SA2#163 </a:t>
            </a:r>
            <a:r>
              <a:rPr lang="en-US" sz="1800" dirty="0" smtClean="0"/>
              <a:t>(May 2024) and </a:t>
            </a:r>
            <a:r>
              <a:rPr lang="en-US" sz="1800" dirty="0"/>
              <a:t>submitted to SA#104 (June 2024</a:t>
            </a:r>
            <a:r>
              <a:rPr lang="en-US" sz="1800" dirty="0" smtClean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Study-only items will not follow these targets</a:t>
            </a:r>
            <a:endParaRPr lang="en-US" sz="1800" dirty="0"/>
          </a:p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Some checkpoints have been identified related to RAN dependencies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err="1" smtClean="0"/>
              <a:t>FS_AmbientIoT</a:t>
            </a:r>
            <a:r>
              <a:rPr lang="en-US" sz="1800" dirty="0"/>
              <a:t>: Check in TSG#106 </a:t>
            </a:r>
            <a:r>
              <a:rPr lang="en-US" sz="1800" dirty="0" smtClean="0"/>
              <a:t>(December 2024) for </a:t>
            </a:r>
            <a:r>
              <a:rPr lang="en-US" sz="1800" dirty="0"/>
              <a:t>further Ambient IOT work taking into account RAN </a:t>
            </a:r>
            <a:r>
              <a:rPr lang="en-US" sz="1800" dirty="0" smtClean="0"/>
              <a:t>progress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FS_AIML_CN: Check in TSG#105 (September 2024</a:t>
            </a:r>
            <a:r>
              <a:rPr lang="en-US" sz="1800" dirty="0"/>
              <a:t>) related to WT1.1, 1.2, </a:t>
            </a:r>
            <a:r>
              <a:rPr lang="en-US" sz="1800" dirty="0" smtClean="0"/>
              <a:t>1.3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FS_ISAC_ARC: Check in TSG#105 (September 2024) to determine the scope, and when to start </a:t>
            </a:r>
            <a:endParaRPr lang="en-US" sz="1800" dirty="0"/>
          </a:p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Normative </a:t>
            </a:r>
            <a:r>
              <a:rPr lang="en-US" sz="2000" b="1" dirty="0"/>
              <a:t>work </a:t>
            </a:r>
            <a:r>
              <a:rPr lang="en-US" sz="2000" b="1" dirty="0" smtClean="0"/>
              <a:t>to </a:t>
            </a:r>
            <a:r>
              <a:rPr lang="en-US" sz="2000" b="1" dirty="0"/>
              <a:t>complete </a:t>
            </a:r>
            <a:r>
              <a:rPr lang="en-US" sz="2000" b="1" dirty="0" smtClean="0"/>
              <a:t>by SA2#166 </a:t>
            </a:r>
            <a:r>
              <a:rPr lang="en-US" sz="2000" b="1" dirty="0"/>
              <a:t>(November 2024</a:t>
            </a:r>
            <a:r>
              <a:rPr lang="en-US" sz="2000" b="1" dirty="0" smtClean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Exception sheets (for submission to SA) to request continuation of Work Items beyond the end of 2024 will be discussed in November</a:t>
            </a:r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Rel-20 planning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(See SP-240458 endorsed in SA#103 Maastricht)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/>
              <a:t>Studies for 6G in 3GPP are expected to start from Release 20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First </a:t>
            </a:r>
            <a:r>
              <a:rPr lang="en-US" sz="1968" dirty="0"/>
              <a:t>TSG-wide 6G workshop is expected to be in March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SA1 </a:t>
            </a:r>
            <a:r>
              <a:rPr lang="en-US" sz="1968" dirty="0"/>
              <a:t>SID is expected to be approved in Sept’2024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SA2 SID is expected to be approved in June’2025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SA2 6G SI completion: Dec. 2026 or Mar 2027 (To be confirmed at future TSG meeting)</a:t>
            </a:r>
            <a:endParaRPr lang="en-US" sz="1968" dirty="0" smtClean="0"/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For 5G-Advanced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/>
              <a:t>18-month. Assuming no delay of Rel-19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/>
              <a:t>Stage-2 freeze : Jun 2026 (&gt;=80%); Sep 2026 (100</a:t>
            </a:r>
            <a:r>
              <a:rPr lang="en-US" sz="1968" dirty="0" smtClean="0"/>
              <a:t>%)</a:t>
            </a:r>
            <a:endParaRPr lang="en-US" sz="1968" dirty="0"/>
          </a:p>
        </p:txBody>
      </p:sp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</a:t>
            </a:r>
            <a:r>
              <a:rPr lang="en-US" dirty="0" smtClean="0">
                <a:solidFill>
                  <a:schemeClr val="tx1"/>
                </a:solidFill>
              </a:rPr>
              <a:t>SI planning </a:t>
            </a:r>
            <a:r>
              <a:rPr lang="en-US" dirty="0" smtClean="0">
                <a:solidFill>
                  <a:schemeClr val="tx1"/>
                </a:solidFill>
              </a:rPr>
              <a:t>for SA2 – Q3 2024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 lvl="0"/>
            <a:r>
              <a:rPr lang="en-US" sz="2400" b="1" dirty="0" smtClean="0"/>
              <a:t>Before SA2#164 (Maastricht)</a:t>
            </a:r>
            <a:endParaRPr lang="en-US" sz="3200" dirty="0"/>
          </a:p>
          <a:p>
            <a:pPr lvl="1"/>
            <a:r>
              <a:rPr lang="en-US" sz="2000" dirty="0" smtClean="0"/>
              <a:t>It is expected there will be Rel-19 Study Items where full conclusions have not be reached, and study work is required after the May SA2 meeting</a:t>
            </a:r>
          </a:p>
          <a:p>
            <a:pPr lvl="1"/>
            <a:r>
              <a:rPr lang="en-US" sz="2000" dirty="0" smtClean="0"/>
              <a:t>For example:</a:t>
            </a:r>
          </a:p>
          <a:p>
            <a:pPr lvl="2"/>
            <a:r>
              <a:rPr lang="en-US" sz="1800" dirty="0" smtClean="0"/>
              <a:t>The documented solutions for a Key Issue were not considered sufficient/complete enough to agree a way forward</a:t>
            </a:r>
          </a:p>
          <a:p>
            <a:pPr lvl="2"/>
            <a:r>
              <a:rPr lang="en-US" sz="1800" dirty="0" smtClean="0"/>
              <a:t>Competing ways forward have been put forward and it wasn’t possible to choose between them in the May SA2 meeting</a:t>
            </a:r>
          </a:p>
          <a:p>
            <a:pPr lvl="2"/>
            <a:r>
              <a:rPr lang="en-US" sz="1800" dirty="0" smtClean="0"/>
              <a:t>There is dependence on work in/feedback from other Working Groups</a:t>
            </a:r>
          </a:p>
          <a:p>
            <a:pPr lvl="1"/>
            <a:r>
              <a:rPr lang="en-US" sz="2035" dirty="0" smtClean="0"/>
              <a:t>To have a reasonable chance of completing the corresponding normative work by the Stage 2 freeze in December 2024 the remaining study work needs to complete in Q3</a:t>
            </a:r>
          </a:p>
        </p:txBody>
      </p:sp>
    </p:spTree>
    <p:extLst>
      <p:ext uri="{BB962C8B-B14F-4D97-AF65-F5344CB8AC3E}">
        <p14:creationId xmlns:p14="http://schemas.microsoft.com/office/powerpoint/2010/main" val="33402515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</a:t>
            </a:r>
            <a:r>
              <a:rPr lang="en-US" dirty="0" smtClean="0">
                <a:solidFill>
                  <a:schemeClr val="tx1"/>
                </a:solidFill>
              </a:rPr>
              <a:t>SI planning </a:t>
            </a:r>
            <a:r>
              <a:rPr lang="en-US" dirty="0" smtClean="0">
                <a:solidFill>
                  <a:schemeClr val="tx1"/>
                </a:solidFill>
              </a:rPr>
              <a:t>for SA2 – Q3 2024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 lvl="0"/>
            <a:r>
              <a:rPr lang="en-US" sz="2400" b="1" dirty="0" smtClean="0"/>
              <a:t>Before SA2#164 (Maastricht)</a:t>
            </a:r>
            <a:endParaRPr lang="en-US" sz="3200" dirty="0"/>
          </a:p>
          <a:p>
            <a:pPr lvl="1"/>
            <a:r>
              <a:rPr lang="en-US" sz="2035" dirty="0" smtClean="0"/>
              <a:t>However, there is only one SA2 meeting in Q3 (Maastricht)</a:t>
            </a:r>
          </a:p>
          <a:p>
            <a:pPr lvl="1"/>
            <a:r>
              <a:rPr lang="en-US" sz="2035" dirty="0" smtClean="0"/>
              <a:t>Therefore it is strongly recommended that preparation for completion of remaining study work should be done between the May and August meetings</a:t>
            </a:r>
          </a:p>
          <a:p>
            <a:pPr lvl="1"/>
            <a:r>
              <a:rPr lang="en-US" sz="2035" dirty="0" smtClean="0"/>
              <a:t>NWM is recommended as the tool to be used, due to the number and variability of vacation periods during this </a:t>
            </a:r>
            <a:r>
              <a:rPr lang="en-US" sz="2035" dirty="0" smtClean="0"/>
              <a:t>time</a:t>
            </a:r>
          </a:p>
          <a:p>
            <a:pPr lvl="1"/>
            <a:r>
              <a:rPr lang="en-US" sz="2035" dirty="0" smtClean="0"/>
              <a:t>(Last year the moderated NWM discussion of Rel-19 study items in Q3 ran from 26</a:t>
            </a:r>
            <a:r>
              <a:rPr lang="en-US" sz="2035" baseline="30000" dirty="0" smtClean="0"/>
              <a:t>th</a:t>
            </a:r>
            <a:r>
              <a:rPr lang="en-US" sz="2035" dirty="0" smtClean="0"/>
              <a:t> June to 27</a:t>
            </a:r>
            <a:r>
              <a:rPr lang="en-US" sz="2035" baseline="30000" dirty="0" smtClean="0"/>
              <a:t>th</a:t>
            </a:r>
            <a:r>
              <a:rPr lang="en-US" sz="2035" dirty="0" smtClean="0"/>
              <a:t> July)</a:t>
            </a:r>
            <a:endParaRPr lang="en-US" sz="2035" dirty="0" smtClean="0"/>
          </a:p>
          <a:p>
            <a:pPr lvl="1"/>
            <a:endParaRPr lang="en-US" sz="2035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9827223"/>
              </p:ext>
            </p:extLst>
          </p:nvPr>
        </p:nvGraphicFramePr>
        <p:xfrm>
          <a:off x="832585" y="4536358"/>
          <a:ext cx="10533913" cy="828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0301"/>
                <a:gridCol w="810301"/>
                <a:gridCol w="810301"/>
                <a:gridCol w="810301"/>
                <a:gridCol w="810301"/>
                <a:gridCol w="810301"/>
                <a:gridCol w="810301"/>
                <a:gridCol w="810301"/>
                <a:gridCol w="810301"/>
                <a:gridCol w="810301"/>
                <a:gridCol w="810301"/>
                <a:gridCol w="810301"/>
                <a:gridCol w="810301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Mon - Fri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03 - 07 Jun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10 - 14 Jun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17 - 21</a:t>
                      </a:r>
                      <a:r>
                        <a:rPr lang="en-US" sz="1200" baseline="0" dirty="0" smtClean="0"/>
                        <a:t> Jun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24 - 28 Jun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01  - 05 Jul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08 - 12 Jul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15 – 19 Jul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22 – 26 Jul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29 - 02 Jul/Aug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05 - 09 Aug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12 - 16 Aug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19 – 23 Aug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Event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SA#104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SA2#164</a:t>
                      </a:r>
                      <a:endParaRPr lang="en-US" sz="12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33487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Meetings in Q3 and Q4 2024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SA2#164 (Maastricht) Dates/Agenda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26" dirty="0" smtClean="0">
                <a:solidFill>
                  <a:schemeClr val="tx2"/>
                </a:solidFill>
              </a:rPr>
              <a:t>SA2#164 </a:t>
            </a:r>
            <a:r>
              <a:rPr lang="en-US" sz="1626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4.2: inclusive language for 2G/3G specs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Maintenance: </a:t>
            </a:r>
            <a:r>
              <a:rPr lang="en-US" sz="1626" dirty="0" smtClean="0">
                <a:solidFill>
                  <a:schemeClr val="tx2"/>
                </a:solidFill>
              </a:rPr>
              <a:t>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rgbClr val="FF0000"/>
                </a:solidFill>
              </a:rPr>
              <a:t>Quota applied to 9.x?</a:t>
            </a:r>
            <a:endParaRPr lang="en-US" sz="1400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19.X: Rel-19 </a:t>
            </a:r>
            <a:r>
              <a:rPr lang="en-US" sz="1626" dirty="0" smtClean="0">
                <a:solidFill>
                  <a:schemeClr val="tx2"/>
                </a:solidFill>
              </a:rPr>
              <a:t>study/work items (including TEI19)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626" dirty="0">
              <a:solidFill>
                <a:schemeClr val="tx2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26" dirty="0">
                <a:solidFill>
                  <a:schemeClr val="tx2"/>
                </a:solidFill>
              </a:rPr>
              <a:t>Email Approval may be scheduled immediately after the meeting, only if it becomes really necessary. Further details on email approval such as </a:t>
            </a:r>
            <a:r>
              <a:rPr lang="en-GB" sz="1626" dirty="0" err="1">
                <a:solidFill>
                  <a:schemeClr val="tx2"/>
                </a:solidFill>
              </a:rPr>
              <a:t>TDoc</a:t>
            </a:r>
            <a:r>
              <a:rPr lang="en-GB" sz="1626" dirty="0">
                <a:solidFill>
                  <a:schemeClr val="tx2"/>
                </a:solidFill>
              </a:rPr>
              <a:t> list, date/timings will be decided during the meeting</a:t>
            </a:r>
            <a:r>
              <a:rPr lang="en-GB" sz="1626" dirty="0" smtClean="0">
                <a:solidFill>
                  <a:schemeClr val="tx2"/>
                </a:solidFill>
              </a:rPr>
              <a:t>.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0568930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/>
                <a:gridCol w="2077933"/>
                <a:gridCol w="1788142"/>
                <a:gridCol w="723448"/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09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August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09 August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12 August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19 August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0700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23 August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1630 </a:t>
                      </a:r>
                      <a:r>
                        <a:rPr lang="en-US" sz="1200" b="1" u="none" strike="noStrike" dirty="0">
                          <a:effectLst/>
                        </a:rPr>
                        <a:t>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1430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23 August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1730 </a:t>
                      </a:r>
                      <a:r>
                        <a:rPr lang="en-US" sz="1200" b="1" u="none" strike="noStrike" dirty="0">
                          <a:effectLst/>
                        </a:rPr>
                        <a:t>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1530</a:t>
                      </a:r>
                    </a:p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2415427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81607</TotalTime>
  <Words>1356</Words>
  <Application>Microsoft Office PowerPoint</Application>
  <PresentationFormat>Widescreen</PresentationFormat>
  <Paragraphs>275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Montserrat</vt:lpstr>
      <vt:lpstr>MS PGothic</vt:lpstr>
      <vt:lpstr>MS PGothic</vt:lpstr>
      <vt:lpstr>Nokia Pure Headline Ultra Light</vt:lpstr>
      <vt:lpstr>Nokia Pure Text</vt:lpstr>
      <vt:lpstr>Nokia Pure Text Light</vt:lpstr>
      <vt:lpstr>SimSun</vt:lpstr>
      <vt:lpstr>Arial</vt:lpstr>
      <vt:lpstr>Calibri</vt:lpstr>
      <vt:lpstr>Wingdings</vt:lpstr>
      <vt:lpstr>Nokia White Master with headline</vt:lpstr>
      <vt:lpstr>2_Office Theme</vt:lpstr>
      <vt:lpstr>SA2 Work Planning</vt:lpstr>
      <vt:lpstr>Rel-19 timelines</vt:lpstr>
      <vt:lpstr>SA2 and SA meeting dates for 2024</vt:lpstr>
      <vt:lpstr>Rel-19 planning for SA2 - General</vt:lpstr>
      <vt:lpstr>Rel-20 planning</vt:lpstr>
      <vt:lpstr>Rel-19 SI planning for SA2 – Q3 2024</vt:lpstr>
      <vt:lpstr>Rel-19 SI planning for SA2 – Q3 2024</vt:lpstr>
      <vt:lpstr>Meetings in Q3 and Q4 2024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Andy Bennett</cp:lastModifiedBy>
  <cp:revision>962</cp:revision>
  <cp:lastPrinted>2023-08-02T08:25:48Z</cp:lastPrinted>
  <dcterms:created xsi:type="dcterms:W3CDTF">2018-05-24T11:49:12Z</dcterms:created>
  <dcterms:modified xsi:type="dcterms:W3CDTF">2024-05-17T11:30:11Z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