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5"/>
  </p:notesMasterIdLst>
  <p:handoutMasterIdLst>
    <p:handoutMasterId r:id="rId9"/>
  </p:handoutMasterIdLst>
  <p:sldIdLst>
    <p:sldId id="303" r:id="rId4"/>
    <p:sldId id="829" r:id="rId6"/>
    <p:sldId id="826" r:id="rId7"/>
    <p:sldId id="831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60" d="100"/>
          <a:sy n="60" d="100"/>
        </p:scale>
        <p:origin x="-1584" y="-172"/>
      </p:cViewPr>
      <p:guideLst>
        <p:guide orient="horz" pos="2133"/>
        <p:guide pos="28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3996" y="-76"/>
      </p:cViewPr>
      <p:guideLst>
        <p:guide orient="horz" pos="3088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commentAuthors" Target="commentAuthors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400" b="1" dirty="0" smtClean="0">
                <a:effectLst/>
              </a:rPr>
              <a:t>S2-2407303</a:t>
            </a:r>
            <a:endParaRPr sz="1400" b="1" dirty="0" smtClean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63</a:t>
            </a:r>
            <a:endParaRPr lang="de-DE" altLang="ko-KR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Jeju, Korea, May 27th – 31th, 2024</a:t>
            </a:r>
            <a:endParaRPr lang="en-US" altLang="zh-CN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400" b="1" dirty="0" smtClean="0">
                <a:effectLst/>
              </a:rPr>
              <a:t>S2-2407303</a:t>
            </a:r>
            <a:endParaRPr sz="1400" b="1" dirty="0" smtClean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63</a:t>
            </a:r>
            <a:endParaRPr lang="de-DE" altLang="ko-KR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Jeju, Korea, May 27th – 31th, 2024</a:t>
            </a:r>
            <a:endParaRPr lang="en-US" altLang="zh-CN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</a:t>
            </a:r>
            <a:r>
              <a:rPr lang="en-US" altLang="en-GB" sz="800" dirty="0" smtClean="0"/>
              <a:t>4</a:t>
            </a:r>
            <a:endParaRPr lang="en-US" altLang="en-GB" sz="800" dirty="0" smtClean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3" y="642969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725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WG2#16</a:t>
            </a:r>
            <a:r>
              <a:rPr lang="en-US" altLang="en-GB" sz="1300" dirty="0" smtClean="0">
                <a:solidFill>
                  <a:schemeClr val="bg1"/>
                </a:solidFill>
                <a:latin typeface="+mn-lt"/>
              </a:rPr>
              <a:t>3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  <a:sym typeface="+mn-ea"/>
              </a:rPr>
              <a:t>May 27th – 31th, 2024</a:t>
            </a:r>
            <a:r>
              <a:rPr lang="en-US" altLang="en-GB" sz="1300" dirty="0" smtClean="0">
                <a:solidFill>
                  <a:schemeClr val="bg1"/>
                </a:solidFill>
                <a:latin typeface="+mn-lt"/>
                <a:sym typeface="+mn-ea"/>
              </a:rPr>
              <a:t>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  <a:sym typeface="+mn-ea"/>
              </a:rPr>
              <a:t>Jeju, Korea </a:t>
            </a:r>
            <a:endParaRPr lang="en-US" altLang="en-GB" sz="1300" dirty="0" smtClean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</a:t>
            </a:r>
            <a:r>
              <a:rPr lang="en-US" altLang="en-GB" sz="800" dirty="0" smtClean="0"/>
              <a:t>4</a:t>
            </a:r>
            <a:endParaRPr lang="en-US" altLang="en-GB" sz="800" dirty="0" smtClean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3" y="642969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725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WG2#16</a:t>
            </a:r>
            <a:r>
              <a:rPr lang="en-US" altLang="en-GB" sz="1300" dirty="0" smtClean="0">
                <a:solidFill>
                  <a:schemeClr val="bg1"/>
                </a:solidFill>
                <a:latin typeface="+mn-lt"/>
              </a:rPr>
              <a:t>3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  <a:sym typeface="+mn-ea"/>
              </a:rPr>
              <a:t>May 27th – 31th, 2024</a:t>
            </a:r>
            <a:r>
              <a:rPr lang="en-US" altLang="en-GB" sz="1300" dirty="0" smtClean="0">
                <a:solidFill>
                  <a:schemeClr val="bg1"/>
                </a:solidFill>
                <a:latin typeface="+mn-lt"/>
                <a:sym typeface="+mn-ea"/>
              </a:rPr>
              <a:t>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  <a:sym typeface="+mn-ea"/>
              </a:rPr>
              <a:t>Jeju, Korea </a:t>
            </a:r>
            <a:endParaRPr lang="en-US" altLang="en-GB" sz="1300" dirty="0" smtClean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  </a:t>
            </a:r>
            <a:r>
              <a:rPr lang="en-US" altLang="en-GB" sz="3600" b="1" dirty="0"/>
              <a:t>FS_</a:t>
            </a:r>
            <a:r>
              <a:rPr lang="en-GB" sz="3600" b="1" dirty="0" smtClean="0"/>
              <a:t>NG_RTC</a:t>
            </a:r>
            <a:r>
              <a:rPr lang="en-US" altLang="en-GB" sz="3600" b="1" dirty="0" smtClean="0"/>
              <a:t>_Ph2 SI</a:t>
            </a:r>
            <a:br>
              <a:rPr lang="en-US" altLang="en-GB" sz="3600" b="1" dirty="0" smtClean="0"/>
            </a:b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 smtClean="0"/>
              <a:t>Yi Jiang (</a:t>
            </a:r>
            <a:r>
              <a:rPr lang="en-GB" altLang="en-US" sz="2000" b="1" dirty="0" err="1" smtClean="0"/>
              <a:t>Rapporteur</a:t>
            </a:r>
            <a:r>
              <a:rPr lang="en-GB" altLang="en-US" sz="2000" b="1" dirty="0" smtClean="0"/>
              <a:t>)</a:t>
            </a:r>
            <a:endParaRPr lang="en-GB" altLang="en-US" sz="2000" b="1" dirty="0"/>
          </a:p>
          <a:p>
            <a:pPr>
              <a:lnSpc>
                <a:spcPct val="80000"/>
              </a:lnSpc>
              <a:defRPr/>
            </a:pPr>
            <a:r>
              <a:rPr lang="en-US" altLang="en-US" sz="2000" b="1" dirty="0" smtClean="0"/>
              <a:t>China Mobile</a:t>
            </a:r>
            <a:endParaRPr lang="en-US" altLang="en-US" sz="2000" b="1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 txBox="1"/>
          <p:nvPr/>
        </p:nvSpPr>
        <p:spPr>
          <a:xfrm>
            <a:off x="331470" y="5340985"/>
            <a:ext cx="8554720" cy="80962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11.5 TUs</a:t>
            </a:r>
            <a:endParaRPr lang="en-US" altLang="zh-CN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6 TUs for Study Phase and 5.5 TUs for Normative Work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sym typeface="+mn-ea"/>
              </a:rPr>
              <a:t>6 TUs for study phase has been used and 5.5 TUs for notmative work will be allocated for next 3 meetings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</p:txBody>
      </p:sp>
      <p:sp>
        <p:nvSpPr>
          <p:cNvPr id="9" name="Title 1"/>
          <p:cNvSpPr txBox="1"/>
          <p:nvPr/>
        </p:nvSpPr>
        <p:spPr bwMode="auto">
          <a:xfrm>
            <a:off x="294758" y="20495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>
              <a:buClrTx/>
              <a:buSzTx/>
              <a:buFontTx/>
            </a:pPr>
            <a:r>
              <a:rPr lang="en-US" altLang="zh-CN" sz="3200" b="1" kern="0" dirty="0" smtClean="0"/>
              <a:t>FS_NG_RTC_Ph2 Work plan</a:t>
            </a:r>
            <a:endParaRPr lang="en-US" altLang="zh-CN" b="1" kern="0" dirty="0" smtClean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38785" y="1287145"/>
          <a:ext cx="8340725" cy="4450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8215"/>
                <a:gridCol w="938530"/>
                <a:gridCol w="820420"/>
                <a:gridCol w="720090"/>
                <a:gridCol w="4903470"/>
              </a:tblGrid>
              <a:tr h="51816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  <a:endParaRPr lang="en-US" sz="1400" b="1" dirty="0"/>
                    </a:p>
                  </a:txBody>
                  <a:tcPr/>
                </a:tc>
              </a:tr>
              <a:tr h="51816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400" b="0" dirty="0"/>
                        <a:t>SA2 #159</a:t>
                      </a:r>
                      <a:endParaRPr lang="en-US" alt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400" b="0" dirty="0"/>
                        <a:t>Oct. 2023</a:t>
                      </a:r>
                      <a:endParaRPr lang="en-US" alt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1400" dirty="0"/>
                        <a:t>1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1400"/>
                        <a:t>1</a:t>
                      </a:r>
                      <a:endParaRPr lang="en-US" altLang="en-US" sz="140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 smtClean="0"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TR skeleton, scope and achitectural assumptions were agreed;</a:t>
                      </a:r>
                      <a:endParaRPr lang="en-US" altLang="zh-CN" sz="1400" dirty="0" smtClean="0"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 smtClean="0"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5 Key Issues were agreed.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54000">
                <a:tc>
                  <a:txBody>
                    <a:bodyPr/>
                    <a:lstStyle/>
                    <a:p>
                      <a:r>
                        <a:rPr lang="en-US" altLang="en-US" sz="1400" dirty="0">
                          <a:sym typeface="+mn-ea"/>
                        </a:rPr>
                        <a:t>SA2 #160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Nov. 2023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1.5</a:t>
                      </a:r>
                      <a:endParaRPr lang="en-US" sz="140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 smtClean="0">
                          <a:sym typeface="+mn-ea"/>
                        </a:rPr>
                        <a:t>All 8 KIs were agreed; Started discussions on solutions.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518160">
                <a:tc>
                  <a:txBody>
                    <a:bodyPr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r>
                        <a:rPr lang="en-US" sz="1400" b="0" dirty="0"/>
                        <a:t>Jan. 2024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1400" dirty="0"/>
                        <a:t>1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1400"/>
                        <a:t>1</a:t>
                      </a:r>
                      <a:endParaRPr lang="en-US" altLang="en-US" sz="140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 smtClean="0">
                          <a:sym typeface="+mn-ea"/>
                        </a:rPr>
                        <a:t>Discussions on solutions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06705">
                <a:tc>
                  <a:txBody>
                    <a:bodyPr/>
                    <a:lstStyle/>
                    <a:p>
                      <a:r>
                        <a:rPr lang="en-US" sz="1400" b="0" dirty="0"/>
                        <a:t>SA2 #161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 smtClean="0">
                          <a:sym typeface="+mn-ea"/>
                        </a:rPr>
                        <a:t>Discussions on solutions; 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defRPr/>
                      </a:pPr>
                      <a:r>
                        <a:rPr lang="en-US" altLang="en-US" sz="1400" b="0" dirty="0"/>
                        <a:t>SA2 #162</a:t>
                      </a:r>
                      <a:endParaRPr lang="en-US" alt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defRPr/>
                      </a:pPr>
                      <a:r>
                        <a:rPr lang="en-US" altLang="en-US" sz="1400" b="0" dirty="0"/>
                        <a:t>Apr 2024</a:t>
                      </a:r>
                      <a:endParaRPr lang="en-US" alt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defRPr/>
                      </a:pPr>
                      <a:r>
                        <a:rPr lang="en-US" altLang="en-US" sz="1400" dirty="0"/>
                        <a:t>1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defRPr/>
                      </a:pPr>
                      <a:r>
                        <a:rPr lang="en-US" altLang="en-US" sz="1400" dirty="0"/>
                        <a:t>1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400" dirty="0">
                          <a:sym typeface="+mn-ea"/>
                        </a:rPr>
                        <a:t>Discussions on solutions; Last meeting for new solution proposals;</a:t>
                      </a:r>
                      <a:endParaRPr lang="en-US" altLang="en-US" sz="1400" dirty="0">
                        <a:sym typeface="+mn-ea"/>
                      </a:endParaRPr>
                    </a:p>
                    <a:p>
                      <a:pPr marL="0" marR="0" lvl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400" dirty="0"/>
                        <a:t>Start discussion on evaluation and conclusion; 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 #163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dirty="0"/>
                        <a:t>0.5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en-US" sz="1400" dirty="0"/>
                        <a:t>Complete </a:t>
                      </a:r>
                      <a:r>
                        <a:rPr lang="en-US" sz="1400" dirty="0"/>
                        <a:t>conclusions; </a:t>
                      </a:r>
                      <a:r>
                        <a:rPr lang="en-US" altLang="zh-CN" sz="1400" dirty="0" smtClean="0">
                          <a:sym typeface="+mn-ea"/>
                        </a:rPr>
                        <a:t>Send TR for approval or for information.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p>
                      <a:pPr>
                        <a:buNone/>
                      </a:pPr>
                      <a:endParaRPr lang="en-US" altLang="en-US" sz="1400" b="0" dirty="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 altLang="en-US" sz="1400" b="0" dirty="0"/>
                    </a:p>
                  </a:txBody>
                  <a:tcPr/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400" dirty="0"/>
                        <a:t>5.5</a:t>
                      </a:r>
                      <a:endParaRPr lang="en-US" altLang="en-US" sz="1400" dirty="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1400" dirty="0"/>
                        <a:t>5.5</a:t>
                      </a:r>
                      <a:endParaRPr lang="en-US" altLang="en-US" sz="1400" dirty="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400" dirty="0"/>
                        <a:t>TBD</a:t>
                      </a:r>
                      <a:endParaRPr lang="en-US" altLang="en-US" sz="1400" dirty="0"/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Total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11.5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11.5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645952" cy="787400"/>
          </a:xfrm>
        </p:spPr>
        <p:txBody>
          <a:bodyPr/>
          <a:lstStyle/>
          <a:p>
            <a:pPr algn="l"/>
            <a:r>
              <a:rPr lang="en-US" altLang="zh-CN" b="1" dirty="0" smtClean="0"/>
              <a:t>FS_NG_RTC_ph2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after</a:t>
            </a:r>
            <a:r>
              <a:rPr lang="en-US" altLang="de-DE" b="1" dirty="0" smtClean="0"/>
              <a:t> </a:t>
            </a:r>
            <a:r>
              <a:rPr lang="en-US" altLang="de-DE" b="1" dirty="0" smtClean="0"/>
              <a:t>SA2#163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303269"/>
            <a:ext cx="8554480" cy="424887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General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44 </a:t>
            </a:r>
            <a:r>
              <a:rPr lang="en-US" altLang="zh-CN" sz="1400" dirty="0" smtClean="0"/>
              <a:t>contributions were submitted to #163 and 8 contributions were handled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zh-CN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300" dirty="0" smtClean="0">
                <a:ea typeface="宋体" panose="02010600030101010101" pitchFamily="2" charset="-122"/>
                <a:cs typeface="Times New Roman" panose="02020603050405020304"/>
              </a:rPr>
              <a:t>All 8 KIs has been concluded and the principles of all KIs has been agreed and captured in TR</a:t>
            </a:r>
            <a:endParaRPr lang="en-US" altLang="en-GB" sz="13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80" dirty="0" smtClean="0">
                <a:ea typeface="宋体" panose="02010600030101010101" pitchFamily="2" charset="-122"/>
                <a:cs typeface="Times New Roman" panose="02020603050405020304"/>
              </a:rPr>
              <a:t>TR is sent for </a:t>
            </a:r>
            <a:r>
              <a:rPr lang="en-US" altLang="zh-CN" sz="1680" dirty="0" smtClean="0">
                <a:ea typeface="宋体" panose="02010600030101010101" pitchFamily="2" charset="-122"/>
                <a:cs typeface="Times New Roman" panose="02020603050405020304"/>
              </a:rPr>
              <a:t>information to SA #104</a:t>
            </a:r>
            <a:endParaRPr lang="en-US" altLang="zh-CN" sz="168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80" dirty="0" smtClean="0">
                <a:ea typeface="宋体" panose="02010600030101010101" pitchFamily="2" charset="-122"/>
                <a:cs typeface="Times New Roman" panose="02020603050405020304"/>
              </a:rPr>
              <a:t>WID is revised based on the TR conclusions and is sent to SA #104 for approval</a:t>
            </a:r>
            <a:endParaRPr lang="en-US" altLang="zh-CN" sz="168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2000" dirty="0" smtClean="0">
                <a:ea typeface="+mn-ea"/>
                <a:cs typeface="+mn-cs"/>
              </a:rPr>
              <a:t>Controversial issues</a:t>
            </a:r>
            <a:endParaRPr lang="en-US" altLang="en-GB" sz="117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cs typeface="+mn-ea"/>
              </a:rPr>
              <a:t>None</a:t>
            </a:r>
            <a:endParaRPr lang="en-US" altLang="zh-CN" sz="1400" dirty="0" smtClean="0">
              <a:cs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2000" dirty="0" smtClean="0">
                <a:ea typeface="+mn-ea"/>
                <a:cs typeface="+mn-cs"/>
              </a:rPr>
              <a:t>RAN </a:t>
            </a:r>
            <a:r>
              <a:rPr lang="en-US" sz="2000" dirty="0">
                <a:ea typeface="+mn-ea"/>
                <a:cs typeface="+mn-cs"/>
              </a:rPr>
              <a:t>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None</a:t>
            </a: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start normative work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</p:txBody>
      </p:sp>
      <p:graphicFrame>
        <p:nvGraphicFramePr>
          <p:cNvPr id="6" name="Content Placeholder 8"/>
          <p:cNvGraphicFramePr/>
          <p:nvPr/>
        </p:nvGraphicFramePr>
        <p:xfrm>
          <a:off x="179388" y="1299123"/>
          <a:ext cx="8810067" cy="82021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/>
                <a:gridCol w="4026197"/>
                <a:gridCol w="1148080"/>
                <a:gridCol w="1219200"/>
                <a:gridCol w="1095135"/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smtClean="0"/>
                        <a:t>Work Item Title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FS_NG_RTC_Ph2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architecture for next generation real time communication services phase 2</a:t>
                      </a:r>
                      <a:endParaRPr lang="en-US" sz="1200" b="1" i="0" u="none" strike="noStrike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55%-&gt;95%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2024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1010030</a:t>
                      </a:r>
                      <a:endParaRPr kumimoji="0" lang="en-US" sz="1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645952" cy="787400"/>
          </a:xfrm>
        </p:spPr>
        <p:txBody>
          <a:bodyPr/>
          <a:lstStyle/>
          <a:p>
            <a:pPr algn="l"/>
            <a:r>
              <a:rPr lang="en-US" altLang="zh-CN" b="1" dirty="0" smtClean="0"/>
              <a:t>FS_NG_RTC_ph2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at</a:t>
            </a:r>
            <a:r>
              <a:rPr lang="en-US" altLang="de-DE" b="1" dirty="0" smtClean="0"/>
              <a:t> </a:t>
            </a:r>
            <a:r>
              <a:rPr lang="en-US" altLang="de-DE" b="1" dirty="0" smtClean="0"/>
              <a:t>SA#104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303269"/>
            <a:ext cx="8554480" cy="424887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General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sym typeface="+mn-ea"/>
              </a:rPr>
              <a:t>53 contributions were submitted to #162 and 17 contributions were handled</a:t>
            </a:r>
            <a:endParaRPr lang="en-US" altLang="zh-CN" sz="1400" dirty="0" smtClean="0"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44 </a:t>
            </a:r>
            <a:r>
              <a:rPr lang="en-US" altLang="zh-CN" sz="1400" dirty="0" smtClean="0"/>
              <a:t>contributions were submitted to #163 and 8 contributions were handled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zh-CN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300" dirty="0" smtClean="0">
                <a:ea typeface="宋体" panose="02010600030101010101" pitchFamily="2" charset="-122"/>
                <a:cs typeface="Times New Roman" panose="02020603050405020304"/>
              </a:rPr>
              <a:t>All 8 KIs has been concluded and the principles of all KIs has been agreed and captured in TR</a:t>
            </a:r>
            <a:endParaRPr lang="en-US" altLang="en-GB" sz="13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80" dirty="0" smtClean="0">
                <a:ea typeface="宋体" panose="02010600030101010101" pitchFamily="2" charset="-122"/>
                <a:cs typeface="Times New Roman" panose="02020603050405020304"/>
              </a:rPr>
              <a:t>TR was sent for </a:t>
            </a:r>
            <a:r>
              <a:rPr lang="en-US" altLang="zh-CN" sz="1680" dirty="0" smtClean="0">
                <a:ea typeface="宋体" panose="02010600030101010101" pitchFamily="2" charset="-122"/>
                <a:cs typeface="Times New Roman" panose="02020603050405020304"/>
              </a:rPr>
              <a:t>information to SA #104</a:t>
            </a:r>
            <a:endParaRPr lang="en-US" altLang="zh-CN" sz="168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80" dirty="0" smtClean="0">
                <a:ea typeface="宋体" panose="02010600030101010101" pitchFamily="2" charset="-122"/>
                <a:cs typeface="Times New Roman" panose="02020603050405020304"/>
              </a:rPr>
              <a:t>WID was revised based on the TR conclusions and was sent to SA #104 for approval</a:t>
            </a:r>
            <a:endParaRPr lang="en-US" altLang="zh-CN" sz="168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2000" dirty="0" smtClean="0">
                <a:ea typeface="+mn-ea"/>
                <a:cs typeface="+mn-cs"/>
              </a:rPr>
              <a:t>Controversial issues</a:t>
            </a:r>
            <a:endParaRPr lang="en-US" altLang="en-GB" sz="117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cs typeface="+mn-ea"/>
              </a:rPr>
              <a:t>None</a:t>
            </a:r>
            <a:endParaRPr lang="en-US" altLang="zh-CN" sz="1400" dirty="0" smtClean="0">
              <a:cs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2000" dirty="0" smtClean="0">
                <a:ea typeface="+mn-ea"/>
                <a:cs typeface="+mn-cs"/>
              </a:rPr>
              <a:t>RAN </a:t>
            </a:r>
            <a:r>
              <a:rPr lang="en-US" sz="2000" dirty="0">
                <a:ea typeface="+mn-ea"/>
                <a:cs typeface="+mn-cs"/>
              </a:rPr>
              <a:t>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None</a:t>
            </a: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start normative work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</p:txBody>
      </p:sp>
      <p:graphicFrame>
        <p:nvGraphicFramePr>
          <p:cNvPr id="6" name="Content Placeholder 8"/>
          <p:cNvGraphicFramePr/>
          <p:nvPr/>
        </p:nvGraphicFramePr>
        <p:xfrm>
          <a:off x="179388" y="1299123"/>
          <a:ext cx="8810067" cy="82021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/>
                <a:gridCol w="4026197"/>
                <a:gridCol w="1148080"/>
                <a:gridCol w="1219200"/>
                <a:gridCol w="1095135"/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smtClean="0"/>
                        <a:t>Work Item Title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FS_NG_RTC_Ph2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architecture for next generation real time communication services phase 2</a:t>
                      </a:r>
                      <a:endParaRPr lang="en-US" sz="1200" b="1" i="0" u="none" strike="noStrike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45%-&gt;95%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2024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1010030</a:t>
                      </a:r>
                      <a:endParaRPr kumimoji="0" lang="en-US" sz="1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TABLE_ENDDRAG_ORIGIN_RECT" val="656*239"/>
  <p:tag name="TABLE_ENDDRAG_RECT" val="34*101*656*23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2064</Words>
  <Application>WPS 演示</Application>
  <PresentationFormat>全屏显示(4:3)</PresentationFormat>
  <Paragraphs>170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Calibri</vt:lpstr>
      <vt:lpstr>Arial</vt:lpstr>
      <vt:lpstr>Times New Roman</vt:lpstr>
      <vt:lpstr>Times New Roman</vt:lpstr>
      <vt:lpstr>微软雅黑</vt:lpstr>
      <vt:lpstr>Arial Unicode MS</vt:lpstr>
      <vt:lpstr>Office Theme</vt:lpstr>
      <vt:lpstr>1_Office Theme</vt:lpstr>
      <vt:lpstr>   FS_NG_RTC_Ph2 SI Status Report</vt:lpstr>
      <vt:lpstr>PowerPoint 演示文稿</vt:lpstr>
      <vt:lpstr>FS_NG_RTC_ph2 status after SA2#163</vt:lpstr>
      <vt:lpstr>FS_NG_RTC_ph2 status at SA#104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JY</cp:lastModifiedBy>
  <cp:revision>1618</cp:revision>
  <dcterms:created xsi:type="dcterms:W3CDTF">2008-08-30T09:32:00Z</dcterms:created>
  <dcterms:modified xsi:type="dcterms:W3CDTF">2024-06-05T02:05:53Z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  <property fmtid="{D5CDD505-2E9C-101B-9397-08002B2CF9AE}" pid="13" name="ICV">
    <vt:lpwstr>FC457E9DEFBB488B99084DAB5AFE0271</vt:lpwstr>
  </property>
  <property fmtid="{D5CDD505-2E9C-101B-9397-08002B2CF9AE}" pid="14" name="KSOProductBuildVer">
    <vt:lpwstr>2052-11.8.2.12085</vt:lpwstr>
  </property>
</Properties>
</file>