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1" r:id="rId7"/>
    <p:sldId id="1119" r:id="rId8"/>
    <p:sldId id="1120" r:id="rId9"/>
    <p:sldId id="112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46" d="100"/>
          <a:sy n="146" d="100"/>
        </p:scale>
        <p:origin x="118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C47B097D-B5F4-4EC3-B397-9C5630CF1451}"/>
    <pc:docChg chg="custSel modSld">
      <pc:chgData name="Hong Cheng" userId="2d0b1172-628d-45ff-b9ab-d2d61d870e1b" providerId="ADAL" clId="{C47B097D-B5F4-4EC3-B397-9C5630CF1451}" dt="2024-06-05T01:42:09.585" v="90" actId="20577"/>
      <pc:docMkLst>
        <pc:docMk/>
      </pc:docMkLst>
      <pc:sldChg chg="modSp mod">
        <pc:chgData name="Hong Cheng" userId="2d0b1172-628d-45ff-b9ab-d2d61d870e1b" providerId="ADAL" clId="{C47B097D-B5F4-4EC3-B397-9C5630CF1451}" dt="2024-06-05T01:40:44.262" v="84" actId="13926"/>
        <pc:sldMkLst>
          <pc:docMk/>
          <pc:sldMk cId="2355700947" sldId="789"/>
        </pc:sldMkLst>
        <pc:spChg chg="mod">
          <ac:chgData name="Hong Cheng" userId="2d0b1172-628d-45ff-b9ab-d2d61d870e1b" providerId="ADAL" clId="{C47B097D-B5F4-4EC3-B397-9C5630CF1451}" dt="2024-06-05T01:40:44.262" v="84" actId="13926"/>
          <ac:spMkLst>
            <pc:docMk/>
            <pc:sldMk cId="2355700947" sldId="789"/>
            <ac:spMk id="5" creationId="{15D28A3F-B4FD-414F-9637-F7C890005039}"/>
          </ac:spMkLst>
        </pc:spChg>
        <pc:graphicFrameChg chg="modGraphic">
          <ac:chgData name="Hong Cheng" userId="2d0b1172-628d-45ff-b9ab-d2d61d870e1b" providerId="ADAL" clId="{C47B097D-B5F4-4EC3-B397-9C5630CF1451}" dt="2024-06-05T01:35:43.492" v="1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Hong Cheng" userId="2d0b1172-628d-45ff-b9ab-d2d61d870e1b" providerId="ADAL" clId="{C47B097D-B5F4-4EC3-B397-9C5630CF1451}" dt="2024-06-05T01:42:09.585" v="90" actId="20577"/>
        <pc:sldMkLst>
          <pc:docMk/>
          <pc:sldMk cId="1304530617" sldId="791"/>
        </pc:sldMkLst>
        <pc:spChg chg="mod">
          <ac:chgData name="Hong Cheng" userId="2d0b1172-628d-45ff-b9ab-d2d61d870e1b" providerId="ADAL" clId="{C47B097D-B5F4-4EC3-B397-9C5630CF1451}" dt="2024-06-05T01:42:09.585" v="90" actId="20577"/>
          <ac:spMkLst>
            <pc:docMk/>
            <pc:sldMk cId="1304530617" sldId="791"/>
            <ac:spMk id="4" creationId="{07639B51-7A60-40FF-963D-02AC48416E72}"/>
          </ac:spMkLst>
        </pc:spChg>
      </pc:sldChg>
      <pc:sldChg chg="modSp mod">
        <pc:chgData name="Hong Cheng" userId="2d0b1172-628d-45ff-b9ab-d2d61d870e1b" providerId="ADAL" clId="{C47B097D-B5F4-4EC3-B397-9C5630CF1451}" dt="2024-06-05T01:41:18.203" v="88" actId="13926"/>
        <pc:sldMkLst>
          <pc:docMk/>
          <pc:sldMk cId="0" sldId="1119"/>
        </pc:sldMkLst>
        <pc:spChg chg="mod">
          <ac:chgData name="Hong Cheng" userId="2d0b1172-628d-45ff-b9ab-d2d61d870e1b" providerId="ADAL" clId="{C47B097D-B5F4-4EC3-B397-9C5630CF1451}" dt="2024-06-05T01:41:18.203" v="88" actId="13926"/>
          <ac:spMkLst>
            <pc:docMk/>
            <pc:sldMk cId="0" sldId="1119"/>
            <ac:spMk id="4" creationId="{56BEF47B-7EA2-9018-1649-C6EC73C7920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#163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Jeju, Korea, 27-31 May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Jeju, Korea, 27-31 May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S2-2407300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SA2#163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87868"/>
            <a:ext cx="8695692" cy="35648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23.700-06 v.0.4.0 was created and sent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6 contributions agreed (including conclusions for the key issues).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(S2-2407345) to RAN3 (cc RAN2)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WID (S2-2407385) for normative phase work was 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All the following Key Issues had been concluded, and documented in TR 23.700-06 (clause 8):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#1: Architectural enhancements for the support of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#2: Authorization of a MWAB and configuration of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#3: Control of UE's access to 5GS via a wireless access backhaul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#4: Efficient mobility and service continuity when served by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#5: Support of location services for UEs when MWAB(s) is involved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#6: Support of Emergency services for UEs via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1 LS (</a:t>
            </a:r>
            <a:r>
              <a:rPr lang="en-US" altLang="de-DE" sz="1200" kern="0" dirty="0"/>
              <a:t>S2-2407345</a:t>
            </a:r>
            <a:r>
              <a:rPr lang="en-US" sz="1200" dirty="0"/>
              <a:t>) to RAN3 and cc RAN2 was agreed, with specific questions on access control and Additional ULI format. 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OAM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5388199"/>
              </p:ext>
            </p:extLst>
          </p:nvPr>
        </p:nvGraphicFramePr>
        <p:xfrm>
          <a:off x="218574" y="1377122"/>
          <a:ext cx="8810067" cy="114449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0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3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 Phase 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FS_VMR_Ph2 status after SA2#163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(SA2#164)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Start normative work based on conclusions in TR 23.700-06 (clause 8).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Update some conclusions for normative work based on RAN input, if needed.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00" dirty="0"/>
              <a:t> 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SA2#160-Ah-Hoc-e Jan’24: 0.5 TU (TR skeleton, Scope, Assumptions, Key Issues)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SA2#161 (Athens) Feb’24: 0.5 TU (New KIs, KI updates; New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SA2#162 (China) Apr’24: 1.0 TU (last chance for new solutions; solution updates, initial evaluations/Start coord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SA2#163 (Jeju) May’24: 1.0 TU (Solution updates; evaluations; conclusions, send TR for approval;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SA2#164 (EU) Aug’24: 0.5 TU ( Normative work, coordination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SA2#165 (India) Oct’24: 1.0 TU (Normative work, coordination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SA2#166 (Orlando) Nov’24: 1.0 TU (Normative work, coordination with RAN)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499860"/>
              </p:ext>
            </p:extLst>
          </p:nvPr>
        </p:nvGraphicFramePr>
        <p:xfrm>
          <a:off x="760882" y="3424238"/>
          <a:ext cx="8188706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5910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820113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32539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58576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11422782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239203799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Jan,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Feb.24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Apr. 24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Aug,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Nov,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#161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#162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 used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FS_VMR_Ph2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FS_VMR_Ph2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331789" y="294745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23.700-06 v.2.0.0 (0.4.0) was created and sent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6 contributions agreed (including conclusions for the key issues).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 LS (S2-2407345) to RAN3 (cc RAN2)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WID (S2-2407385) for normative phase work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RAN dependencies on the MWAB-</a:t>
            </a:r>
            <a:r>
              <a:rPr lang="en-US" sz="1200" kern="0" dirty="0" err="1"/>
              <a:t>gNB</a:t>
            </a:r>
            <a:r>
              <a:rPr lang="en-US" sz="1200" kern="0" dirty="0"/>
              <a:t> cell access control, and the Additional ULI format, as indicated in LS (S2-2407345).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Additional mobility considerations, e.g. </a:t>
            </a:r>
            <a:r>
              <a:rPr lang="en-US" sz="1200" kern="0" dirty="0" err="1"/>
              <a:t>gNB</a:t>
            </a:r>
            <a:r>
              <a:rPr lang="en-US" sz="1200" kern="0" dirty="0"/>
              <a:t> ID change, based on potential RAN3 inputs. 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dirty="0"/>
              <a:t>OAM support is expected to be handled by SA5, and security to be handled by SA3.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defRPr/>
            </a:pPr>
            <a:r>
              <a:rPr lang="en-US" sz="1200" kern="0" dirty="0"/>
              <a:t>Start normative work based on the approved WID (</a:t>
            </a:r>
            <a:r>
              <a:rPr lang="en-US" altLang="zh-CN" sz="1200" kern="0" dirty="0"/>
              <a:t>S2-2407385</a:t>
            </a:r>
            <a:r>
              <a:rPr lang="en-US" sz="1200" kern="0" dirty="0"/>
              <a:t>) and conclusions in TR 23.700-06 (clause 8), considering responses from RAN WGs.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923794"/>
              </p:ext>
            </p:extLst>
          </p:nvPr>
        </p:nvGraphicFramePr>
        <p:xfrm>
          <a:off x="401639" y="1762787"/>
          <a:ext cx="8344428" cy="9848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3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5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1020067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/>
                        <a:t>Study on Vehicle Mounted Relays Phase 2	</a:t>
                      </a:r>
                      <a:endParaRPr lang="en-GB" sz="14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FS_VMR_Ph2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40%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SP-240493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SA2#162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87868"/>
            <a:ext cx="8695692" cy="35648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23.700-06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12 contributions agreed (including new solution proposals, and interim conclusions).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to RAN3 (cc RAN2)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1.0 TU used and 1.0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11 new solutions documented addressing Key Issues#1 and #3 to #6 (of the agreed KIs):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#1: Architectural enhancements for the support of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#2: Authorization of a MWAB and configuration of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#3: Control of UE's access to 5GS via a wireless access backhaul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#4: Efficient mobility and service continuity when served by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#5: Support of location services for UEs when MWAB(s) is involved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#6: Support of Emergency services for UEs via a MWAB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500" b="1" kern="0" dirty="0"/>
              <a:t>1 Interim conclusion on KI#2 above was agreed (S2-2405787)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1 LS (S2-2405822) to RAN3 and cc RAN2 was agreed, with specific questions and invitation for TR solutions reviews. 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OAM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114449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0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3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 Phase 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8884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47190</TotalTime>
  <Words>973</Words>
  <Application>Microsoft Office PowerPoint</Application>
  <PresentationFormat>On-screen Show (4:3)</PresentationFormat>
  <Paragraphs>142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FS_VMR_Ph2 Status Report</vt:lpstr>
      <vt:lpstr>FS_VMR_Ph2 status after SA2#163 (1/2)</vt:lpstr>
      <vt:lpstr>FS_VMR_Ph2 status after SA2#163 (2/2)</vt:lpstr>
      <vt:lpstr>FS_VMR_Ph2 status at SA#104</vt:lpstr>
      <vt:lpstr>Annex</vt:lpstr>
      <vt:lpstr>FS_VMR_Ph2 status after SA2#162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Rev</cp:lastModifiedBy>
  <cp:revision>1887</cp:revision>
  <dcterms:created xsi:type="dcterms:W3CDTF">2008-08-30T09:32:10Z</dcterms:created>
  <dcterms:modified xsi:type="dcterms:W3CDTF">2024-06-05T01:42:18Z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