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2"/>
  </p:notesMasterIdLst>
  <p:handoutMasterIdLst>
    <p:handoutMasterId r:id="rId13"/>
  </p:handoutMasterIdLst>
  <p:sldIdLst>
    <p:sldId id="303" r:id="rId5"/>
    <p:sldId id="802" r:id="rId6"/>
    <p:sldId id="800" r:id="rId7"/>
    <p:sldId id="801" r:id="rId8"/>
    <p:sldId id="798" r:id="rId9"/>
    <p:sldId id="799" r:id="rId10"/>
    <p:sldId id="796" r:id="rId1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EEA46F-1C15-46C9-87A8-D94E8DCC319F}" v="2" dt="2023-11-20T16:18:58.13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밝은 스타일 2 - 강조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11" d="100"/>
          <a:sy n="111" d="100"/>
        </p:scale>
        <p:origin x="183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14" d="100"/>
          <a:sy n="114" d="100"/>
        </p:scale>
        <p:origin x="5202"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Hedman" userId="9d7636b6-4faa-495a-bb5d-794ad338fcd7" providerId="ADAL" clId="{0AEEA46F-1C15-46C9-87A8-D94E8DCC319F}"/>
    <pc:docChg chg="undo custSel addSld modSld modMainMaster">
      <pc:chgData name="Peter Hedman" userId="9d7636b6-4faa-495a-bb5d-794ad338fcd7" providerId="ADAL" clId="{0AEEA46F-1C15-46C9-87A8-D94E8DCC319F}" dt="2023-11-20T16:18:58.131" v="557"/>
      <pc:docMkLst>
        <pc:docMk/>
      </pc:docMkLst>
      <pc:sldChg chg="addSp delSp modSp mod">
        <pc:chgData name="Peter Hedman" userId="9d7636b6-4faa-495a-bb5d-794ad338fcd7" providerId="ADAL" clId="{0AEEA46F-1C15-46C9-87A8-D94E8DCC319F}" dt="2023-11-20T16:18:55.654" v="556" actId="21"/>
        <pc:sldMkLst>
          <pc:docMk/>
          <pc:sldMk cId="1346523741" sldId="794"/>
        </pc:sldMkLst>
        <pc:spChg chg="mod">
          <ac:chgData name="Peter Hedman" userId="9d7636b6-4faa-495a-bb5d-794ad338fcd7" providerId="ADAL" clId="{0AEEA46F-1C15-46C9-87A8-D94E8DCC319F}" dt="2023-11-20T16:08:22.359" v="113" actId="20577"/>
          <ac:spMkLst>
            <pc:docMk/>
            <pc:sldMk cId="1346523741" sldId="794"/>
            <ac:spMk id="2" creationId="{7004E1B6-7C10-4462-B5DD-BB275803E4D3}"/>
          </ac:spMkLst>
        </pc:spChg>
        <pc:spChg chg="add del mod">
          <ac:chgData name="Peter Hedman" userId="9d7636b6-4faa-495a-bb5d-794ad338fcd7" providerId="ADAL" clId="{0AEEA46F-1C15-46C9-87A8-D94E8DCC319F}" dt="2023-11-20T16:18:55.654" v="556" actId="21"/>
          <ac:spMkLst>
            <pc:docMk/>
            <pc:sldMk cId="1346523741" sldId="794"/>
            <ac:spMk id="3" creationId="{58CD2BB4-0EEC-D400-A0EF-9B452D1B1EC8}"/>
          </ac:spMkLst>
        </pc:spChg>
        <pc:spChg chg="mod">
          <ac:chgData name="Peter Hedman" userId="9d7636b6-4faa-495a-bb5d-794ad338fcd7" providerId="ADAL" clId="{0AEEA46F-1C15-46C9-87A8-D94E8DCC319F}" dt="2023-11-20T16:15:18.799" v="488" actId="20577"/>
          <ac:spMkLst>
            <pc:docMk/>
            <pc:sldMk cId="1346523741" sldId="794"/>
            <ac:spMk id="5" creationId="{88DB0DF5-3773-4C51-A7A1-AB98B0519144}"/>
          </ac:spMkLst>
        </pc:spChg>
        <pc:graphicFrameChg chg="modGraphic">
          <ac:chgData name="Peter Hedman" userId="9d7636b6-4faa-495a-bb5d-794ad338fcd7" providerId="ADAL" clId="{0AEEA46F-1C15-46C9-87A8-D94E8DCC319F}" dt="2023-11-20T16:07:23.123" v="90" actId="20577"/>
          <ac:graphicFrameMkLst>
            <pc:docMk/>
            <pc:sldMk cId="1346523741" sldId="794"/>
            <ac:graphicFrameMk id="4" creationId="{E9BA70CA-11D4-6480-5620-BCA869F3A447}"/>
          </ac:graphicFrameMkLst>
        </pc:graphicFrameChg>
      </pc:sldChg>
      <pc:sldChg chg="addSp modSp add">
        <pc:chgData name="Peter Hedman" userId="9d7636b6-4faa-495a-bb5d-794ad338fcd7" providerId="ADAL" clId="{0AEEA46F-1C15-46C9-87A8-D94E8DCC319F}" dt="2023-11-20T16:18:58.131" v="557"/>
        <pc:sldMkLst>
          <pc:docMk/>
          <pc:sldMk cId="287321685" sldId="795"/>
        </pc:sldMkLst>
        <pc:spChg chg="add mod">
          <ac:chgData name="Peter Hedman" userId="9d7636b6-4faa-495a-bb5d-794ad338fcd7" providerId="ADAL" clId="{0AEEA46F-1C15-46C9-87A8-D94E8DCC319F}" dt="2023-11-20T16:18:58.131" v="557"/>
          <ac:spMkLst>
            <pc:docMk/>
            <pc:sldMk cId="287321685" sldId="795"/>
            <ac:spMk id="3" creationId="{78A00AC0-4840-0C1C-C4BC-6076483C11F0}"/>
          </ac:spMkLst>
        </pc:spChg>
      </pc:sldChg>
      <pc:sldMasterChg chg="modSp mod modSldLayout">
        <pc:chgData name="Peter Hedman" userId="9d7636b6-4faa-495a-bb5d-794ad338fcd7" providerId="ADAL" clId="{0AEEA46F-1C15-46C9-87A8-D94E8DCC319F}" dt="2023-11-20T16:00:10.569" v="87" actId="6549"/>
        <pc:sldMasterMkLst>
          <pc:docMk/>
          <pc:sldMasterMk cId="0" sldId="2147483729"/>
        </pc:sldMasterMkLst>
        <pc:spChg chg="mod">
          <ac:chgData name="Peter Hedman" userId="9d7636b6-4faa-495a-bb5d-794ad338fcd7" providerId="ADAL" clId="{0AEEA46F-1C15-46C9-87A8-D94E8DCC319F}" dt="2023-11-20T16:00:10.569" v="87" actId="6549"/>
          <ac:spMkLst>
            <pc:docMk/>
            <pc:sldMasterMk cId="0" sldId="2147483729"/>
            <ac:spMk id="14" creationId="{00000000-0000-0000-0000-000000000000}"/>
          </ac:spMkLst>
        </pc:spChg>
        <pc:sldLayoutChg chg="modSp mod">
          <pc:chgData name="Peter Hedman" userId="9d7636b6-4faa-495a-bb5d-794ad338fcd7" providerId="ADAL" clId="{0AEEA46F-1C15-46C9-87A8-D94E8DCC319F}" dt="2023-11-20T15:59:31.151" v="33" actId="6549"/>
          <pc:sldLayoutMkLst>
            <pc:docMk/>
            <pc:sldMasterMk cId="0" sldId="2147483729"/>
            <pc:sldLayoutMk cId="719417900" sldId="2147483770"/>
          </pc:sldLayoutMkLst>
          <pc:spChg chg="mod">
            <ac:chgData name="Peter Hedman" userId="9d7636b6-4faa-495a-bb5d-794ad338fcd7" providerId="ADAL" clId="{0AEEA46F-1C15-46C9-87A8-D94E8DCC319F}" dt="2023-11-20T15:59:31.151" v="33" actId="6549"/>
            <ac:spMkLst>
              <pc:docMk/>
              <pc:sldMasterMk cId="0" sldId="2147483729"/>
              <pc:sldLayoutMk cId="719417900" sldId="2147483770"/>
              <ac:spMk id="4" creationId="{00000000-0000-0000-0000-000000000000}"/>
            </ac:spMkLst>
          </pc:spChg>
          <pc:spChg chg="mod">
            <ac:chgData name="Peter Hedman" userId="9d7636b6-4faa-495a-bb5d-794ad338fcd7" providerId="ADAL" clId="{0AEEA46F-1C15-46C9-87A8-D94E8DCC319F}" dt="2023-11-20T15:23:09.561" v="0"/>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6/7/2024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6/7/2024</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a:t>
            </a:r>
            <a:r>
              <a:rPr lang="de-DE" altLang="ko-KR" sz="1200" b="1" kern="1200" dirty="0" smtClean="0">
                <a:solidFill>
                  <a:schemeClr val="tx1"/>
                </a:solidFill>
                <a:latin typeface="Arial "/>
                <a:ea typeface="+mn-ea"/>
                <a:cs typeface="Arial" panose="020B0604020202020204" pitchFamily="34" charset="0"/>
              </a:rPr>
              <a:t>163</a:t>
            </a:r>
            <a:endParaRPr lang="de-DE" altLang="ko-KR" sz="1200" b="1" kern="1200" dirty="0">
              <a:solidFill>
                <a:schemeClr val="tx1"/>
              </a:solidFill>
              <a:latin typeface="Arial "/>
              <a:ea typeface="+mn-ea"/>
              <a:cs typeface="Arial" panose="020B0604020202020204" pitchFamily="34" charset="0"/>
            </a:endParaRPr>
          </a:p>
          <a:p>
            <a:r>
              <a:rPr lang="de-DE" altLang="ko-KR" sz="1200" b="1" kern="1200" dirty="0" smtClean="0">
                <a:solidFill>
                  <a:schemeClr val="tx1"/>
                </a:solidFill>
                <a:latin typeface="Arial "/>
                <a:ea typeface="+mn-ea"/>
                <a:cs typeface="Arial" panose="020B0604020202020204" pitchFamily="34" charset="0"/>
              </a:rPr>
              <a:t>27 – 31 May, </a:t>
            </a:r>
            <a:r>
              <a:rPr lang="de-DE" sz="1200" b="1" kern="1200" dirty="0" smtClean="0">
                <a:solidFill>
                  <a:schemeClr val="tx1"/>
                </a:solidFill>
                <a:latin typeface="Arial "/>
                <a:ea typeface="+mn-ea"/>
                <a:cs typeface="Arial" panose="020B0604020202020204" pitchFamily="34" charset="0"/>
              </a:rPr>
              <a:t>2024, Jeju, Korea</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S2-2407290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636136" y="6425975"/>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a:t>
            </a:r>
            <a:r>
              <a:rPr lang="en-GB" altLang="de-DE" sz="1200" dirty="0" smtClean="0">
                <a:solidFill>
                  <a:schemeClr val="bg1"/>
                </a:solidFill>
              </a:rPr>
              <a:t>WG2 #163</a:t>
            </a:r>
            <a:r>
              <a:rPr lang="en-GB" altLang="de-DE" sz="1200" baseline="0" dirty="0" smtClean="0">
                <a:solidFill>
                  <a:schemeClr val="bg1"/>
                </a:solidFill>
              </a:rPr>
              <a:t>, May, 2024</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2024</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3gpp.org/ftp/tsg_sa/TSG_SA/TSGs_101_Bangalore_2023-09/Docs/SP-231192.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3gpp.org/ftp/tsg_sa/TSG_SA/TSGs_101_Bangalore_2023-09/Docs/SP-231192.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3gpp.org/ftp/tsg_sa/TSG_SA/TSGs_101_Bangalore_2023-09/Docs/SP-231192.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b="1" dirty="0"/>
              <a:t>Status report </a:t>
            </a:r>
            <a:r>
              <a:rPr lang="en-US" altLang="de-DE" b="1" dirty="0" smtClean="0"/>
              <a:t>for </a:t>
            </a:r>
            <a:br>
              <a:rPr lang="en-US" altLang="de-DE" b="1" dirty="0" smtClean="0"/>
            </a:br>
            <a:r>
              <a:rPr lang="en-US" altLang="de-DE" b="1" dirty="0" smtClean="0"/>
              <a:t>Study on Energy Efficiency and Energy Saving</a:t>
            </a:r>
            <a:br>
              <a:rPr lang="en-US" altLang="de-DE" b="1" dirty="0" smtClean="0"/>
            </a:br>
            <a:r>
              <a:rPr lang="en-US" altLang="de-DE" b="1" dirty="0" smtClean="0"/>
              <a:t>(</a:t>
            </a:r>
            <a:r>
              <a:rPr lang="en-US" altLang="de-DE" b="1" dirty="0" err="1" smtClean="0"/>
              <a:t>FS_EnergySys</a:t>
            </a:r>
            <a:r>
              <a:rPr lang="en-US" altLang="de-DE" b="1" dirty="0" smtClean="0"/>
              <a:t>)</a:t>
            </a:r>
            <a:endParaRPr lang="en-GB" sz="20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dirty="0">
                <a:latin typeface="+mj-lt"/>
              </a:rPr>
              <a:t/>
            </a:r>
            <a:br>
              <a:rPr lang="en-US" altLang="en-US" sz="2000" dirty="0">
                <a:latin typeface="+mj-lt"/>
              </a:rPr>
            </a:br>
            <a:r>
              <a:rPr lang="en-US" altLang="en-US" sz="2000" dirty="0" smtClean="0">
                <a:latin typeface="+mj-lt"/>
              </a:rPr>
              <a:t>Jungshin Park (Samsung</a:t>
            </a:r>
            <a:r>
              <a:rPr lang="en-US" altLang="en-US" sz="2000" dirty="0">
                <a:latin typeface="+mj-lt"/>
              </a:rPr>
              <a:t>), </a:t>
            </a:r>
            <a:endParaRPr lang="en-US" altLang="en-US" sz="2000" dirty="0" smtClean="0">
              <a:latin typeface="+mj-lt"/>
            </a:endParaRPr>
          </a:p>
          <a:p>
            <a:pPr>
              <a:lnSpc>
                <a:spcPct val="80000"/>
              </a:lnSpc>
            </a:pPr>
            <a:r>
              <a:rPr lang="en-US" altLang="en-US" sz="2000" dirty="0" smtClean="0">
                <a:latin typeface="+mj-lt"/>
              </a:rPr>
              <a:t>Konstantinos </a:t>
            </a:r>
            <a:r>
              <a:rPr lang="en-US" altLang="en-US" sz="2000" dirty="0" err="1">
                <a:latin typeface="+mj-lt"/>
              </a:rPr>
              <a:t>Samdanis</a:t>
            </a:r>
            <a:r>
              <a:rPr lang="en-US" altLang="en-US" sz="2000" dirty="0">
                <a:latin typeface="+mj-lt"/>
              </a:rPr>
              <a:t> </a:t>
            </a:r>
            <a:r>
              <a:rPr lang="en-US" altLang="en-US" sz="2000" dirty="0" smtClean="0">
                <a:latin typeface="+mj-lt"/>
              </a:rPr>
              <a:t>(Lenovo)</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FS_EnergySys</a:t>
            </a:r>
            <a:r>
              <a:rPr lang="en-US" altLang="de-DE" b="1" dirty="0"/>
              <a:t> </a:t>
            </a:r>
            <a:r>
              <a:rPr lang="en-US" altLang="de-DE" b="1" dirty="0" smtClean="0"/>
              <a:t>Status at SA#104</a:t>
            </a:r>
            <a:endParaRPr lang="en-US" dirty="0"/>
          </a:p>
        </p:txBody>
      </p:sp>
      <p:graphicFrame>
        <p:nvGraphicFramePr>
          <p:cNvPr id="4" name="Table 3">
            <a:extLst>
              <a:ext uri="{FF2B5EF4-FFF2-40B4-BE49-F238E27FC236}">
                <a16:creationId xmlns:a16="http://schemas.microsoft.com/office/drawing/2014/main" id="{E9BA70CA-11D4-6480-5620-BCA869F3A447}"/>
              </a:ext>
            </a:extLst>
          </p:cNvPr>
          <p:cNvGraphicFramePr>
            <a:graphicFrameLocks noGrp="1"/>
          </p:cNvGraphicFramePr>
          <p:nvPr>
            <p:extLst>
              <p:ext uri="{D42A27DB-BD31-4B8C-83A1-F6EECF244321}">
                <p14:modId xmlns:p14="http://schemas.microsoft.com/office/powerpoint/2010/main" val="3094921960"/>
              </p:ext>
            </p:extLst>
          </p:nvPr>
        </p:nvGraphicFramePr>
        <p:xfrm>
          <a:off x="303213" y="1280741"/>
          <a:ext cx="8180387" cy="48837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9914">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7448">
                <a:tc>
                  <a:txBody>
                    <a:bodyPr/>
                    <a:lstStyle/>
                    <a:p>
                      <a:pPr algn="ctr" fontAlgn="t"/>
                      <a:r>
                        <a:rPr lang="en-GB" sz="800" dirty="0" smtClean="0"/>
                        <a:t>1010029</a:t>
                      </a:r>
                      <a:endParaRPr lang="en-GB" sz="800" dirty="0"/>
                    </a:p>
                  </a:txBody>
                  <a:tcPr marL="9525" marR="9525" marT="9478" marB="0"/>
                </a:tc>
                <a:tc>
                  <a:txBody>
                    <a:bodyPr/>
                    <a:lstStyle/>
                    <a:p>
                      <a:pPr algn="l" fontAlgn="t"/>
                      <a:r>
                        <a:rPr lang="en-US" sz="900" b="0" dirty="0" smtClean="0"/>
                        <a:t>Study on Energy Efficiency and Energy Saving </a:t>
                      </a:r>
                      <a:endParaRPr lang="en-US" sz="900" b="0" dirty="0"/>
                    </a:p>
                  </a:txBody>
                  <a:tcPr marL="9525" marR="9525" marT="9478" marB="0"/>
                </a:tc>
                <a:tc>
                  <a:txBody>
                    <a:bodyPr/>
                    <a:lstStyle/>
                    <a:p>
                      <a:pPr algn="ctr" fontAlgn="t"/>
                      <a:r>
                        <a:rPr lang="en-GB" sz="800" dirty="0" err="1" smtClean="0"/>
                        <a:t>FS_EnergySys</a:t>
                      </a:r>
                      <a:endParaRPr lang="en-GB" sz="800" dirty="0"/>
                    </a:p>
                  </a:txBody>
                  <a:tcPr marL="9525" marR="9525" marT="9478" marB="0"/>
                </a:tc>
                <a:tc>
                  <a:txBody>
                    <a:bodyPr/>
                    <a:lstStyle/>
                    <a:p>
                      <a:pPr algn="ctr" fontAlgn="t"/>
                      <a:r>
                        <a:rPr lang="en-GB" sz="800" dirty="0" smtClean="0"/>
                        <a:t>18/06/2024</a:t>
                      </a:r>
                      <a:endParaRPr lang="en-GB" sz="800" dirty="0"/>
                    </a:p>
                  </a:txBody>
                  <a:tcPr marL="9525" marR="9525" marT="9478" marB="0"/>
                </a:tc>
                <a:tc>
                  <a:txBody>
                    <a:bodyPr/>
                    <a:lstStyle/>
                    <a:p>
                      <a:pPr algn="ctr" fontAlgn="t"/>
                      <a:r>
                        <a:rPr lang="en-GB" sz="800" dirty="0" smtClean="0"/>
                        <a:t>55%</a:t>
                      </a:r>
                      <a:endParaRPr lang="en-GB" sz="800" dirty="0"/>
                    </a:p>
                  </a:txBody>
                  <a:tcPr marL="9525" marR="9525" marT="9478" marB="0"/>
                </a:tc>
                <a:tc>
                  <a:txBody>
                    <a:bodyPr/>
                    <a:lstStyle/>
                    <a:p>
                      <a:pPr algn="ctr" fontAlgn="t"/>
                      <a:r>
                        <a:rPr lang="en-US" altLang="ko-KR" sz="800" b="0" i="0" u="none" strike="noStrike" dirty="0" smtClean="0">
                          <a:effectLst/>
                          <a:latin typeface="+mj-lt"/>
                          <a:hlinkClick r:id="rId2"/>
                        </a:rPr>
                        <a:t>SP-231192</a:t>
                      </a:r>
                      <a:endParaRPr lang="en-GB" sz="800" dirty="0">
                        <a:latin typeface="+mj-lt"/>
                      </a:endParaRPr>
                    </a:p>
                  </a:txBody>
                  <a:tcPr marL="9525" marR="9525" marT="9478"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r>
                        <a:rPr lang="en-GB" sz="900" dirty="0" smtClean="0">
                          <a:solidFill>
                            <a:srgbClr val="FF0000"/>
                          </a:solidFill>
                        </a:rPr>
                        <a:t>Study has</a:t>
                      </a:r>
                      <a:r>
                        <a:rPr lang="en-GB" sz="900" baseline="0" dirty="0" smtClean="0">
                          <a:solidFill>
                            <a:srgbClr val="FF0000"/>
                          </a:solidFill>
                        </a:rPr>
                        <a:t> been completed</a:t>
                      </a: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bl>
          </a:graphicData>
        </a:graphic>
      </p:graphicFrame>
      <p:sp>
        <p:nvSpPr>
          <p:cNvPr id="6" name="Content Placeholder 7"/>
          <p:cNvSpPr>
            <a:spLocks noGrp="1"/>
          </p:cNvSpPr>
          <p:nvPr>
            <p:ph sz="half" idx="4294967295"/>
          </p:nvPr>
        </p:nvSpPr>
        <p:spPr>
          <a:xfrm>
            <a:off x="211064" y="1966823"/>
            <a:ext cx="8810067" cy="4295955"/>
          </a:xfrm>
          <a:prstGeom prst="rect">
            <a:avLst/>
          </a:prstGeom>
        </p:spPr>
        <p:txBody>
          <a:bodyPr>
            <a:noAutofit/>
          </a:bodyPr>
          <a:lstStyle/>
          <a:p>
            <a:pPr marL="457200" lvl="1" indent="-457200">
              <a:spcBef>
                <a:spcPts val="0"/>
              </a:spcBef>
              <a:spcAft>
                <a:spcPts val="300"/>
              </a:spcAft>
              <a:buBlip>
                <a:blip r:embed="rId3"/>
              </a:buBlip>
            </a:pPr>
            <a:r>
              <a:rPr lang="en-US" altLang="ko-KR" sz="2000" b="1" dirty="0" smtClean="0">
                <a:solidFill>
                  <a:prstClr val="black"/>
                </a:solidFill>
              </a:rPr>
              <a:t>Progress since SA#103</a:t>
            </a:r>
            <a:endParaRPr lang="de-DE" altLang="ko-KR" sz="2000" dirty="0">
              <a:solidFill>
                <a:prstClr val="black"/>
              </a:solidFill>
            </a:endParaRPr>
          </a:p>
          <a:p>
            <a:pPr lvl="1">
              <a:spcBef>
                <a:spcPts val="0"/>
              </a:spcBef>
              <a:spcAft>
                <a:spcPts val="300"/>
              </a:spcAft>
            </a:pPr>
            <a:r>
              <a:rPr lang="en-US" altLang="de-DE" sz="1600" dirty="0"/>
              <a:t>TR 23.700-66 v0.7.0 is </a:t>
            </a:r>
            <a:r>
              <a:rPr lang="en-US" altLang="de-DE" sz="1600" dirty="0" smtClean="0"/>
              <a:t>submitted </a:t>
            </a:r>
            <a:r>
              <a:rPr lang="en-US" altLang="de-DE" sz="1600" dirty="0"/>
              <a:t>to TSG SA for information and approval</a:t>
            </a:r>
            <a:endParaRPr lang="en-US" altLang="ko-KR" sz="1600" dirty="0"/>
          </a:p>
          <a:p>
            <a:pPr lvl="1">
              <a:spcBef>
                <a:spcPts val="0"/>
              </a:spcBef>
              <a:spcAft>
                <a:spcPts val="300"/>
              </a:spcAft>
            </a:pPr>
            <a:r>
              <a:rPr lang="en-US" altLang="de-DE" sz="1600" dirty="0" smtClean="0"/>
              <a:t>13 </a:t>
            </a:r>
            <a:r>
              <a:rPr lang="en-US" altLang="de-DE" sz="1600" dirty="0" err="1" smtClean="0"/>
              <a:t>pCRs</a:t>
            </a:r>
            <a:r>
              <a:rPr lang="en-US" altLang="de-DE" sz="1600" dirty="0" smtClean="0"/>
              <a:t> has been accepted for new solutions and study conclusions</a:t>
            </a:r>
            <a:endParaRPr lang="en-US" altLang="de-DE" sz="1600" dirty="0"/>
          </a:p>
          <a:p>
            <a:pPr marL="457200" lvl="1" indent="-457200">
              <a:spcBef>
                <a:spcPts val="0"/>
              </a:spcBef>
              <a:spcAft>
                <a:spcPts val="300"/>
              </a:spcAft>
              <a:buBlip>
                <a:blip r:embed="rId3"/>
              </a:buBlip>
            </a:pPr>
            <a:r>
              <a:rPr lang="en-US" altLang="ko-KR" sz="2000" b="1" dirty="0" smtClean="0">
                <a:solidFill>
                  <a:prstClr val="black"/>
                </a:solidFill>
              </a:rPr>
              <a:t>Impacts </a:t>
            </a:r>
            <a:r>
              <a:rPr lang="en-US" altLang="ko-KR" sz="2000" b="1" dirty="0">
                <a:solidFill>
                  <a:prstClr val="black"/>
                </a:solidFill>
              </a:rPr>
              <a:t>and dependencies on other WGs:</a:t>
            </a:r>
          </a:p>
          <a:p>
            <a:pPr lvl="1">
              <a:spcBef>
                <a:spcPts val="0"/>
              </a:spcBef>
              <a:spcAft>
                <a:spcPts val="300"/>
              </a:spcAft>
            </a:pPr>
            <a:r>
              <a:rPr lang="en-US" altLang="zh-CN" sz="1600" dirty="0">
                <a:solidFill>
                  <a:prstClr val="black"/>
                </a:solidFill>
                <a:sym typeface="+mn-ea"/>
              </a:rPr>
              <a:t>RAN dependent solutions require feedback from RAN WGs for normative work alignments.</a:t>
            </a:r>
          </a:p>
          <a:p>
            <a:pPr marL="457200" lvl="1" indent="-457200">
              <a:spcBef>
                <a:spcPts val="0"/>
              </a:spcBef>
              <a:spcAft>
                <a:spcPts val="300"/>
              </a:spcAft>
              <a:buBlip>
                <a:blip r:embed="rId3"/>
              </a:buBlip>
            </a:pPr>
            <a:r>
              <a:rPr lang="de-DE" altLang="ko-KR" sz="2000" b="1" dirty="0" smtClean="0"/>
              <a:t>Contentious </a:t>
            </a:r>
            <a:r>
              <a:rPr lang="de-DE" altLang="ko-KR" sz="2000" b="1" dirty="0"/>
              <a:t>issues</a:t>
            </a:r>
          </a:p>
          <a:p>
            <a:pPr lvl="1">
              <a:spcBef>
                <a:spcPts val="0"/>
              </a:spcBef>
              <a:spcAft>
                <a:spcPts val="300"/>
              </a:spcAft>
            </a:pPr>
            <a:r>
              <a:rPr lang="en-US" altLang="de-DE" sz="1600" dirty="0">
                <a:solidFill>
                  <a:prstClr val="black"/>
                </a:solidFill>
              </a:rPr>
              <a:t>The decision on whether new functionality to collect and calculate and the energy related information to be exposed will be defined by SA2 or SA5 will need coordination in SA plenary.</a:t>
            </a:r>
          </a:p>
          <a:p>
            <a:pPr marL="457200" lvl="1" indent="-457200">
              <a:spcBef>
                <a:spcPts val="0"/>
              </a:spcBef>
              <a:spcAft>
                <a:spcPts val="300"/>
              </a:spcAft>
              <a:buBlip>
                <a:blip r:embed="rId3"/>
              </a:buBlip>
            </a:pPr>
            <a:r>
              <a:rPr lang="de-DE" altLang="ko-KR" sz="2000" b="1" dirty="0" smtClean="0">
                <a:solidFill>
                  <a:prstClr val="black"/>
                </a:solidFill>
                <a:cs typeface="+mn-ea"/>
                <a:sym typeface="+mn-ea"/>
              </a:rPr>
              <a:t>Next Steps</a:t>
            </a:r>
          </a:p>
          <a:p>
            <a:pPr lvl="1">
              <a:spcBef>
                <a:spcPts val="0"/>
              </a:spcBef>
              <a:spcAft>
                <a:spcPts val="300"/>
              </a:spcAft>
            </a:pPr>
            <a:r>
              <a:rPr lang="en-US" altLang="de-DE" sz="1600" dirty="0" smtClean="0">
                <a:sym typeface="+mn-ea"/>
              </a:rPr>
              <a:t>Start the normative work based on the agreed conclusions for key issues (depending on the outcome from SA plenary discussion and related approved WID)</a:t>
            </a:r>
          </a:p>
        </p:txBody>
      </p:sp>
    </p:spTree>
    <p:extLst>
      <p:ext uri="{BB962C8B-B14F-4D97-AF65-F5344CB8AC3E}">
        <p14:creationId xmlns:p14="http://schemas.microsoft.com/office/powerpoint/2010/main" val="225807506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FS_EnergySys</a:t>
            </a:r>
            <a:r>
              <a:rPr lang="en-US" altLang="de-DE" b="1" dirty="0"/>
              <a:t> </a:t>
            </a:r>
            <a:r>
              <a:rPr lang="en-US" altLang="de-DE" b="1" dirty="0" smtClean="0"/>
              <a:t>Status </a:t>
            </a:r>
            <a:r>
              <a:rPr lang="en-US" altLang="de-DE" b="1" dirty="0"/>
              <a:t>after </a:t>
            </a:r>
            <a:r>
              <a:rPr lang="en-US" altLang="de-DE" b="1" dirty="0" smtClean="0"/>
              <a:t>SA2#163</a:t>
            </a:r>
            <a:endParaRPr lang="en-US" dirty="0"/>
          </a:p>
        </p:txBody>
      </p:sp>
      <p:graphicFrame>
        <p:nvGraphicFramePr>
          <p:cNvPr id="4" name="Table 3">
            <a:extLst>
              <a:ext uri="{FF2B5EF4-FFF2-40B4-BE49-F238E27FC236}">
                <a16:creationId xmlns:a16="http://schemas.microsoft.com/office/drawing/2014/main" id="{E9BA70CA-11D4-6480-5620-BCA869F3A447}"/>
              </a:ext>
            </a:extLst>
          </p:cNvPr>
          <p:cNvGraphicFramePr>
            <a:graphicFrameLocks noGrp="1"/>
          </p:cNvGraphicFramePr>
          <p:nvPr>
            <p:extLst>
              <p:ext uri="{D42A27DB-BD31-4B8C-83A1-F6EECF244321}">
                <p14:modId xmlns:p14="http://schemas.microsoft.com/office/powerpoint/2010/main" val="47453189"/>
              </p:ext>
            </p:extLst>
          </p:nvPr>
        </p:nvGraphicFramePr>
        <p:xfrm>
          <a:off x="303213" y="1280741"/>
          <a:ext cx="8180387" cy="48837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9914">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7448">
                <a:tc>
                  <a:txBody>
                    <a:bodyPr/>
                    <a:lstStyle/>
                    <a:p>
                      <a:pPr algn="ctr" fontAlgn="t"/>
                      <a:r>
                        <a:rPr lang="en-GB" sz="800" dirty="0" smtClean="0"/>
                        <a:t>1010029</a:t>
                      </a:r>
                      <a:endParaRPr lang="en-GB" sz="800" dirty="0"/>
                    </a:p>
                  </a:txBody>
                  <a:tcPr marL="9525" marR="9525" marT="9478" marB="0"/>
                </a:tc>
                <a:tc>
                  <a:txBody>
                    <a:bodyPr/>
                    <a:lstStyle/>
                    <a:p>
                      <a:pPr algn="l" fontAlgn="t"/>
                      <a:r>
                        <a:rPr lang="en-US" sz="900" b="0" dirty="0" smtClean="0"/>
                        <a:t>Study on Energy Efficiency and Energy Saving </a:t>
                      </a:r>
                      <a:endParaRPr lang="en-US" sz="900" b="0" dirty="0"/>
                    </a:p>
                  </a:txBody>
                  <a:tcPr marL="9525" marR="9525" marT="9478" marB="0"/>
                </a:tc>
                <a:tc>
                  <a:txBody>
                    <a:bodyPr/>
                    <a:lstStyle/>
                    <a:p>
                      <a:pPr algn="ctr" fontAlgn="t"/>
                      <a:r>
                        <a:rPr lang="en-GB" sz="800" dirty="0" err="1" smtClean="0"/>
                        <a:t>FS_EnergySys</a:t>
                      </a:r>
                      <a:endParaRPr lang="en-GB" sz="800" dirty="0"/>
                    </a:p>
                  </a:txBody>
                  <a:tcPr marL="9525" marR="9525" marT="9478" marB="0"/>
                </a:tc>
                <a:tc>
                  <a:txBody>
                    <a:bodyPr/>
                    <a:lstStyle/>
                    <a:p>
                      <a:pPr algn="ctr" fontAlgn="t"/>
                      <a:r>
                        <a:rPr lang="en-GB" sz="800" dirty="0" smtClean="0"/>
                        <a:t>18/06/2024</a:t>
                      </a:r>
                      <a:endParaRPr lang="en-GB" sz="800" dirty="0"/>
                    </a:p>
                  </a:txBody>
                  <a:tcPr marL="9525" marR="9525" marT="9478" marB="0"/>
                </a:tc>
                <a:tc>
                  <a:txBody>
                    <a:bodyPr/>
                    <a:lstStyle/>
                    <a:p>
                      <a:pPr algn="ctr" fontAlgn="t"/>
                      <a:r>
                        <a:rPr lang="en-GB" sz="800" dirty="0" smtClean="0"/>
                        <a:t>75%</a:t>
                      </a:r>
                      <a:endParaRPr lang="en-GB" sz="800" dirty="0"/>
                    </a:p>
                  </a:txBody>
                  <a:tcPr marL="9525" marR="9525" marT="9478" marB="0"/>
                </a:tc>
                <a:tc>
                  <a:txBody>
                    <a:bodyPr/>
                    <a:lstStyle/>
                    <a:p>
                      <a:pPr algn="ctr" fontAlgn="t"/>
                      <a:r>
                        <a:rPr lang="en-US" altLang="ko-KR" sz="800" b="0" i="0" u="none" strike="noStrike" dirty="0" smtClean="0">
                          <a:effectLst/>
                          <a:latin typeface="+mj-lt"/>
                          <a:hlinkClick r:id="rId2"/>
                        </a:rPr>
                        <a:t>SP-231192</a:t>
                      </a:r>
                      <a:endParaRPr lang="en-GB" sz="800" dirty="0">
                        <a:latin typeface="+mj-lt"/>
                      </a:endParaRPr>
                    </a:p>
                  </a:txBody>
                  <a:tcPr marL="9525" marR="9525" marT="9478"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r>
                        <a:rPr lang="en-GB" altLang="ko-KR" sz="900" dirty="0" smtClean="0">
                          <a:solidFill>
                            <a:srgbClr val="FF0000"/>
                          </a:solidFill>
                        </a:rPr>
                        <a:t>Study has</a:t>
                      </a:r>
                      <a:r>
                        <a:rPr lang="en-GB" altLang="ko-KR" sz="900" baseline="0" dirty="0" smtClean="0">
                          <a:solidFill>
                            <a:srgbClr val="FF0000"/>
                          </a:solidFill>
                        </a:rPr>
                        <a:t> been completed</a:t>
                      </a:r>
                      <a:endParaRPr lang="en-GB" altLang="ko-KR" sz="900" dirty="0">
                        <a:solidFill>
                          <a:srgbClr val="FF0000"/>
                        </a:solidFill>
                      </a:endParaRPr>
                    </a:p>
                  </a:txBody>
                  <a:tcPr marL="36003" marR="36003" marT="0" marB="0" anchor="ctr"/>
                </a:tc>
                <a:extLst>
                  <a:ext uri="{0D108BD9-81ED-4DB2-BD59-A6C34878D82A}">
                    <a16:rowId xmlns:a16="http://schemas.microsoft.com/office/drawing/2014/main" val="10001"/>
                  </a:ext>
                </a:extLst>
              </a:tr>
            </a:tbl>
          </a:graphicData>
        </a:graphic>
      </p:graphicFrame>
      <p:sp>
        <p:nvSpPr>
          <p:cNvPr id="6" name="Content Placeholder 7"/>
          <p:cNvSpPr>
            <a:spLocks noGrp="1"/>
          </p:cNvSpPr>
          <p:nvPr>
            <p:ph sz="half" idx="4294967295"/>
          </p:nvPr>
        </p:nvSpPr>
        <p:spPr>
          <a:xfrm>
            <a:off x="211064" y="2127430"/>
            <a:ext cx="8810067" cy="4135348"/>
          </a:xfrm>
          <a:prstGeom prst="rect">
            <a:avLst/>
          </a:prstGeom>
        </p:spPr>
        <p:txBody>
          <a:bodyPr>
            <a:noAutofit/>
          </a:bodyPr>
          <a:lstStyle/>
          <a:p>
            <a:pPr marL="457200" lvl="1" indent="-457200">
              <a:spcBef>
                <a:spcPts val="0"/>
              </a:spcBef>
              <a:spcAft>
                <a:spcPts val="300"/>
              </a:spcAft>
              <a:buBlip>
                <a:blip r:embed="rId3"/>
              </a:buBlip>
            </a:pPr>
            <a:r>
              <a:rPr lang="en-US" altLang="de-DE" sz="2000" b="1" dirty="0" smtClean="0"/>
              <a:t>General</a:t>
            </a:r>
            <a:r>
              <a:rPr lang="de-DE" altLang="de-DE" sz="2000" b="1" dirty="0" smtClean="0"/>
              <a:t> </a:t>
            </a:r>
            <a:endParaRPr lang="de-DE" altLang="de-DE" sz="2000" b="1" dirty="0"/>
          </a:p>
          <a:p>
            <a:pPr lvl="1">
              <a:spcBef>
                <a:spcPts val="0"/>
              </a:spcBef>
              <a:spcAft>
                <a:spcPts val="300"/>
              </a:spcAft>
            </a:pPr>
            <a:r>
              <a:rPr lang="en-US" altLang="de-DE" sz="1600" dirty="0" smtClean="0"/>
              <a:t>Total 80 </a:t>
            </a:r>
            <a:r>
              <a:rPr lang="en-US" altLang="de-DE" sz="1600" dirty="0" err="1"/>
              <a:t>TDocs</a:t>
            </a:r>
            <a:r>
              <a:rPr lang="en-US" altLang="de-DE" sz="1600" dirty="0"/>
              <a:t> </a:t>
            </a:r>
            <a:r>
              <a:rPr lang="en-US" altLang="de-DE" sz="1600" dirty="0" smtClean="0"/>
              <a:t>were submitted for 1 TU session</a:t>
            </a:r>
          </a:p>
          <a:p>
            <a:pPr lvl="1">
              <a:spcBef>
                <a:spcPts val="0"/>
              </a:spcBef>
              <a:spcAft>
                <a:spcPts val="300"/>
              </a:spcAft>
            </a:pPr>
            <a:r>
              <a:rPr lang="en-US" altLang="de-DE" sz="1600" dirty="0" smtClean="0"/>
              <a:t>Only 42 </a:t>
            </a:r>
            <a:r>
              <a:rPr lang="en-US" altLang="de-DE" sz="1600" dirty="0" err="1" smtClean="0"/>
              <a:t>pCRs</a:t>
            </a:r>
            <a:r>
              <a:rPr lang="en-US" altLang="de-DE" sz="1600" dirty="0" smtClean="0"/>
              <a:t> on Key Issue Conclusions are handled by merging to 3 selected baseline </a:t>
            </a:r>
            <a:r>
              <a:rPr lang="en-US" altLang="de-DE" sz="1600" dirty="0" err="1" smtClean="0"/>
              <a:t>Tdocs</a:t>
            </a:r>
            <a:endParaRPr lang="en-US" altLang="de-DE" sz="1600" dirty="0" smtClean="0"/>
          </a:p>
          <a:p>
            <a:pPr lvl="1">
              <a:spcBef>
                <a:spcPts val="0"/>
              </a:spcBef>
              <a:spcAft>
                <a:spcPts val="300"/>
              </a:spcAft>
            </a:pPr>
            <a:r>
              <a:rPr lang="en-US" altLang="de-DE" sz="1600" dirty="0" smtClean="0"/>
              <a:t>3 </a:t>
            </a:r>
            <a:r>
              <a:rPr lang="en-US" altLang="de-DE" sz="1600" dirty="0" err="1" smtClean="0"/>
              <a:t>Tdocs</a:t>
            </a:r>
            <a:r>
              <a:rPr lang="en-US" altLang="de-DE" sz="1600" dirty="0" smtClean="0"/>
              <a:t> for conclusions are accepted, 2 LSs are noted</a:t>
            </a:r>
          </a:p>
          <a:p>
            <a:pPr lvl="1">
              <a:spcBef>
                <a:spcPts val="0"/>
              </a:spcBef>
              <a:spcAft>
                <a:spcPts val="300"/>
              </a:spcAft>
            </a:pPr>
            <a:r>
              <a:rPr lang="en-US" altLang="de-DE" sz="1600" dirty="0" smtClean="0"/>
              <a:t>TR </a:t>
            </a:r>
            <a:r>
              <a:rPr lang="en-US" altLang="de-DE" sz="1600" dirty="0"/>
              <a:t>23.700-66 </a:t>
            </a:r>
            <a:r>
              <a:rPr lang="en-US" altLang="de-DE" sz="1600" dirty="0" smtClean="0"/>
              <a:t>v0.7.0 </a:t>
            </a:r>
            <a:r>
              <a:rPr lang="en-US" altLang="de-DE" sz="1600" dirty="0"/>
              <a:t>is </a:t>
            </a:r>
            <a:r>
              <a:rPr lang="en-US" altLang="de-DE" sz="1600" dirty="0" smtClean="0"/>
              <a:t>available and submitted to TSG SA for information and approval</a:t>
            </a:r>
            <a:endParaRPr lang="en-US" altLang="ko-KR" sz="1600" dirty="0" smtClean="0"/>
          </a:p>
          <a:p>
            <a:pPr lvl="1">
              <a:spcBef>
                <a:spcPts val="0"/>
              </a:spcBef>
              <a:spcAft>
                <a:spcPts val="300"/>
              </a:spcAft>
            </a:pPr>
            <a:endParaRPr lang="en-US" altLang="ko-KR" sz="1600" dirty="0"/>
          </a:p>
          <a:p>
            <a:pPr marL="457200" lvl="1" indent="-457200">
              <a:spcBef>
                <a:spcPts val="0"/>
              </a:spcBef>
              <a:spcAft>
                <a:spcPts val="300"/>
              </a:spcAft>
              <a:buBlip>
                <a:blip r:embed="rId3"/>
              </a:buBlip>
            </a:pPr>
            <a:r>
              <a:rPr lang="en-US" altLang="ko-KR" sz="2000" b="1" dirty="0" smtClean="0">
                <a:solidFill>
                  <a:prstClr val="black"/>
                </a:solidFill>
              </a:rPr>
              <a:t>Progress since SA2#162</a:t>
            </a:r>
            <a:endParaRPr lang="de-DE" altLang="ko-KR" sz="2000" dirty="0">
              <a:solidFill>
                <a:prstClr val="black"/>
              </a:solidFill>
            </a:endParaRPr>
          </a:p>
          <a:p>
            <a:pPr lvl="1">
              <a:spcBef>
                <a:spcPts val="0"/>
              </a:spcBef>
              <a:spcAft>
                <a:spcPts val="300"/>
              </a:spcAft>
            </a:pPr>
            <a:r>
              <a:rPr lang="en-US" altLang="de-DE" sz="1600" dirty="0" smtClean="0"/>
              <a:t>Conclusions for all 3 Key Issues have been agreed</a:t>
            </a:r>
          </a:p>
          <a:p>
            <a:pPr lvl="1">
              <a:spcBef>
                <a:spcPts val="0"/>
              </a:spcBef>
              <a:spcAft>
                <a:spcPts val="300"/>
              </a:spcAft>
            </a:pPr>
            <a:r>
              <a:rPr lang="en-US" altLang="de-DE" sz="1600" dirty="0" smtClean="0">
                <a:solidFill>
                  <a:prstClr val="black"/>
                </a:solidFill>
                <a:ea typeface="+mn-ea"/>
                <a:cs typeface="+mn-cs"/>
              </a:rPr>
              <a:t>Many details are postponed to and need to be defined in the normative phase</a:t>
            </a:r>
          </a:p>
        </p:txBody>
      </p:sp>
    </p:spTree>
    <p:extLst>
      <p:ext uri="{BB962C8B-B14F-4D97-AF65-F5344CB8AC3E}">
        <p14:creationId xmlns:p14="http://schemas.microsoft.com/office/powerpoint/2010/main" val="385543089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FS_EnergySys</a:t>
            </a:r>
            <a:r>
              <a:rPr lang="en-US" altLang="de-DE" b="1" dirty="0"/>
              <a:t> </a:t>
            </a:r>
            <a:r>
              <a:rPr lang="en-US" altLang="de-DE" b="1" dirty="0" smtClean="0"/>
              <a:t>Status </a:t>
            </a:r>
            <a:r>
              <a:rPr lang="en-US" altLang="de-DE" b="1" dirty="0"/>
              <a:t>after </a:t>
            </a:r>
            <a:r>
              <a:rPr lang="en-US" altLang="de-DE" b="1" dirty="0" smtClean="0"/>
              <a:t>SA2#162</a:t>
            </a:r>
            <a:endParaRPr lang="en-US" dirty="0"/>
          </a:p>
        </p:txBody>
      </p:sp>
      <p:sp>
        <p:nvSpPr>
          <p:cNvPr id="5" name="Content Placeholder 7"/>
          <p:cNvSpPr>
            <a:spLocks noGrp="1"/>
          </p:cNvSpPr>
          <p:nvPr>
            <p:ph sz="half" idx="4294967295"/>
          </p:nvPr>
        </p:nvSpPr>
        <p:spPr>
          <a:xfrm>
            <a:off x="211064" y="1431985"/>
            <a:ext cx="8810067" cy="4830793"/>
          </a:xfrm>
          <a:prstGeom prst="rect">
            <a:avLst/>
          </a:prstGeom>
        </p:spPr>
        <p:txBody>
          <a:bodyPr>
            <a:noAutofit/>
          </a:bodyPr>
          <a:lstStyle/>
          <a:p>
            <a:pPr marL="457200" lvl="1" indent="-457200">
              <a:spcBef>
                <a:spcPts val="0"/>
              </a:spcBef>
              <a:spcAft>
                <a:spcPts val="300"/>
              </a:spcAft>
              <a:buBlip>
                <a:blip r:embed="rId2"/>
              </a:buBlip>
            </a:pPr>
            <a:r>
              <a:rPr lang="en-US" altLang="ko-KR" sz="2000" b="1" dirty="0">
                <a:solidFill>
                  <a:prstClr val="black"/>
                </a:solidFill>
              </a:rPr>
              <a:t>RAN impacts and dependencies</a:t>
            </a:r>
            <a:endParaRPr lang="de-DE" altLang="ko-KR" sz="2000" dirty="0">
              <a:solidFill>
                <a:prstClr val="black"/>
              </a:solidFill>
            </a:endParaRPr>
          </a:p>
          <a:p>
            <a:pPr lvl="1">
              <a:spcBef>
                <a:spcPts val="0"/>
              </a:spcBef>
              <a:spcAft>
                <a:spcPts val="300"/>
              </a:spcAft>
            </a:pPr>
            <a:r>
              <a:rPr lang="en-US" altLang="zh-CN" sz="1600" dirty="0">
                <a:solidFill>
                  <a:prstClr val="black"/>
                </a:solidFill>
                <a:sym typeface="+mn-ea"/>
              </a:rPr>
              <a:t>RAN dependent solutions require feedback from RAN WGs for normative work alignments.</a:t>
            </a:r>
            <a:endParaRPr lang="de-DE" altLang="zh-CN" sz="1600" dirty="0" smtClean="0">
              <a:solidFill>
                <a:prstClr val="black"/>
              </a:solidFill>
            </a:endParaRPr>
          </a:p>
          <a:p>
            <a:pPr lvl="1">
              <a:spcBef>
                <a:spcPts val="0"/>
              </a:spcBef>
              <a:spcAft>
                <a:spcPts val="300"/>
              </a:spcAft>
            </a:pPr>
            <a:endParaRPr lang="de-DE" altLang="ko-KR" sz="1600" dirty="0">
              <a:solidFill>
                <a:prstClr val="black"/>
              </a:solidFill>
            </a:endParaRPr>
          </a:p>
          <a:p>
            <a:pPr marL="457200" lvl="1" indent="-457200">
              <a:spcBef>
                <a:spcPts val="0"/>
              </a:spcBef>
              <a:spcAft>
                <a:spcPts val="300"/>
              </a:spcAft>
              <a:buBlip>
                <a:blip r:embed="rId2"/>
              </a:buBlip>
            </a:pPr>
            <a:r>
              <a:rPr lang="de-DE" altLang="ko-KR" sz="2000" b="1" dirty="0" smtClean="0"/>
              <a:t>Contentious issues</a:t>
            </a:r>
            <a:endParaRPr lang="de-DE" altLang="ko-KR" sz="2000" b="1" dirty="0"/>
          </a:p>
          <a:p>
            <a:pPr lvl="1">
              <a:spcBef>
                <a:spcPts val="0"/>
              </a:spcBef>
              <a:spcAft>
                <a:spcPts val="300"/>
              </a:spcAft>
            </a:pPr>
            <a:r>
              <a:rPr lang="en-US" altLang="de-DE" sz="1600" dirty="0">
                <a:solidFill>
                  <a:prstClr val="black"/>
                </a:solidFill>
              </a:rPr>
              <a:t>The decision on whether new functionality to collect and calculate and the energy related information to be exposed will be defined by SA2 or SA5 will need coordination in SA plenary.</a:t>
            </a:r>
          </a:p>
          <a:p>
            <a:pPr lvl="1">
              <a:spcBef>
                <a:spcPts val="0"/>
              </a:spcBef>
              <a:spcAft>
                <a:spcPts val="300"/>
              </a:spcAft>
            </a:pPr>
            <a:endParaRPr lang="de-DE" altLang="ko-KR" sz="1600" dirty="0">
              <a:solidFill>
                <a:prstClr val="black"/>
              </a:solidFill>
              <a:sym typeface="+mn-ea"/>
            </a:endParaRPr>
          </a:p>
          <a:p>
            <a:pPr marL="457200" lvl="1" indent="-457200">
              <a:spcBef>
                <a:spcPts val="0"/>
              </a:spcBef>
              <a:spcAft>
                <a:spcPts val="300"/>
              </a:spcAft>
              <a:buBlip>
                <a:blip r:embed="rId2"/>
              </a:buBlip>
            </a:pPr>
            <a:r>
              <a:rPr lang="de-DE" altLang="ko-KR" sz="2000" b="1" dirty="0" smtClean="0">
                <a:solidFill>
                  <a:prstClr val="black"/>
                </a:solidFill>
                <a:cs typeface="+mn-ea"/>
                <a:sym typeface="+mn-ea"/>
              </a:rPr>
              <a:t>Plans for upcoming meetings</a:t>
            </a:r>
          </a:p>
          <a:p>
            <a:pPr lvl="1">
              <a:spcBef>
                <a:spcPts val="0"/>
              </a:spcBef>
              <a:spcAft>
                <a:spcPts val="300"/>
              </a:spcAft>
            </a:pPr>
            <a:r>
              <a:rPr lang="en-US" altLang="ko-KR" sz="1600" dirty="0" smtClean="0">
                <a:sym typeface="+mn-ea"/>
              </a:rPr>
              <a:t>SA2#164: </a:t>
            </a:r>
            <a:r>
              <a:rPr lang="en-US" altLang="ko-KR" sz="1600" dirty="0" smtClean="0"/>
              <a:t>Start the normative work based on conclusions for key issues (depending on the outcome from SA plenary discussion and related approved WID)</a:t>
            </a:r>
            <a:endParaRPr lang="de-DE" altLang="zh-CN" sz="1600" dirty="0">
              <a:solidFill>
                <a:prstClr val="black"/>
              </a:solidFill>
            </a:endParaRPr>
          </a:p>
          <a:p>
            <a:pPr marL="457200" lvl="1" indent="0">
              <a:spcBef>
                <a:spcPts val="0"/>
              </a:spcBef>
              <a:spcAft>
                <a:spcPts val="300"/>
              </a:spcAft>
              <a:buNone/>
            </a:pPr>
            <a:endParaRPr lang="de-DE" altLang="zh-CN" sz="1600" dirty="0"/>
          </a:p>
          <a:p>
            <a:pPr lvl="1">
              <a:spcBef>
                <a:spcPts val="600"/>
              </a:spcBef>
              <a:spcAft>
                <a:spcPts val="0"/>
              </a:spcAft>
            </a:pPr>
            <a:endParaRPr lang="de-DE" altLang="de-DE" sz="1400" dirty="0"/>
          </a:p>
          <a:p>
            <a:pPr>
              <a:spcBef>
                <a:spcPts val="600"/>
              </a:spcBef>
              <a:spcAft>
                <a:spcPts val="0"/>
              </a:spcAft>
            </a:pPr>
            <a:endParaRPr lang="de-DE" altLang="de-DE" sz="1400" dirty="0"/>
          </a:p>
        </p:txBody>
      </p:sp>
    </p:spTree>
    <p:extLst>
      <p:ext uri="{BB962C8B-B14F-4D97-AF65-F5344CB8AC3E}">
        <p14:creationId xmlns:p14="http://schemas.microsoft.com/office/powerpoint/2010/main" val="159180298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FS_EnergySys</a:t>
            </a:r>
            <a:r>
              <a:rPr lang="en-US" altLang="de-DE" b="1" dirty="0"/>
              <a:t> </a:t>
            </a:r>
            <a:r>
              <a:rPr lang="en-US" altLang="de-DE" b="1" dirty="0" smtClean="0"/>
              <a:t>Status </a:t>
            </a:r>
            <a:r>
              <a:rPr lang="en-US" altLang="de-DE" b="1" dirty="0"/>
              <a:t>after </a:t>
            </a:r>
            <a:r>
              <a:rPr lang="en-US" altLang="de-DE" b="1" dirty="0" smtClean="0"/>
              <a:t>SA2#162</a:t>
            </a:r>
            <a:endParaRPr lang="en-US" dirty="0"/>
          </a:p>
        </p:txBody>
      </p:sp>
      <p:graphicFrame>
        <p:nvGraphicFramePr>
          <p:cNvPr id="4" name="Table 3">
            <a:extLst>
              <a:ext uri="{FF2B5EF4-FFF2-40B4-BE49-F238E27FC236}">
                <a16:creationId xmlns:a16="http://schemas.microsoft.com/office/drawing/2014/main" id="{E9BA70CA-11D4-6480-5620-BCA869F3A447}"/>
              </a:ext>
            </a:extLst>
          </p:cNvPr>
          <p:cNvGraphicFramePr>
            <a:graphicFrameLocks noGrp="1"/>
          </p:cNvGraphicFramePr>
          <p:nvPr>
            <p:extLst>
              <p:ext uri="{D42A27DB-BD31-4B8C-83A1-F6EECF244321}">
                <p14:modId xmlns:p14="http://schemas.microsoft.com/office/powerpoint/2010/main" val="742202889"/>
              </p:ext>
            </p:extLst>
          </p:nvPr>
        </p:nvGraphicFramePr>
        <p:xfrm>
          <a:off x="303213" y="1280741"/>
          <a:ext cx="8180387" cy="48837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9914">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7448">
                <a:tc>
                  <a:txBody>
                    <a:bodyPr/>
                    <a:lstStyle/>
                    <a:p>
                      <a:pPr algn="ctr" fontAlgn="t"/>
                      <a:r>
                        <a:rPr lang="en-GB" sz="800" dirty="0" smtClean="0"/>
                        <a:t>1010029</a:t>
                      </a:r>
                      <a:endParaRPr lang="en-GB" sz="800" dirty="0"/>
                    </a:p>
                  </a:txBody>
                  <a:tcPr marL="9525" marR="9525" marT="9478" marB="0"/>
                </a:tc>
                <a:tc>
                  <a:txBody>
                    <a:bodyPr/>
                    <a:lstStyle/>
                    <a:p>
                      <a:pPr algn="l" fontAlgn="t"/>
                      <a:r>
                        <a:rPr lang="en-US" sz="900" b="0" dirty="0" smtClean="0"/>
                        <a:t>Study on Energy Efficiency and Energy Saving </a:t>
                      </a:r>
                      <a:endParaRPr lang="en-US" sz="900" b="0" dirty="0"/>
                    </a:p>
                  </a:txBody>
                  <a:tcPr marL="9525" marR="9525" marT="9478" marB="0"/>
                </a:tc>
                <a:tc>
                  <a:txBody>
                    <a:bodyPr/>
                    <a:lstStyle/>
                    <a:p>
                      <a:pPr algn="ctr" fontAlgn="t"/>
                      <a:r>
                        <a:rPr lang="en-GB" sz="800" dirty="0" err="1" smtClean="0"/>
                        <a:t>FS_EnergySys</a:t>
                      </a:r>
                      <a:endParaRPr lang="en-GB" sz="800" dirty="0"/>
                    </a:p>
                  </a:txBody>
                  <a:tcPr marL="9525" marR="9525" marT="9478" marB="0"/>
                </a:tc>
                <a:tc>
                  <a:txBody>
                    <a:bodyPr/>
                    <a:lstStyle/>
                    <a:p>
                      <a:pPr algn="ctr" fontAlgn="t"/>
                      <a:r>
                        <a:rPr lang="en-GB" sz="800" dirty="0" smtClean="0"/>
                        <a:t>18/06/2024</a:t>
                      </a:r>
                      <a:endParaRPr lang="en-GB" sz="800" dirty="0"/>
                    </a:p>
                  </a:txBody>
                  <a:tcPr marL="9525" marR="9525" marT="9478" marB="0"/>
                </a:tc>
                <a:tc>
                  <a:txBody>
                    <a:bodyPr/>
                    <a:lstStyle/>
                    <a:p>
                      <a:pPr algn="ctr" fontAlgn="t"/>
                      <a:r>
                        <a:rPr lang="en-GB" sz="800" dirty="0" smtClean="0"/>
                        <a:t>65%</a:t>
                      </a:r>
                      <a:endParaRPr lang="en-GB" sz="800" dirty="0"/>
                    </a:p>
                  </a:txBody>
                  <a:tcPr marL="9525" marR="9525" marT="9478" marB="0"/>
                </a:tc>
                <a:tc>
                  <a:txBody>
                    <a:bodyPr/>
                    <a:lstStyle/>
                    <a:p>
                      <a:pPr algn="ctr" fontAlgn="t"/>
                      <a:r>
                        <a:rPr lang="en-US" altLang="ko-KR" sz="800" b="0" i="0" u="none" strike="noStrike" dirty="0" smtClean="0">
                          <a:effectLst/>
                          <a:latin typeface="+mj-lt"/>
                          <a:hlinkClick r:id="rId2"/>
                        </a:rPr>
                        <a:t>SP-231192</a:t>
                      </a:r>
                      <a:endParaRPr lang="en-GB" sz="800" dirty="0">
                        <a:latin typeface="+mj-lt"/>
                      </a:endParaRPr>
                    </a:p>
                  </a:txBody>
                  <a:tcPr marL="9525" marR="9525" marT="9478" marB="0"/>
                </a:tc>
                <a:tc>
                  <a:txBody>
                    <a:bodyPr/>
                    <a:lstStyle/>
                    <a:p>
                      <a:pPr algn="ctr">
                        <a:lnSpc>
                          <a:spcPct val="107000"/>
                        </a:lnSpc>
                        <a:spcAft>
                          <a:spcPts val="800"/>
                        </a:spcAft>
                      </a:pPr>
                      <a:r>
                        <a:rPr lang="en-GB" sz="800" dirty="0" smtClean="0">
                          <a:solidFill>
                            <a:srgbClr val="FF0000"/>
                          </a:solidFill>
                        </a:rPr>
                        <a:t>75%</a:t>
                      </a:r>
                      <a:endParaRPr lang="en-GB" sz="800" dirty="0">
                        <a:solidFill>
                          <a:srgbClr val="FF0000"/>
                        </a:solidFill>
                      </a:endParaRPr>
                    </a:p>
                  </a:txBody>
                  <a:tcPr marL="36003" marR="36003" marT="0" marB="0" anchor="ctr"/>
                </a:tc>
                <a:tc>
                  <a:txBody>
                    <a:bodyPr/>
                    <a:lstStyle/>
                    <a:p>
                      <a:pPr algn="ctr">
                        <a:lnSpc>
                          <a:spcPct val="107000"/>
                        </a:lnSpc>
                        <a:spcAft>
                          <a:spcPts val="800"/>
                        </a:spcAft>
                      </a:pPr>
                      <a:r>
                        <a:rPr lang="en-GB" sz="900" dirty="0" smtClean="0">
                          <a:solidFill>
                            <a:srgbClr val="FF0000"/>
                          </a:solidFill>
                        </a:rPr>
                        <a:t>Study  in progress</a:t>
                      </a: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bl>
          </a:graphicData>
        </a:graphic>
      </p:graphicFrame>
      <p:sp>
        <p:nvSpPr>
          <p:cNvPr id="6" name="Content Placeholder 7"/>
          <p:cNvSpPr>
            <a:spLocks noGrp="1"/>
          </p:cNvSpPr>
          <p:nvPr>
            <p:ph sz="half" idx="4294967295"/>
          </p:nvPr>
        </p:nvSpPr>
        <p:spPr>
          <a:xfrm>
            <a:off x="211064" y="2127430"/>
            <a:ext cx="8810067" cy="4135348"/>
          </a:xfrm>
          <a:prstGeom prst="rect">
            <a:avLst/>
          </a:prstGeom>
        </p:spPr>
        <p:txBody>
          <a:bodyPr>
            <a:noAutofit/>
          </a:bodyPr>
          <a:lstStyle/>
          <a:p>
            <a:pPr marL="457200" lvl="1" indent="-457200">
              <a:spcBef>
                <a:spcPts val="0"/>
              </a:spcBef>
              <a:spcAft>
                <a:spcPts val="300"/>
              </a:spcAft>
              <a:buBlip>
                <a:blip r:embed="rId3"/>
              </a:buBlip>
            </a:pPr>
            <a:r>
              <a:rPr lang="en-US" altLang="de-DE" sz="2000" b="1" dirty="0" smtClean="0"/>
              <a:t>General</a:t>
            </a:r>
            <a:r>
              <a:rPr lang="de-DE" altLang="de-DE" sz="2000" b="1" dirty="0" smtClean="0"/>
              <a:t> </a:t>
            </a:r>
            <a:endParaRPr lang="de-DE" altLang="de-DE" sz="2000" b="1" dirty="0"/>
          </a:p>
          <a:p>
            <a:pPr lvl="1">
              <a:spcBef>
                <a:spcPts val="0"/>
              </a:spcBef>
              <a:spcAft>
                <a:spcPts val="300"/>
              </a:spcAft>
            </a:pPr>
            <a:r>
              <a:rPr lang="en-US" altLang="de-DE" sz="1600" dirty="0" smtClean="0"/>
              <a:t>Total 86 </a:t>
            </a:r>
            <a:r>
              <a:rPr lang="en-US" altLang="de-DE" sz="1600" dirty="0" err="1"/>
              <a:t>TDocs</a:t>
            </a:r>
            <a:r>
              <a:rPr lang="en-US" altLang="de-DE" sz="1600" dirty="0"/>
              <a:t> </a:t>
            </a:r>
            <a:r>
              <a:rPr lang="en-US" altLang="de-DE" sz="1600" dirty="0" smtClean="0"/>
              <a:t>were submitted, and 18 </a:t>
            </a:r>
            <a:r>
              <a:rPr lang="en-US" altLang="de-DE" sz="1600" dirty="0" err="1" smtClean="0"/>
              <a:t>Tdocs</a:t>
            </a:r>
            <a:r>
              <a:rPr lang="en-US" altLang="de-DE" sz="1600" dirty="0" smtClean="0"/>
              <a:t> were handled during 1 TU session</a:t>
            </a:r>
          </a:p>
          <a:p>
            <a:pPr lvl="1">
              <a:spcBef>
                <a:spcPts val="0"/>
              </a:spcBef>
              <a:spcAft>
                <a:spcPts val="300"/>
              </a:spcAft>
            </a:pPr>
            <a:r>
              <a:rPr lang="en-US" altLang="de-DE" sz="1600" dirty="0" smtClean="0"/>
              <a:t>10 </a:t>
            </a:r>
            <a:r>
              <a:rPr lang="en-US" altLang="de-DE" sz="1600" dirty="0" err="1" smtClean="0"/>
              <a:t>pCRs</a:t>
            </a:r>
            <a:r>
              <a:rPr lang="en-US" altLang="de-DE" sz="1600" dirty="0" smtClean="0"/>
              <a:t> have been agreed, and 1 LS has been postponed</a:t>
            </a:r>
          </a:p>
          <a:p>
            <a:pPr lvl="1">
              <a:spcBef>
                <a:spcPts val="0"/>
              </a:spcBef>
              <a:spcAft>
                <a:spcPts val="300"/>
              </a:spcAft>
            </a:pPr>
            <a:r>
              <a:rPr lang="en-US" altLang="de-DE" sz="1600" dirty="0" smtClean="0"/>
              <a:t>Unhandled new solution proposals and interim conclusions were prioritized, based </a:t>
            </a:r>
            <a:r>
              <a:rPr lang="en-US" altLang="de-DE" sz="1600" dirty="0"/>
              <a:t>on leadership </a:t>
            </a:r>
            <a:r>
              <a:rPr lang="en-US" altLang="de-DE" sz="1600" dirty="0" smtClean="0"/>
              <a:t>guidance</a:t>
            </a:r>
          </a:p>
          <a:p>
            <a:pPr lvl="1">
              <a:spcBef>
                <a:spcPts val="0"/>
              </a:spcBef>
              <a:spcAft>
                <a:spcPts val="300"/>
              </a:spcAft>
            </a:pPr>
            <a:r>
              <a:rPr lang="en-US" altLang="ko-KR" sz="1600" dirty="0" smtClean="0"/>
              <a:t>Solutions updates could not allocate time, and had to defer the discussion to next meetings</a:t>
            </a:r>
          </a:p>
          <a:p>
            <a:pPr lvl="1">
              <a:spcBef>
                <a:spcPts val="0"/>
              </a:spcBef>
              <a:spcAft>
                <a:spcPts val="300"/>
              </a:spcAft>
            </a:pPr>
            <a:r>
              <a:rPr lang="en-US" altLang="de-DE" sz="1600" dirty="0"/>
              <a:t>TR 23.700-66 </a:t>
            </a:r>
            <a:r>
              <a:rPr lang="en-US" altLang="de-DE" sz="1600" dirty="0" smtClean="0"/>
              <a:t>v0.6.0 </a:t>
            </a:r>
            <a:r>
              <a:rPr lang="en-US" altLang="de-DE" sz="1600" dirty="0"/>
              <a:t>is </a:t>
            </a:r>
            <a:r>
              <a:rPr lang="en-US" altLang="de-DE" sz="1600" dirty="0" smtClean="0"/>
              <a:t>available</a:t>
            </a:r>
            <a:endParaRPr lang="en-US" altLang="ko-KR" sz="1600" dirty="0" smtClean="0"/>
          </a:p>
          <a:p>
            <a:pPr lvl="1">
              <a:spcBef>
                <a:spcPts val="0"/>
              </a:spcBef>
              <a:spcAft>
                <a:spcPts val="300"/>
              </a:spcAft>
            </a:pPr>
            <a:endParaRPr lang="en-US" altLang="ko-KR" sz="1600" dirty="0"/>
          </a:p>
          <a:p>
            <a:pPr marL="457200" lvl="1" indent="-457200">
              <a:spcBef>
                <a:spcPts val="0"/>
              </a:spcBef>
              <a:spcAft>
                <a:spcPts val="300"/>
              </a:spcAft>
              <a:buBlip>
                <a:blip r:embed="rId3"/>
              </a:buBlip>
            </a:pPr>
            <a:r>
              <a:rPr lang="en-US" altLang="ko-KR" sz="2000" b="1" dirty="0" smtClean="0">
                <a:solidFill>
                  <a:prstClr val="black"/>
                </a:solidFill>
              </a:rPr>
              <a:t>Progress since SA2#161</a:t>
            </a:r>
            <a:endParaRPr lang="de-DE" altLang="ko-KR" sz="2000" dirty="0">
              <a:solidFill>
                <a:prstClr val="black"/>
              </a:solidFill>
            </a:endParaRPr>
          </a:p>
          <a:p>
            <a:pPr lvl="1">
              <a:spcBef>
                <a:spcPts val="0"/>
              </a:spcBef>
              <a:spcAft>
                <a:spcPts val="300"/>
              </a:spcAft>
            </a:pPr>
            <a:r>
              <a:rPr lang="en-US" altLang="de-DE" sz="1600" dirty="0" smtClean="0"/>
              <a:t>Total 7 new solutions have been accepted in the meeting</a:t>
            </a:r>
          </a:p>
          <a:p>
            <a:pPr lvl="2">
              <a:spcBef>
                <a:spcPts val="0"/>
              </a:spcBef>
              <a:spcAft>
                <a:spcPts val="300"/>
              </a:spcAft>
            </a:pPr>
            <a:r>
              <a:rPr lang="en-US" altLang="de-DE" sz="1600" dirty="0" smtClean="0"/>
              <a:t>2 new solutions have been added for KI#2</a:t>
            </a:r>
          </a:p>
          <a:p>
            <a:pPr lvl="2">
              <a:spcBef>
                <a:spcPts val="0"/>
              </a:spcBef>
              <a:spcAft>
                <a:spcPts val="300"/>
              </a:spcAft>
            </a:pPr>
            <a:r>
              <a:rPr lang="en-US" altLang="de-DE" sz="1600" dirty="0" smtClean="0"/>
              <a:t>5 new solutions have been added for KI#3</a:t>
            </a:r>
          </a:p>
          <a:p>
            <a:pPr lvl="1">
              <a:spcBef>
                <a:spcPts val="0"/>
              </a:spcBef>
              <a:spcAft>
                <a:spcPts val="300"/>
              </a:spcAft>
            </a:pPr>
            <a:r>
              <a:rPr lang="en-US" altLang="de-DE" sz="1600" dirty="0" smtClean="0">
                <a:solidFill>
                  <a:prstClr val="black"/>
                </a:solidFill>
                <a:ea typeface="+mn-ea"/>
                <a:cs typeface="+mn-cs"/>
              </a:rPr>
              <a:t>Interim conclusions have been formed to facilitate further discussion before/at May meeting</a:t>
            </a:r>
          </a:p>
          <a:p>
            <a:pPr lvl="1">
              <a:spcBef>
                <a:spcPts val="0"/>
              </a:spcBef>
              <a:spcAft>
                <a:spcPts val="300"/>
              </a:spcAft>
            </a:pPr>
            <a:r>
              <a:rPr lang="en-US" altLang="de-DE" sz="1600" dirty="0" smtClean="0">
                <a:solidFill>
                  <a:prstClr val="black"/>
                </a:solidFill>
                <a:ea typeface="+mn-ea"/>
                <a:cs typeface="+mn-cs"/>
              </a:rPr>
              <a:t>1 LS from TSG RAN on ‘per-UE energy consumption in RAN’ has been postponed</a:t>
            </a:r>
            <a:endParaRPr lang="en-US" altLang="de-DE" sz="1600" dirty="0"/>
          </a:p>
        </p:txBody>
      </p:sp>
    </p:spTree>
    <p:extLst>
      <p:ext uri="{BB962C8B-B14F-4D97-AF65-F5344CB8AC3E}">
        <p14:creationId xmlns:p14="http://schemas.microsoft.com/office/powerpoint/2010/main" val="43189949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FS_EnergySys</a:t>
            </a:r>
            <a:r>
              <a:rPr lang="en-US" altLang="de-DE" b="1" dirty="0"/>
              <a:t> </a:t>
            </a:r>
            <a:r>
              <a:rPr lang="en-US" altLang="de-DE" b="1" dirty="0" smtClean="0"/>
              <a:t>Status </a:t>
            </a:r>
            <a:r>
              <a:rPr lang="en-US" altLang="de-DE" b="1" dirty="0"/>
              <a:t>after </a:t>
            </a:r>
            <a:r>
              <a:rPr lang="en-US" altLang="de-DE" b="1" dirty="0" smtClean="0"/>
              <a:t>SA2#162</a:t>
            </a:r>
            <a:endParaRPr lang="en-US" dirty="0"/>
          </a:p>
        </p:txBody>
      </p:sp>
      <p:sp>
        <p:nvSpPr>
          <p:cNvPr id="5" name="Content Placeholder 7"/>
          <p:cNvSpPr>
            <a:spLocks noGrp="1"/>
          </p:cNvSpPr>
          <p:nvPr>
            <p:ph sz="half" idx="4294967295"/>
          </p:nvPr>
        </p:nvSpPr>
        <p:spPr>
          <a:xfrm>
            <a:off x="211064" y="1431985"/>
            <a:ext cx="8810067" cy="4830793"/>
          </a:xfrm>
          <a:prstGeom prst="rect">
            <a:avLst/>
          </a:prstGeom>
        </p:spPr>
        <p:txBody>
          <a:bodyPr>
            <a:noAutofit/>
          </a:bodyPr>
          <a:lstStyle/>
          <a:p>
            <a:pPr marL="457200" lvl="1" indent="-457200">
              <a:spcBef>
                <a:spcPts val="0"/>
              </a:spcBef>
              <a:spcAft>
                <a:spcPts val="300"/>
              </a:spcAft>
              <a:buBlip>
                <a:blip r:embed="rId2"/>
              </a:buBlip>
            </a:pPr>
            <a:r>
              <a:rPr lang="en-US" altLang="ko-KR" sz="2000" b="1" dirty="0">
                <a:solidFill>
                  <a:prstClr val="black"/>
                </a:solidFill>
              </a:rPr>
              <a:t>RAN impacts and dependencies</a:t>
            </a:r>
            <a:endParaRPr lang="de-DE" altLang="ko-KR" sz="2000" dirty="0">
              <a:solidFill>
                <a:prstClr val="black"/>
              </a:solidFill>
            </a:endParaRPr>
          </a:p>
          <a:p>
            <a:pPr lvl="1">
              <a:spcBef>
                <a:spcPts val="0"/>
              </a:spcBef>
              <a:spcAft>
                <a:spcPts val="300"/>
              </a:spcAft>
            </a:pPr>
            <a:r>
              <a:rPr lang="en-US" altLang="zh-CN" sz="1600" dirty="0">
                <a:solidFill>
                  <a:prstClr val="black"/>
                </a:solidFill>
                <a:sym typeface="+mn-ea"/>
              </a:rPr>
              <a:t>RAN impacts/dependencies are possible based on proposed solutions documented in TR </a:t>
            </a:r>
          </a:p>
          <a:p>
            <a:pPr lvl="1">
              <a:spcBef>
                <a:spcPts val="0"/>
              </a:spcBef>
              <a:spcAft>
                <a:spcPts val="300"/>
              </a:spcAft>
            </a:pPr>
            <a:endParaRPr lang="de-DE" altLang="zh-CN" sz="1600" dirty="0">
              <a:solidFill>
                <a:prstClr val="black"/>
              </a:solidFill>
            </a:endParaRPr>
          </a:p>
          <a:p>
            <a:pPr marL="457200" lvl="1" indent="-457200">
              <a:spcBef>
                <a:spcPts val="0"/>
              </a:spcBef>
              <a:spcAft>
                <a:spcPts val="300"/>
              </a:spcAft>
              <a:buBlip>
                <a:blip r:embed="rId2"/>
              </a:buBlip>
            </a:pPr>
            <a:r>
              <a:rPr lang="de-DE" altLang="zh-CN" sz="2000" b="1" dirty="0" smtClean="0">
                <a:solidFill>
                  <a:prstClr val="black"/>
                </a:solidFill>
              </a:rPr>
              <a:t>Other WG dependencies</a:t>
            </a:r>
          </a:p>
          <a:p>
            <a:pPr lvl="1">
              <a:spcBef>
                <a:spcPts val="0"/>
              </a:spcBef>
              <a:spcAft>
                <a:spcPts val="300"/>
              </a:spcAft>
            </a:pPr>
            <a:r>
              <a:rPr lang="en-US" altLang="zh-CN" sz="1600" dirty="0">
                <a:solidFill>
                  <a:prstClr val="black"/>
                </a:solidFill>
                <a:sym typeface="+mn-ea"/>
              </a:rPr>
              <a:t>SA5 dependencies are possible based on proposed solutions documented in TR</a:t>
            </a:r>
            <a:r>
              <a:rPr lang="en-US" altLang="ko-KR" sz="1600" dirty="0" smtClean="0">
                <a:solidFill>
                  <a:prstClr val="black"/>
                </a:solidFill>
              </a:rPr>
              <a:t> </a:t>
            </a:r>
            <a:endParaRPr lang="en-US" altLang="ko-KR" sz="1600" dirty="0">
              <a:solidFill>
                <a:prstClr val="black"/>
              </a:solidFill>
            </a:endParaRPr>
          </a:p>
          <a:p>
            <a:pPr lvl="1">
              <a:spcBef>
                <a:spcPts val="0"/>
              </a:spcBef>
              <a:spcAft>
                <a:spcPts val="300"/>
              </a:spcAft>
            </a:pPr>
            <a:endParaRPr lang="de-DE" altLang="ko-KR" sz="1600" dirty="0">
              <a:solidFill>
                <a:prstClr val="black"/>
              </a:solidFill>
            </a:endParaRPr>
          </a:p>
          <a:p>
            <a:pPr marL="457200" lvl="1" indent="-457200">
              <a:spcBef>
                <a:spcPts val="0"/>
              </a:spcBef>
              <a:spcAft>
                <a:spcPts val="300"/>
              </a:spcAft>
              <a:buBlip>
                <a:blip r:embed="rId2"/>
              </a:buBlip>
            </a:pPr>
            <a:r>
              <a:rPr lang="de-DE" altLang="ko-KR" sz="2000" b="1" dirty="0" smtClean="0"/>
              <a:t>Contentious issues</a:t>
            </a:r>
            <a:endParaRPr lang="de-DE" altLang="ko-KR" sz="2000" b="1" dirty="0"/>
          </a:p>
          <a:p>
            <a:pPr lvl="1">
              <a:spcBef>
                <a:spcPts val="0"/>
              </a:spcBef>
              <a:spcAft>
                <a:spcPts val="300"/>
              </a:spcAft>
            </a:pPr>
            <a:r>
              <a:rPr lang="en-US" altLang="de-DE" sz="1600" dirty="0">
                <a:solidFill>
                  <a:prstClr val="black"/>
                </a:solidFill>
              </a:rPr>
              <a:t>None</a:t>
            </a:r>
          </a:p>
          <a:p>
            <a:pPr lvl="1">
              <a:spcBef>
                <a:spcPts val="0"/>
              </a:spcBef>
              <a:spcAft>
                <a:spcPts val="300"/>
              </a:spcAft>
            </a:pPr>
            <a:endParaRPr lang="de-DE" altLang="ko-KR" sz="1600" dirty="0">
              <a:solidFill>
                <a:prstClr val="black"/>
              </a:solidFill>
              <a:sym typeface="+mn-ea"/>
            </a:endParaRPr>
          </a:p>
          <a:p>
            <a:pPr marL="457200" lvl="1" indent="-457200">
              <a:spcBef>
                <a:spcPts val="0"/>
              </a:spcBef>
              <a:spcAft>
                <a:spcPts val="300"/>
              </a:spcAft>
              <a:buBlip>
                <a:blip r:embed="rId2"/>
              </a:buBlip>
            </a:pPr>
            <a:r>
              <a:rPr lang="de-DE" altLang="ko-KR" sz="2000" b="1" dirty="0" smtClean="0">
                <a:solidFill>
                  <a:prstClr val="black"/>
                </a:solidFill>
                <a:cs typeface="+mn-ea"/>
                <a:sym typeface="+mn-ea"/>
              </a:rPr>
              <a:t>Plans for upcoming meetings (1 TU remaining)</a:t>
            </a:r>
          </a:p>
          <a:p>
            <a:pPr lvl="1">
              <a:spcBef>
                <a:spcPts val="0"/>
              </a:spcBef>
              <a:spcAft>
                <a:spcPts val="300"/>
              </a:spcAft>
            </a:pPr>
            <a:r>
              <a:rPr lang="en-US" altLang="ko-KR" sz="1600" dirty="0" smtClean="0">
                <a:sym typeface="+mn-ea"/>
              </a:rPr>
              <a:t>SA2#163</a:t>
            </a:r>
            <a:r>
              <a:rPr lang="en-US" altLang="ko-KR" sz="1600" dirty="0">
                <a:sym typeface="+mn-ea"/>
              </a:rPr>
              <a:t>: </a:t>
            </a:r>
            <a:r>
              <a:rPr lang="en-US" altLang="ko-KR" sz="1600" dirty="0"/>
              <a:t>Critical solution updates only, </a:t>
            </a:r>
            <a:r>
              <a:rPr lang="en-US" altLang="ko-KR" sz="1600" dirty="0" smtClean="0">
                <a:sym typeface="+mn-ea"/>
              </a:rPr>
              <a:t>Complete study conclusion, </a:t>
            </a:r>
            <a:r>
              <a:rPr lang="en-US" altLang="ko-KR" sz="1600" dirty="0" smtClean="0"/>
              <a:t>Prepare </a:t>
            </a:r>
            <a:r>
              <a:rPr lang="en-US" altLang="ko-KR" sz="1600" dirty="0"/>
              <a:t>a WID </a:t>
            </a:r>
            <a:r>
              <a:rPr lang="en-US" altLang="ko-KR" sz="1600" dirty="0" smtClean="0"/>
              <a:t>proposal </a:t>
            </a:r>
          </a:p>
          <a:p>
            <a:pPr marL="457200" lvl="1" indent="0">
              <a:spcBef>
                <a:spcPts val="0"/>
              </a:spcBef>
              <a:spcAft>
                <a:spcPts val="300"/>
              </a:spcAft>
              <a:buNone/>
            </a:pPr>
            <a:r>
              <a:rPr lang="en-US" altLang="ko-KR" sz="1600" dirty="0"/>
              <a:t> </a:t>
            </a:r>
            <a:r>
              <a:rPr lang="en-US" altLang="ko-KR" sz="1600" dirty="0" smtClean="0"/>
              <a:t>                       for </a:t>
            </a:r>
            <a:r>
              <a:rPr lang="en-US" altLang="ko-KR" sz="1600" dirty="0"/>
              <a:t>normative work based on </a:t>
            </a:r>
            <a:r>
              <a:rPr lang="en-US" altLang="ko-KR" sz="1600" dirty="0" smtClean="0"/>
              <a:t>conclusion</a:t>
            </a:r>
            <a:endParaRPr lang="de-DE" altLang="zh-CN" sz="1600" dirty="0">
              <a:solidFill>
                <a:prstClr val="black"/>
              </a:solidFill>
            </a:endParaRPr>
          </a:p>
          <a:p>
            <a:pPr marL="457200" lvl="1" indent="0">
              <a:spcBef>
                <a:spcPts val="0"/>
              </a:spcBef>
              <a:spcAft>
                <a:spcPts val="300"/>
              </a:spcAft>
              <a:buNone/>
            </a:pPr>
            <a:endParaRPr lang="de-DE" altLang="zh-CN" sz="1600" dirty="0"/>
          </a:p>
          <a:p>
            <a:pPr lvl="1">
              <a:spcBef>
                <a:spcPts val="600"/>
              </a:spcBef>
              <a:spcAft>
                <a:spcPts val="0"/>
              </a:spcAft>
            </a:pPr>
            <a:endParaRPr lang="de-DE" altLang="de-DE" sz="1400" dirty="0"/>
          </a:p>
          <a:p>
            <a:pPr>
              <a:spcBef>
                <a:spcPts val="600"/>
              </a:spcBef>
              <a:spcAft>
                <a:spcPts val="0"/>
              </a:spcAft>
            </a:pPr>
            <a:endParaRPr lang="de-DE" altLang="de-DE" sz="1400" dirty="0"/>
          </a:p>
        </p:txBody>
      </p:sp>
    </p:spTree>
    <p:extLst>
      <p:ext uri="{BB962C8B-B14F-4D97-AF65-F5344CB8AC3E}">
        <p14:creationId xmlns:p14="http://schemas.microsoft.com/office/powerpoint/2010/main" val="23668048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22359" y="4964753"/>
            <a:ext cx="8554481" cy="88391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smtClean="0"/>
              <a:t>Total 13 TUs</a:t>
            </a:r>
          </a:p>
          <a:p>
            <a:pPr lvl="1">
              <a:spcBef>
                <a:spcPts val="0"/>
              </a:spcBef>
              <a:spcAft>
                <a:spcPts val="0"/>
              </a:spcAft>
            </a:pPr>
            <a:r>
              <a:rPr lang="en-US" altLang="zh-CN" sz="1600" kern="0" dirty="0" smtClean="0"/>
              <a:t>6.5 TUs for Study Phase</a:t>
            </a:r>
          </a:p>
          <a:p>
            <a:pPr lvl="1">
              <a:spcBef>
                <a:spcPts val="0"/>
              </a:spcBef>
              <a:spcAft>
                <a:spcPts val="0"/>
              </a:spcAft>
            </a:pPr>
            <a:r>
              <a:rPr lang="en-US" altLang="zh-CN" sz="1600" kern="0" dirty="0" smtClean="0"/>
              <a:t>6.5 TUs for Normative Work</a:t>
            </a:r>
            <a:endParaRPr lang="en-US" altLang="zh-CN" sz="1600" kern="0" dirty="0"/>
          </a:p>
        </p:txBody>
      </p:sp>
      <p:graphicFrame>
        <p:nvGraphicFramePr>
          <p:cNvPr id="2" name="Table 1"/>
          <p:cNvGraphicFramePr>
            <a:graphicFrameLocks noGrp="1"/>
          </p:cNvGraphicFramePr>
          <p:nvPr>
            <p:extLst>
              <p:ext uri="{D42A27DB-BD31-4B8C-83A1-F6EECF244321}">
                <p14:modId xmlns:p14="http://schemas.microsoft.com/office/powerpoint/2010/main" val="1452926927"/>
              </p:ext>
            </p:extLst>
          </p:nvPr>
        </p:nvGraphicFramePr>
        <p:xfrm>
          <a:off x="422359" y="1302589"/>
          <a:ext cx="8340640" cy="3088054"/>
        </p:xfrm>
        <a:graphic>
          <a:graphicData uri="http://schemas.openxmlformats.org/drawingml/2006/table">
            <a:tbl>
              <a:tblPr firstRow="1" bandRow="1">
                <a:tableStyleId>{69012ECD-51FC-41F1-AA8D-1B2483CD663E}</a:tableStyleId>
              </a:tblPr>
              <a:tblGrid>
                <a:gridCol w="1044132">
                  <a:extLst>
                    <a:ext uri="{9D8B030D-6E8A-4147-A177-3AD203B41FA5}">
                      <a16:colId xmlns:a16="http://schemas.microsoft.com/office/drawing/2014/main" val="20000"/>
                    </a:ext>
                  </a:extLst>
                </a:gridCol>
                <a:gridCol w="905773">
                  <a:extLst>
                    <a:ext uri="{9D8B030D-6E8A-4147-A177-3AD203B41FA5}">
                      <a16:colId xmlns:a16="http://schemas.microsoft.com/office/drawing/2014/main" val="20001"/>
                    </a:ext>
                  </a:extLst>
                </a:gridCol>
                <a:gridCol w="767175">
                  <a:extLst>
                    <a:ext uri="{9D8B030D-6E8A-4147-A177-3AD203B41FA5}">
                      <a16:colId xmlns:a16="http://schemas.microsoft.com/office/drawing/2014/main" val="20002"/>
                    </a:ext>
                  </a:extLst>
                </a:gridCol>
                <a:gridCol w="762000">
                  <a:extLst>
                    <a:ext uri="{9D8B030D-6E8A-4147-A177-3AD203B41FA5}">
                      <a16:colId xmlns:a16="http://schemas.microsoft.com/office/drawing/2014/main" val="20003"/>
                    </a:ext>
                  </a:extLst>
                </a:gridCol>
                <a:gridCol w="4861560">
                  <a:extLst>
                    <a:ext uri="{9D8B030D-6E8A-4147-A177-3AD203B41FA5}">
                      <a16:colId xmlns:a16="http://schemas.microsoft.com/office/drawing/2014/main" val="20004"/>
                    </a:ext>
                  </a:extLst>
                </a:gridCol>
              </a:tblGrid>
              <a:tr h="484933">
                <a:tc>
                  <a:txBody>
                    <a:bodyPr/>
                    <a:lstStyle/>
                    <a:p>
                      <a:r>
                        <a:rPr lang="en-US" sz="1200" dirty="0" smtClean="0"/>
                        <a:t>Meeting</a:t>
                      </a:r>
                      <a:endParaRPr lang="en-US" sz="1200" b="1" dirty="0"/>
                    </a:p>
                  </a:txBody>
                  <a:tcPr/>
                </a:tc>
                <a:tc>
                  <a:txBody>
                    <a:bodyPr/>
                    <a:lstStyle/>
                    <a:p>
                      <a:r>
                        <a:rPr lang="en-US" sz="1200" dirty="0" smtClean="0"/>
                        <a:t>Date</a:t>
                      </a:r>
                      <a:endParaRPr lang="en-US" sz="1200" b="1" dirty="0"/>
                    </a:p>
                  </a:txBody>
                  <a:tcPr/>
                </a:tc>
                <a:tc>
                  <a:txBody>
                    <a:bodyPr/>
                    <a:lstStyle/>
                    <a:p>
                      <a:pPr algn="ctr"/>
                      <a:r>
                        <a:rPr lang="en-US" sz="1200" dirty="0" smtClean="0"/>
                        <a:t>Planned</a:t>
                      </a:r>
                      <a:r>
                        <a:rPr lang="en-US" sz="1200" baseline="0" dirty="0" smtClean="0"/>
                        <a:t> TU’s</a:t>
                      </a:r>
                      <a:endParaRPr lang="en-US" sz="1200" b="1" dirty="0"/>
                    </a:p>
                  </a:txBody>
                  <a:tcPr/>
                </a:tc>
                <a:tc>
                  <a:txBody>
                    <a:bodyPr/>
                    <a:lstStyle/>
                    <a:p>
                      <a:pPr algn="ctr"/>
                      <a:r>
                        <a:rPr lang="en-US" sz="1200" dirty="0" smtClean="0"/>
                        <a:t>Actual TU’s</a:t>
                      </a:r>
                      <a:endParaRPr lang="en-US" sz="1200" b="1" dirty="0"/>
                    </a:p>
                  </a:txBody>
                  <a:tcPr/>
                </a:tc>
                <a:tc>
                  <a:txBody>
                    <a:bodyPr/>
                    <a:lstStyle/>
                    <a:p>
                      <a:r>
                        <a:rPr lang="en-US" sz="1200" dirty="0" smtClean="0"/>
                        <a:t>Action plan</a:t>
                      </a:r>
                      <a:endParaRPr lang="en-US" sz="1200" b="1" dirty="0"/>
                    </a:p>
                  </a:txBody>
                  <a:tcPr/>
                </a:tc>
                <a:extLst>
                  <a:ext uri="{0D108BD9-81ED-4DB2-BD59-A6C34878D82A}">
                    <a16:rowId xmlns:a16="http://schemas.microsoft.com/office/drawing/2014/main" val="10000"/>
                  </a:ext>
                </a:extLst>
              </a:tr>
              <a:tr h="326651">
                <a:tc>
                  <a:txBody>
                    <a:bodyPr/>
                    <a:lstStyle/>
                    <a:p>
                      <a:r>
                        <a:rPr lang="en-US" sz="1200" dirty="0" smtClean="0">
                          <a:solidFill>
                            <a:schemeClr val="tx1">
                              <a:lumMod val="65000"/>
                              <a:lumOff val="35000"/>
                            </a:schemeClr>
                          </a:solidFill>
                        </a:rPr>
                        <a:t>SA2#159</a:t>
                      </a:r>
                      <a:endParaRPr lang="en-US" sz="1200" b="0" dirty="0">
                        <a:solidFill>
                          <a:schemeClr val="tx1">
                            <a:lumMod val="65000"/>
                            <a:lumOff val="35000"/>
                          </a:schemeClr>
                        </a:solidFill>
                      </a:endParaRPr>
                    </a:p>
                  </a:txBody>
                  <a:tcPr>
                    <a:solidFill>
                      <a:schemeClr val="bg1">
                        <a:lumMod val="85000"/>
                      </a:schemeClr>
                    </a:solidFill>
                  </a:tcPr>
                </a:tc>
                <a:tc>
                  <a:txBody>
                    <a:bodyPr/>
                    <a:lstStyle/>
                    <a:p>
                      <a:r>
                        <a:rPr lang="en-US" sz="1200" dirty="0" smtClean="0">
                          <a:solidFill>
                            <a:schemeClr val="tx1">
                              <a:lumMod val="65000"/>
                              <a:lumOff val="35000"/>
                            </a:schemeClr>
                          </a:solidFill>
                        </a:rPr>
                        <a:t>Oct 2023</a:t>
                      </a:r>
                      <a:endParaRPr lang="en-US" sz="1200" b="0" dirty="0">
                        <a:solidFill>
                          <a:schemeClr val="tx1">
                            <a:lumMod val="65000"/>
                            <a:lumOff val="35000"/>
                          </a:schemeClr>
                        </a:solidFill>
                      </a:endParaRPr>
                    </a:p>
                  </a:txBody>
                  <a:tcPr>
                    <a:solidFill>
                      <a:schemeClr val="bg1">
                        <a:lumMod val="85000"/>
                      </a:schemeClr>
                    </a:solidFill>
                  </a:tcPr>
                </a:tc>
                <a:tc>
                  <a:txBody>
                    <a:bodyPr/>
                    <a:lstStyle/>
                    <a:p>
                      <a:pPr algn="ctr"/>
                      <a:r>
                        <a:rPr lang="en-US" sz="1200" dirty="0" smtClean="0">
                          <a:solidFill>
                            <a:schemeClr val="tx1">
                              <a:lumMod val="65000"/>
                              <a:lumOff val="35000"/>
                            </a:schemeClr>
                          </a:solidFill>
                        </a:rPr>
                        <a:t>1</a:t>
                      </a:r>
                      <a:endParaRPr lang="en-US" sz="1200" dirty="0">
                        <a:solidFill>
                          <a:schemeClr val="tx1">
                            <a:lumMod val="65000"/>
                            <a:lumOff val="35000"/>
                          </a:schemeClr>
                        </a:solidFill>
                      </a:endParaRPr>
                    </a:p>
                  </a:txBody>
                  <a:tcPr>
                    <a:solidFill>
                      <a:schemeClr val="bg1">
                        <a:lumMod val="85000"/>
                      </a:schemeClr>
                    </a:solidFill>
                  </a:tcPr>
                </a:tc>
                <a:tc>
                  <a:txBody>
                    <a:bodyPr/>
                    <a:lstStyle/>
                    <a:p>
                      <a:pPr algn="ctr"/>
                      <a:r>
                        <a:rPr lang="en-US" sz="1200" dirty="0" smtClean="0">
                          <a:solidFill>
                            <a:schemeClr val="tx1">
                              <a:lumMod val="65000"/>
                              <a:lumOff val="35000"/>
                            </a:schemeClr>
                          </a:solidFill>
                        </a:rPr>
                        <a:t>1</a:t>
                      </a:r>
                      <a:endParaRPr lang="en-US" sz="1200" dirty="0">
                        <a:solidFill>
                          <a:schemeClr val="tx1">
                            <a:lumMod val="65000"/>
                            <a:lumOff val="35000"/>
                          </a:schemeClr>
                        </a:solidFill>
                      </a:endParaRPr>
                    </a:p>
                  </a:txBody>
                  <a:tcPr>
                    <a:solidFill>
                      <a:schemeClr val="bg1">
                        <a:lumMod val="85000"/>
                      </a:schemeClr>
                    </a:solidFill>
                  </a:tcPr>
                </a:tc>
                <a:tc>
                  <a:txBody>
                    <a:bodyPr/>
                    <a:lstStyle/>
                    <a:p>
                      <a:r>
                        <a:rPr lang="en-US" sz="1200" dirty="0" smtClean="0">
                          <a:solidFill>
                            <a:schemeClr val="tx1">
                              <a:lumMod val="65000"/>
                              <a:lumOff val="35000"/>
                            </a:schemeClr>
                          </a:solidFill>
                        </a:rPr>
                        <a:t>TR skeleton, scope, architectural assumptions, key issue</a:t>
                      </a:r>
                      <a:r>
                        <a:rPr lang="en-US" sz="1200" baseline="0" dirty="0" smtClean="0">
                          <a:solidFill>
                            <a:schemeClr val="tx1">
                              <a:lumMod val="65000"/>
                              <a:lumOff val="35000"/>
                            </a:schemeClr>
                          </a:solidFill>
                        </a:rPr>
                        <a:t> discussion</a:t>
                      </a:r>
                      <a:endParaRPr lang="en-US" sz="1200" dirty="0">
                        <a:solidFill>
                          <a:schemeClr val="tx1">
                            <a:lumMod val="65000"/>
                            <a:lumOff val="35000"/>
                          </a:schemeClr>
                        </a:solidFill>
                      </a:endParaRPr>
                    </a:p>
                  </a:txBody>
                  <a:tcPr>
                    <a:solidFill>
                      <a:schemeClr val="bg1">
                        <a:lumMod val="85000"/>
                      </a:schemeClr>
                    </a:solidFill>
                  </a:tcPr>
                </a:tc>
                <a:extLst>
                  <a:ext uri="{0D108BD9-81ED-4DB2-BD59-A6C34878D82A}">
                    <a16:rowId xmlns:a16="http://schemas.microsoft.com/office/drawing/2014/main" val="10001"/>
                  </a:ext>
                </a:extLst>
              </a:tr>
              <a:tr h="326651">
                <a:tc>
                  <a:txBody>
                    <a:bodyPr/>
                    <a:lstStyle/>
                    <a:p>
                      <a:r>
                        <a:rPr lang="en-US" sz="1200" dirty="0" smtClean="0">
                          <a:solidFill>
                            <a:schemeClr val="tx1">
                              <a:lumMod val="65000"/>
                              <a:lumOff val="35000"/>
                            </a:schemeClr>
                          </a:solidFill>
                        </a:rPr>
                        <a:t>SA2#160</a:t>
                      </a:r>
                      <a:endParaRPr lang="en-US" sz="1200" b="0" dirty="0">
                        <a:solidFill>
                          <a:schemeClr val="tx1">
                            <a:lumMod val="65000"/>
                            <a:lumOff val="35000"/>
                          </a:schemeClr>
                        </a:solidFill>
                      </a:endParaRPr>
                    </a:p>
                  </a:txBody>
                  <a:tcPr>
                    <a:solidFill>
                      <a:schemeClr val="bg1">
                        <a:lumMod val="85000"/>
                      </a:schemeClr>
                    </a:solidFill>
                  </a:tcPr>
                </a:tc>
                <a:tc>
                  <a:txBody>
                    <a:bodyPr/>
                    <a:lstStyle/>
                    <a:p>
                      <a:r>
                        <a:rPr lang="en-US" sz="1200" dirty="0" smtClean="0">
                          <a:solidFill>
                            <a:schemeClr val="tx1">
                              <a:lumMod val="65000"/>
                              <a:lumOff val="35000"/>
                            </a:schemeClr>
                          </a:solidFill>
                        </a:rPr>
                        <a:t>Nov 2023</a:t>
                      </a:r>
                      <a:endParaRPr lang="en-US" sz="1200" b="0" dirty="0">
                        <a:solidFill>
                          <a:schemeClr val="tx1">
                            <a:lumMod val="65000"/>
                            <a:lumOff val="35000"/>
                          </a:schemeClr>
                        </a:solidFill>
                      </a:endParaRPr>
                    </a:p>
                  </a:txBody>
                  <a:tcPr>
                    <a:solidFill>
                      <a:schemeClr val="bg1">
                        <a:lumMod val="85000"/>
                      </a:schemeClr>
                    </a:solidFill>
                  </a:tcPr>
                </a:tc>
                <a:tc>
                  <a:txBody>
                    <a:bodyPr/>
                    <a:lstStyle/>
                    <a:p>
                      <a:pPr algn="ctr"/>
                      <a:r>
                        <a:rPr lang="en-US" sz="1200" dirty="0" smtClean="0">
                          <a:solidFill>
                            <a:schemeClr val="tx1">
                              <a:lumMod val="65000"/>
                              <a:lumOff val="35000"/>
                            </a:schemeClr>
                          </a:solidFill>
                        </a:rPr>
                        <a:t>1</a:t>
                      </a:r>
                      <a:endParaRPr lang="en-US" sz="1200" dirty="0">
                        <a:solidFill>
                          <a:schemeClr val="tx1">
                            <a:lumMod val="65000"/>
                            <a:lumOff val="35000"/>
                          </a:schemeClr>
                        </a:solidFill>
                      </a:endParaRPr>
                    </a:p>
                  </a:txBody>
                  <a:tcPr>
                    <a:solidFill>
                      <a:schemeClr val="bg1">
                        <a:lumMod val="85000"/>
                      </a:schemeClr>
                    </a:solidFill>
                  </a:tcPr>
                </a:tc>
                <a:tc>
                  <a:txBody>
                    <a:bodyPr/>
                    <a:lstStyle/>
                    <a:p>
                      <a:pPr algn="ctr"/>
                      <a:r>
                        <a:rPr lang="en-US" sz="1200" dirty="0" smtClean="0">
                          <a:solidFill>
                            <a:schemeClr val="tx1">
                              <a:lumMod val="65000"/>
                              <a:lumOff val="35000"/>
                            </a:schemeClr>
                          </a:solidFill>
                        </a:rPr>
                        <a:t>1</a:t>
                      </a:r>
                      <a:endParaRPr lang="en-US" sz="1200" dirty="0">
                        <a:solidFill>
                          <a:schemeClr val="tx1">
                            <a:lumMod val="65000"/>
                            <a:lumOff val="35000"/>
                          </a:schemeClr>
                        </a:solidFill>
                      </a:endParaRPr>
                    </a:p>
                  </a:txBody>
                  <a:tcPr>
                    <a:solidFill>
                      <a:schemeClr val="bg1">
                        <a:lumMod val="85000"/>
                      </a:schemeClr>
                    </a:solidFill>
                  </a:tcPr>
                </a:tc>
                <a:tc>
                  <a:txBody>
                    <a:bodyPr/>
                    <a:lstStyle/>
                    <a:p>
                      <a:r>
                        <a:rPr lang="en-US" altLang="ko-KR" sz="1200" dirty="0" smtClean="0">
                          <a:solidFill>
                            <a:schemeClr val="tx1">
                              <a:lumMod val="65000"/>
                              <a:lumOff val="35000"/>
                            </a:schemeClr>
                          </a:solidFill>
                          <a:sym typeface="+mn-ea"/>
                        </a:rPr>
                        <a:t>Continue discussion on Key Issues, </a:t>
                      </a:r>
                      <a:r>
                        <a:rPr lang="en-US" altLang="ko-KR" sz="1200" strike="sngStrike" dirty="0" smtClean="0">
                          <a:solidFill>
                            <a:schemeClr val="tx1">
                              <a:lumMod val="65000"/>
                              <a:lumOff val="35000"/>
                            </a:schemeClr>
                          </a:solidFill>
                          <a:sym typeface="+mn-ea"/>
                        </a:rPr>
                        <a:t>start solution discussion</a:t>
                      </a:r>
                      <a:endParaRPr lang="en-US" sz="1200" strike="sngStrike" dirty="0">
                        <a:solidFill>
                          <a:schemeClr val="tx1">
                            <a:lumMod val="65000"/>
                            <a:lumOff val="35000"/>
                          </a:schemeClr>
                        </a:solidFill>
                      </a:endParaRPr>
                    </a:p>
                  </a:txBody>
                  <a:tcPr>
                    <a:solidFill>
                      <a:schemeClr val="bg1">
                        <a:lumMod val="85000"/>
                      </a:schemeClr>
                    </a:solidFill>
                  </a:tcPr>
                </a:tc>
                <a:extLst>
                  <a:ext uri="{0D108BD9-81ED-4DB2-BD59-A6C34878D82A}">
                    <a16:rowId xmlns:a16="http://schemas.microsoft.com/office/drawing/2014/main" val="10002"/>
                  </a:ext>
                </a:extLst>
              </a:tr>
              <a:tr h="326651">
                <a:tc>
                  <a:txBody>
                    <a:bodyPr/>
                    <a:lstStyle/>
                    <a:p>
                      <a:r>
                        <a:rPr lang="en-US" sz="1200" dirty="0" smtClean="0"/>
                        <a:t>SA2#160AH-e</a:t>
                      </a:r>
                      <a:endParaRPr lang="en-US" sz="1200" b="0" dirty="0"/>
                    </a:p>
                  </a:txBody>
                  <a:tcPr>
                    <a:solidFill>
                      <a:schemeClr val="bg1">
                        <a:lumMod val="85000"/>
                      </a:schemeClr>
                    </a:solidFill>
                  </a:tcPr>
                </a:tc>
                <a:tc>
                  <a:txBody>
                    <a:bodyPr/>
                    <a:lstStyle/>
                    <a:p>
                      <a:r>
                        <a:rPr lang="en-US" sz="1200" dirty="0" smtClean="0"/>
                        <a:t>Jan 2024</a:t>
                      </a:r>
                      <a:endParaRPr lang="en-US" sz="1200" b="0" dirty="0"/>
                    </a:p>
                  </a:txBody>
                  <a:tcPr>
                    <a:solidFill>
                      <a:schemeClr val="bg1">
                        <a:lumMod val="85000"/>
                      </a:schemeClr>
                    </a:solidFill>
                  </a:tcPr>
                </a:tc>
                <a:tc>
                  <a:txBody>
                    <a:bodyPr/>
                    <a:lstStyle/>
                    <a:p>
                      <a:pPr algn="ctr"/>
                      <a:r>
                        <a:rPr lang="en-US" sz="1200" dirty="0" smtClean="0"/>
                        <a:t>1</a:t>
                      </a:r>
                      <a:endParaRPr lang="en-US" sz="1200" dirty="0"/>
                    </a:p>
                  </a:txBody>
                  <a:tcPr>
                    <a:solidFill>
                      <a:schemeClr val="bg1">
                        <a:lumMod val="85000"/>
                      </a:schemeClr>
                    </a:solidFill>
                  </a:tcPr>
                </a:tc>
                <a:tc>
                  <a:txBody>
                    <a:bodyPr/>
                    <a:lstStyle/>
                    <a:p>
                      <a:pPr algn="ctr"/>
                      <a:r>
                        <a:rPr lang="en-US" sz="1200" dirty="0" smtClean="0"/>
                        <a:t>1</a:t>
                      </a:r>
                      <a:endParaRPr lang="en-US" sz="1200" dirty="0"/>
                    </a:p>
                  </a:txBody>
                  <a:tcPr>
                    <a:solidFill>
                      <a:schemeClr val="bg1">
                        <a:lumMod val="85000"/>
                      </a:schemeClr>
                    </a:solidFill>
                  </a:tcPr>
                </a:tc>
                <a:tc>
                  <a:txBody>
                    <a:bodyPr/>
                    <a:lstStyle/>
                    <a:p>
                      <a:r>
                        <a:rPr lang="en-US" altLang="ko-KR" sz="1200" dirty="0" smtClean="0">
                          <a:sym typeface="+mn-ea"/>
                        </a:rPr>
                        <a:t>Start solution discussion, last meeting for Key Issue proposals</a:t>
                      </a:r>
                      <a:endParaRPr lang="en-US" sz="1200" dirty="0"/>
                    </a:p>
                  </a:txBody>
                  <a:tcPr>
                    <a:solidFill>
                      <a:schemeClr val="bg1">
                        <a:lumMod val="85000"/>
                      </a:schemeClr>
                    </a:solidFill>
                  </a:tcPr>
                </a:tc>
                <a:extLst>
                  <a:ext uri="{0D108BD9-81ED-4DB2-BD59-A6C34878D82A}">
                    <a16:rowId xmlns:a16="http://schemas.microsoft.com/office/drawing/2014/main" val="10003"/>
                  </a:ext>
                </a:extLst>
              </a:tr>
              <a:tr h="326651">
                <a:tc>
                  <a:txBody>
                    <a:bodyPr/>
                    <a:lstStyle/>
                    <a:p>
                      <a:r>
                        <a:rPr lang="en-US" sz="1200" dirty="0" smtClean="0"/>
                        <a:t>SA2#161</a:t>
                      </a:r>
                      <a:endParaRPr lang="en-US" sz="1200" b="0" dirty="0"/>
                    </a:p>
                  </a:txBody>
                  <a:tcPr>
                    <a:solidFill>
                      <a:schemeClr val="bg1">
                        <a:lumMod val="85000"/>
                      </a:schemeClr>
                    </a:solidFill>
                  </a:tcPr>
                </a:tc>
                <a:tc>
                  <a:txBody>
                    <a:bodyPr/>
                    <a:lstStyle/>
                    <a:p>
                      <a:r>
                        <a:rPr lang="en-US" sz="1200" dirty="0" smtClean="0"/>
                        <a:t>Feb 2024</a:t>
                      </a:r>
                      <a:endParaRPr lang="en-US" sz="1200" b="0" dirty="0"/>
                    </a:p>
                  </a:txBody>
                  <a:tcPr>
                    <a:solidFill>
                      <a:schemeClr val="bg1">
                        <a:lumMod val="85000"/>
                      </a:schemeClr>
                    </a:solidFill>
                  </a:tcPr>
                </a:tc>
                <a:tc>
                  <a:txBody>
                    <a:bodyPr/>
                    <a:lstStyle/>
                    <a:p>
                      <a:pPr algn="ctr"/>
                      <a:r>
                        <a:rPr lang="en-US" sz="1200" dirty="0" smtClean="0"/>
                        <a:t>1.5</a:t>
                      </a:r>
                      <a:endParaRPr lang="en-US" sz="1200" dirty="0"/>
                    </a:p>
                  </a:txBody>
                  <a:tcPr>
                    <a:solidFill>
                      <a:schemeClr val="bg1">
                        <a:lumMod val="85000"/>
                      </a:schemeClr>
                    </a:solidFill>
                  </a:tcPr>
                </a:tc>
                <a:tc>
                  <a:txBody>
                    <a:bodyPr/>
                    <a:lstStyle/>
                    <a:p>
                      <a:pPr algn="ctr"/>
                      <a:r>
                        <a:rPr lang="en-US" sz="1200" dirty="0" smtClean="0"/>
                        <a:t>1.5</a:t>
                      </a:r>
                      <a:endParaRPr lang="en-US" sz="1200" dirty="0"/>
                    </a:p>
                  </a:txBody>
                  <a:tcPr>
                    <a:solidFill>
                      <a:schemeClr val="bg1">
                        <a:lumMod val="85000"/>
                      </a:schemeClr>
                    </a:solidFill>
                  </a:tcPr>
                </a:tc>
                <a:tc>
                  <a:txBody>
                    <a:bodyPr/>
                    <a:lstStyle/>
                    <a:p>
                      <a:r>
                        <a:rPr lang="en-US" altLang="ko-KR" sz="1200" dirty="0" smtClean="0">
                          <a:sym typeface="+mn-ea"/>
                        </a:rPr>
                        <a:t>Continue solution discussion, last meeting for new solution proposals</a:t>
                      </a:r>
                      <a:endParaRPr lang="en-US" sz="1200" dirty="0"/>
                    </a:p>
                  </a:txBody>
                  <a:tcPr>
                    <a:solidFill>
                      <a:schemeClr val="bg1">
                        <a:lumMod val="85000"/>
                      </a:schemeClr>
                    </a:solidFill>
                  </a:tcPr>
                </a:tc>
                <a:extLst>
                  <a:ext uri="{0D108BD9-81ED-4DB2-BD59-A6C34878D82A}">
                    <a16:rowId xmlns:a16="http://schemas.microsoft.com/office/drawing/2014/main" val="10004"/>
                  </a:ext>
                </a:extLst>
              </a:tr>
              <a:tr h="484933">
                <a:tc>
                  <a:txBody>
                    <a:bodyPr/>
                    <a:lstStyle/>
                    <a:p>
                      <a:r>
                        <a:rPr lang="en-US" sz="1200" dirty="0" smtClean="0"/>
                        <a:t>SA2#162</a:t>
                      </a:r>
                      <a:endParaRPr lang="en-US" sz="1200" b="0" dirty="0"/>
                    </a:p>
                  </a:txBody>
                  <a:tcPr>
                    <a:solidFill>
                      <a:schemeClr val="bg1">
                        <a:lumMod val="85000"/>
                      </a:schemeClr>
                    </a:solidFill>
                  </a:tcPr>
                </a:tc>
                <a:tc>
                  <a:txBody>
                    <a:bodyPr/>
                    <a:lstStyle/>
                    <a:p>
                      <a:r>
                        <a:rPr lang="en-US" sz="1200" dirty="0" smtClean="0"/>
                        <a:t>Apr 2024</a:t>
                      </a:r>
                      <a:endParaRPr lang="en-US" sz="1200" b="0" dirty="0"/>
                    </a:p>
                  </a:txBody>
                  <a:tcPr>
                    <a:solidFill>
                      <a:schemeClr val="bg1">
                        <a:lumMod val="85000"/>
                      </a:schemeClr>
                    </a:solidFill>
                  </a:tcPr>
                </a:tc>
                <a:tc>
                  <a:txBody>
                    <a:bodyPr/>
                    <a:lstStyle/>
                    <a:p>
                      <a:pPr algn="ctr"/>
                      <a:r>
                        <a:rPr lang="en-US" sz="1200" dirty="0" smtClean="0"/>
                        <a:t>1</a:t>
                      </a:r>
                      <a:endParaRPr lang="en-US" sz="1200" dirty="0"/>
                    </a:p>
                  </a:txBody>
                  <a:tcPr>
                    <a:solidFill>
                      <a:schemeClr val="bg1">
                        <a:lumMod val="85000"/>
                      </a:schemeClr>
                    </a:solidFill>
                  </a:tcPr>
                </a:tc>
                <a:tc>
                  <a:txBody>
                    <a:bodyPr/>
                    <a:lstStyle/>
                    <a:p>
                      <a:pPr algn="ctr"/>
                      <a:r>
                        <a:rPr lang="en-US" sz="1200" dirty="0" smtClean="0"/>
                        <a:t>1</a:t>
                      </a:r>
                      <a:endParaRPr lang="en-US" sz="1200" dirty="0"/>
                    </a:p>
                  </a:txBody>
                  <a:tcPr>
                    <a:solidFill>
                      <a:schemeClr val="bg1">
                        <a:lumMod val="85000"/>
                      </a:schemeClr>
                    </a:solidFill>
                  </a:tcPr>
                </a:tc>
                <a:tc>
                  <a:txBody>
                    <a:bodyPr/>
                    <a:lstStyle/>
                    <a:p>
                      <a:r>
                        <a:rPr lang="en-US" altLang="ko-KR" sz="1200" dirty="0" smtClean="0"/>
                        <a:t>Focus on </a:t>
                      </a:r>
                      <a:r>
                        <a:rPr lang="en-US" altLang="ko-KR" sz="1200" strike="sngStrike" dirty="0" smtClean="0"/>
                        <a:t>solution updates,</a:t>
                      </a:r>
                      <a:r>
                        <a:rPr lang="en-US" altLang="ko-KR" sz="1200" dirty="0" smtClean="0"/>
                        <a:t> only unhandled new solution proposals from #161, start discussion on evaluation and conclusion</a:t>
                      </a:r>
                    </a:p>
                  </a:txBody>
                  <a:tcPr>
                    <a:solidFill>
                      <a:schemeClr val="bg1">
                        <a:lumMod val="85000"/>
                      </a:schemeClr>
                    </a:solidFill>
                  </a:tcPr>
                </a:tc>
                <a:extLst>
                  <a:ext uri="{0D108BD9-81ED-4DB2-BD59-A6C34878D82A}">
                    <a16:rowId xmlns:a16="http://schemas.microsoft.com/office/drawing/2014/main" val="10005"/>
                  </a:ext>
                </a:extLst>
              </a:tr>
              <a:tr h="484933">
                <a:tc>
                  <a:txBody>
                    <a:bodyPr/>
                    <a:lstStyle/>
                    <a:p>
                      <a:r>
                        <a:rPr lang="en-US" sz="1200" dirty="0" smtClean="0"/>
                        <a:t>SA2#163</a:t>
                      </a:r>
                      <a:endParaRPr lang="en-US" sz="1200" b="0" dirty="0"/>
                    </a:p>
                  </a:txBody>
                  <a:tcPr>
                    <a:solidFill>
                      <a:schemeClr val="bg1">
                        <a:lumMod val="85000"/>
                      </a:schemeClr>
                    </a:solidFill>
                  </a:tcPr>
                </a:tc>
                <a:tc>
                  <a:txBody>
                    <a:bodyPr/>
                    <a:lstStyle/>
                    <a:p>
                      <a:r>
                        <a:rPr lang="en-US" sz="1200" dirty="0" smtClean="0"/>
                        <a:t>May 2024</a:t>
                      </a:r>
                      <a:endParaRPr lang="en-US" sz="1200" b="0" dirty="0"/>
                    </a:p>
                  </a:txBody>
                  <a:tcPr>
                    <a:solidFill>
                      <a:schemeClr val="bg1">
                        <a:lumMod val="85000"/>
                      </a:schemeClr>
                    </a:solidFill>
                  </a:tcPr>
                </a:tc>
                <a:tc>
                  <a:txBody>
                    <a:bodyPr/>
                    <a:lstStyle/>
                    <a:p>
                      <a:pPr algn="ctr"/>
                      <a:r>
                        <a:rPr lang="en-US" sz="1200" dirty="0" smtClean="0"/>
                        <a:t>1</a:t>
                      </a:r>
                      <a:endParaRPr lang="en-US" sz="1200" dirty="0"/>
                    </a:p>
                  </a:txBody>
                  <a:tcPr>
                    <a:solidFill>
                      <a:schemeClr val="bg1">
                        <a:lumMod val="85000"/>
                      </a:schemeClr>
                    </a:solidFill>
                  </a:tcPr>
                </a:tc>
                <a:tc>
                  <a:txBody>
                    <a:bodyPr/>
                    <a:lstStyle/>
                    <a:p>
                      <a:pPr algn="ctr"/>
                      <a:endParaRPr lang="en-US" sz="1200" dirty="0"/>
                    </a:p>
                  </a:txBody>
                  <a:tcPr>
                    <a:solidFill>
                      <a:schemeClr val="bg1">
                        <a:lumMod val="85000"/>
                      </a:schemeClr>
                    </a:solidFill>
                  </a:tcPr>
                </a:tc>
                <a:tc>
                  <a:txBody>
                    <a:bodyPr/>
                    <a:lstStyle/>
                    <a:p>
                      <a:r>
                        <a:rPr lang="en-US" sz="1200" dirty="0" smtClean="0"/>
                        <a:t>Critical</a:t>
                      </a:r>
                      <a:r>
                        <a:rPr lang="en-US" sz="1200" baseline="0" dirty="0" smtClean="0"/>
                        <a:t> solution updates only, </a:t>
                      </a:r>
                      <a:r>
                        <a:rPr lang="en-US" sz="1200" dirty="0" smtClean="0"/>
                        <a:t>Complete study conclusion,</a:t>
                      </a:r>
                    </a:p>
                    <a:p>
                      <a:r>
                        <a:rPr lang="en-US" sz="1200" dirty="0" smtClean="0"/>
                        <a:t>Prepare a WID proposal for normative</a:t>
                      </a:r>
                      <a:r>
                        <a:rPr lang="en-US" sz="1200" baseline="0" dirty="0" smtClean="0"/>
                        <a:t> work based on conclusion</a:t>
                      </a:r>
                      <a:endParaRPr lang="en-US" sz="1200" dirty="0"/>
                    </a:p>
                  </a:txBody>
                  <a:tcPr>
                    <a:solidFill>
                      <a:schemeClr val="bg1">
                        <a:lumMod val="85000"/>
                      </a:schemeClr>
                    </a:solidFill>
                  </a:tcPr>
                </a:tc>
                <a:extLst>
                  <a:ext uri="{0D108BD9-81ED-4DB2-BD59-A6C34878D82A}">
                    <a16:rowId xmlns:a16="http://schemas.microsoft.com/office/drawing/2014/main" val="10006"/>
                  </a:ext>
                </a:extLst>
              </a:tr>
              <a:tr h="326651">
                <a:tc>
                  <a:txBody>
                    <a:bodyPr/>
                    <a:lstStyle/>
                    <a:p>
                      <a:endParaRPr lang="en-US" sz="1200" dirty="0"/>
                    </a:p>
                  </a:txBody>
                  <a:tcPr/>
                </a:tc>
                <a:tc>
                  <a:txBody>
                    <a:bodyPr/>
                    <a:lstStyle/>
                    <a:p>
                      <a:r>
                        <a:rPr lang="en-US" sz="1200" dirty="0" smtClean="0"/>
                        <a:t>Total</a:t>
                      </a:r>
                      <a:endParaRPr lang="en-US" sz="1200" dirty="0"/>
                    </a:p>
                  </a:txBody>
                  <a:tcPr/>
                </a:tc>
                <a:tc>
                  <a:txBody>
                    <a:bodyPr/>
                    <a:lstStyle/>
                    <a:p>
                      <a:pPr algn="ctr"/>
                      <a:r>
                        <a:rPr lang="en-US" sz="1200" dirty="0" smtClean="0"/>
                        <a:t>6.5</a:t>
                      </a:r>
                      <a:endParaRPr lang="en-US" sz="1200" dirty="0"/>
                    </a:p>
                  </a:txBody>
                  <a:tcPr/>
                </a:tc>
                <a:tc>
                  <a:txBody>
                    <a:bodyPr/>
                    <a:lstStyle/>
                    <a:p>
                      <a:pPr algn="ctr"/>
                      <a:endParaRPr lang="en-US" sz="1200" dirty="0"/>
                    </a:p>
                  </a:txBody>
                  <a:tcPr/>
                </a:tc>
                <a:tc>
                  <a:txBody>
                    <a:bodyPr/>
                    <a:lstStyle/>
                    <a:p>
                      <a:endParaRPr lang="en-US" sz="1200" dirty="0"/>
                    </a:p>
                  </a:txBody>
                  <a:tcPr/>
                </a:tc>
                <a:extLst>
                  <a:ext uri="{0D108BD9-81ED-4DB2-BD59-A6C34878D82A}">
                    <a16:rowId xmlns:a16="http://schemas.microsoft.com/office/drawing/2014/main" val="10007"/>
                  </a:ext>
                </a:extLst>
              </a:tr>
            </a:tbl>
          </a:graphicData>
        </a:graphic>
      </p:graphicFrame>
      <p:sp>
        <p:nvSpPr>
          <p:cNvPr id="6"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smtClean="0"/>
              <a:t>FS_EnergySys</a:t>
            </a:r>
            <a:r>
              <a:rPr lang="en-US" altLang="de-DE" b="1" dirty="0" smtClean="0"/>
              <a:t> Work Plan</a:t>
            </a:r>
            <a:endParaRPr lang="en-US" dirty="0"/>
          </a:p>
        </p:txBody>
      </p:sp>
    </p:spTree>
    <p:extLst>
      <p:ext uri="{BB962C8B-B14F-4D97-AF65-F5344CB8AC3E}">
        <p14:creationId xmlns:p14="http://schemas.microsoft.com/office/powerpoint/2010/main" val="36492914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64409</TotalTime>
  <Words>731</Words>
  <Application>Microsoft Office PowerPoint</Application>
  <PresentationFormat>화면 슬라이드 쇼(4:3)</PresentationFormat>
  <Paragraphs>151</Paragraphs>
  <Slides>7</Slides>
  <Notes>1</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7</vt:i4>
      </vt:variant>
    </vt:vector>
  </HeadingPairs>
  <TitlesOfParts>
    <vt:vector size="14" baseType="lpstr">
      <vt:lpstr>Arial </vt:lpstr>
      <vt:lpstr>宋体</vt:lpstr>
      <vt:lpstr>맑은 고딕</vt:lpstr>
      <vt:lpstr>Arial</vt:lpstr>
      <vt:lpstr>Calibri</vt:lpstr>
      <vt:lpstr>Times New Roman</vt:lpstr>
      <vt:lpstr>Office Theme</vt:lpstr>
      <vt:lpstr>Status report for  Study on Energy Efficiency and Energy Saving (FS_EnergySys)</vt:lpstr>
      <vt:lpstr>FS_EnergySys Status at SA#104</vt:lpstr>
      <vt:lpstr>FS_EnergySys Status after SA2#163</vt:lpstr>
      <vt:lpstr>FS_EnergySys Status after SA2#162</vt:lpstr>
      <vt:lpstr>FS_EnergySys Status after SA2#162</vt:lpstr>
      <vt:lpstr>FS_EnergySys Status after SA2#162</vt:lpstr>
      <vt:lpstr>FS_EnergySys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Rapporteur</cp:lastModifiedBy>
  <cp:revision>1924</cp:revision>
  <dcterms:created xsi:type="dcterms:W3CDTF">2008-08-30T09:32:10Z</dcterms:created>
  <dcterms:modified xsi:type="dcterms:W3CDTF">2024-06-07T01:52:40Z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ies>
</file>