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4"/>
  </p:notesMasterIdLst>
  <p:sldIdLst>
    <p:sldId id="434" r:id="rId3"/>
    <p:sldId id="1100" r:id="rId4"/>
    <p:sldId id="1106" r:id="rId5"/>
    <p:sldId id="1114" r:id="rId6"/>
    <p:sldId id="1127" r:id="rId7"/>
    <p:sldId id="1134" r:id="rId8"/>
    <p:sldId id="1135" r:id="rId9"/>
    <p:sldId id="1125" r:id="rId10"/>
    <p:sldId id="1126" r:id="rId11"/>
    <p:sldId id="1132" r:id="rId12"/>
    <p:sldId id="1133" r:id="rId13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06-Jun-24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525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538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xmlns="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xmlns="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xmlns="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xmlns="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163 </a:t>
            </a:r>
            <a:r>
              <a:rPr lang="en-GB" sz="1463" b="1" dirty="0" err="1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Jeju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S2-2406080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27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31,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SA2#165 (India)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SA2#165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Maintenance: </a:t>
            </a:r>
            <a:r>
              <a:rPr lang="en-US" sz="1626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rgbClr val="FF0000"/>
                </a:solidFill>
              </a:rPr>
              <a:t>Quota (2 </a:t>
            </a:r>
            <a:r>
              <a:rPr lang="en-US" sz="1400" dirty="0" err="1">
                <a:solidFill>
                  <a:srgbClr val="FF0000"/>
                </a:solidFill>
              </a:rPr>
              <a:t>tdocs</a:t>
            </a:r>
            <a:r>
              <a:rPr lang="en-US" sz="1400">
                <a:solidFill>
                  <a:srgbClr val="FF0000"/>
                </a:solidFill>
              </a:rPr>
              <a:t> per company per AI)) applied to 9.x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smtClean="0">
                <a:solidFill>
                  <a:schemeClr val="tx2"/>
                </a:solidFill>
              </a:rPr>
              <a:t>AI </a:t>
            </a:r>
            <a:r>
              <a:rPr lang="en-US" sz="1626" dirty="0">
                <a:solidFill>
                  <a:schemeClr val="tx2"/>
                </a:solidFill>
              </a:rPr>
              <a:t>19.X: Rel-19 </a:t>
            </a:r>
            <a:r>
              <a:rPr lang="en-US" sz="1626" dirty="0" smtClean="0">
                <a:solidFill>
                  <a:schemeClr val="tx2"/>
                </a:solidFill>
              </a:rPr>
              <a:t>study/work 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15894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/>
                <a:gridCol w="2077933"/>
                <a:gridCol w="1788142"/>
                <a:gridCol w="723448"/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04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04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07 October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14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0530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18 October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1300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18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October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1400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531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SA2#165 (Orlando)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SA2#165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Maintenance: </a:t>
            </a:r>
            <a:r>
              <a:rPr lang="en-US" sz="1626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rgbClr val="FF0000"/>
                </a:solidFill>
              </a:rPr>
              <a:t>Only related to incoming LS’s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AI </a:t>
            </a:r>
            <a:r>
              <a:rPr lang="en-US" sz="1626" dirty="0">
                <a:solidFill>
                  <a:schemeClr val="tx2"/>
                </a:solidFill>
              </a:rPr>
              <a:t>19.X: Rel-19 </a:t>
            </a:r>
            <a:r>
              <a:rPr lang="en-US" sz="1626" dirty="0" smtClean="0">
                <a:solidFill>
                  <a:schemeClr val="tx2"/>
                </a:solidFill>
              </a:rPr>
              <a:t>study/work 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07922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/>
                <a:gridCol w="2201959"/>
                <a:gridCol w="1664116"/>
                <a:gridCol w="723448"/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11 November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18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22 November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1130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22 November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1230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4248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</a:t>
            </a:r>
            <a:r>
              <a:rPr lang="en-US" dirty="0">
                <a:solidFill>
                  <a:schemeClr val="tx1"/>
                </a:solidFill>
              </a:rPr>
              <a:t>meeting dates for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621857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/>
                <a:gridCol w="1358344"/>
                <a:gridCol w="2892110"/>
                <a:gridCol w="2685530"/>
                <a:gridCol w="1983163"/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</a:t>
                      </a:r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 </a:t>
                      </a:r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SA2#161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March 1,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SA#103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22, 2024</a:t>
                      </a:r>
                      <a:endParaRPr lang="en-US" sz="1600" b="0" i="0" u="none" strike="noStrike" dirty="0" smtClean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SA2#162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Changsha, China</a:t>
                      </a:r>
                      <a:endParaRPr lang="en-US" sz="16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27,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Jeju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Korea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21,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Melbourne,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14,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</a:t>
                      </a:r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Orlando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USA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Rel-19 </a:t>
            </a:r>
            <a:r>
              <a:rPr lang="en-US" sz="2000" b="1" dirty="0"/>
              <a:t>studies </a:t>
            </a:r>
            <a:r>
              <a:rPr lang="en-US" sz="2000" b="1" dirty="0" smtClean="0"/>
              <a:t>expected to complete </a:t>
            </a:r>
            <a:r>
              <a:rPr lang="en-US" sz="2000" b="1" dirty="0"/>
              <a:t>no later than SA2#163 (May 2024)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In general it is not expected that study work on any KI’s will continue beyond this </a:t>
            </a:r>
            <a:r>
              <a:rPr lang="en-US" sz="1800" dirty="0" smtClean="0"/>
              <a:t>date, but there will be some exceptions to this due to dependencies on other TSGs/WGs 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WIDs based on the outcomes of the studies to be agreed by SA2 in SA2#163 </a:t>
            </a:r>
            <a:r>
              <a:rPr lang="en-US" sz="1800" dirty="0" smtClean="0"/>
              <a:t>(May 2024) and </a:t>
            </a:r>
            <a:r>
              <a:rPr lang="en-US" sz="1800" dirty="0"/>
              <a:t>submitted to SA#104 (June 2024</a:t>
            </a:r>
            <a:r>
              <a:rPr lang="en-US" sz="1800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Study-only items will not follow these targets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Some checkpoints have been identified related to RAN dependencies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err="1" smtClean="0"/>
              <a:t>FS_AmbientIoT</a:t>
            </a:r>
            <a:r>
              <a:rPr lang="en-US" sz="1800" dirty="0"/>
              <a:t>: Check in TSG#106 </a:t>
            </a:r>
            <a:r>
              <a:rPr lang="en-US" sz="1800" dirty="0" smtClean="0"/>
              <a:t>(December 2024) for </a:t>
            </a:r>
            <a:r>
              <a:rPr lang="en-US" sz="1800" dirty="0"/>
              <a:t>further Ambient IOT work taking into account RAN </a:t>
            </a:r>
            <a:r>
              <a:rPr lang="en-US" sz="1800" dirty="0" smtClean="0"/>
              <a:t>progress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FS_AIML_CN: Check in TSG#105 (September 2024</a:t>
            </a:r>
            <a:r>
              <a:rPr lang="en-US" sz="1800" dirty="0"/>
              <a:t>) related to WT1.1, 1.2, </a:t>
            </a:r>
            <a:r>
              <a:rPr lang="en-US" sz="1800" dirty="0" smtClean="0"/>
              <a:t>1.3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FS_ISAC_ARC: Check in TSG#105 (September 2024) to determine the scope, and when to start 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Normative </a:t>
            </a:r>
            <a:r>
              <a:rPr lang="en-US" sz="2000" b="1" dirty="0"/>
              <a:t>work </a:t>
            </a:r>
            <a:r>
              <a:rPr lang="en-US" sz="2000" b="1" dirty="0" smtClean="0"/>
              <a:t>to </a:t>
            </a:r>
            <a:r>
              <a:rPr lang="en-US" sz="2000" b="1" dirty="0"/>
              <a:t>complete </a:t>
            </a:r>
            <a:r>
              <a:rPr lang="en-US" sz="2000" b="1" dirty="0" smtClean="0"/>
              <a:t>by SA2#166 </a:t>
            </a:r>
            <a:r>
              <a:rPr lang="en-US" sz="2000" b="1" dirty="0"/>
              <a:t>(November 2024</a:t>
            </a:r>
            <a:r>
              <a:rPr lang="en-US" sz="2000" b="1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Exception sheets (for submission to SA) to request continuation of Work Items beyond the end of 2024 will be discussed in November</a:t>
            </a:r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Rel-20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First </a:t>
            </a:r>
            <a:r>
              <a:rPr lang="en-US" sz="1968" dirty="0"/>
              <a:t>TSG-wide 6G workshop is expected to be in 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SA1 </a:t>
            </a:r>
            <a:r>
              <a:rPr lang="en-US" sz="1968" dirty="0"/>
              <a:t>SID is expected to be approved in Sept’2024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SA2 SID is expected to be approved in June’2025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SA2 6G SI completion: Dec. 2026 or Mar 2027 (To be confirmed at future TSG meeting)</a:t>
            </a:r>
            <a:endParaRPr lang="en-US" sz="1968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/>
              <a:t>18-month. Assuming no delay of Rel-19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/>
              <a:t>Stage-2 freeze : Jun 2026 (&gt;=80%); Sep 2026 (100</a:t>
            </a:r>
            <a:r>
              <a:rPr lang="en-US" sz="1968" dirty="0" smtClean="0"/>
              <a:t>%)</a:t>
            </a:r>
            <a:endParaRPr lang="en-US" sz="1968" dirty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SI planning for SA2 – Q3 2024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 lvl="0"/>
            <a:r>
              <a:rPr lang="en-US" sz="2400" b="1" dirty="0" smtClean="0"/>
              <a:t>Before SA2#164 (Maastricht)</a:t>
            </a:r>
            <a:endParaRPr lang="en-US" sz="3200" dirty="0"/>
          </a:p>
          <a:p>
            <a:pPr lvl="1"/>
            <a:r>
              <a:rPr lang="en-US" sz="2000" dirty="0" smtClean="0"/>
              <a:t>It is expected there will be Rel-19 Study Items where full conclusions have not be reached, and study work is required after the May SA2 meeting</a:t>
            </a:r>
          </a:p>
          <a:p>
            <a:pPr lvl="1"/>
            <a:r>
              <a:rPr lang="en-US" sz="2000" dirty="0" smtClean="0"/>
              <a:t>For example:</a:t>
            </a:r>
          </a:p>
          <a:p>
            <a:pPr lvl="2"/>
            <a:r>
              <a:rPr lang="en-US" sz="1800" dirty="0" smtClean="0"/>
              <a:t>The documented solutions for a Key Issue were not considered sufficient/complete enough to agree a way forward</a:t>
            </a:r>
          </a:p>
          <a:p>
            <a:pPr lvl="2"/>
            <a:r>
              <a:rPr lang="en-US" sz="1800" dirty="0" smtClean="0"/>
              <a:t>Competing ways forward have been put forward and it wasn’t possible to choose between them in the May SA2 meeting</a:t>
            </a:r>
          </a:p>
          <a:p>
            <a:pPr lvl="2"/>
            <a:r>
              <a:rPr lang="en-US" sz="1800" dirty="0" smtClean="0"/>
              <a:t>There is dependence on work in/feedback from other Working Groups</a:t>
            </a:r>
          </a:p>
          <a:p>
            <a:pPr lvl="1"/>
            <a:r>
              <a:rPr lang="en-US" sz="2035" dirty="0" smtClean="0"/>
              <a:t>To have a reasonable chance of completing the corresponding normative work by the Stage 2 freeze in December 2024 the remaining study work needs to complete in Q3</a:t>
            </a:r>
          </a:p>
        </p:txBody>
      </p:sp>
    </p:spTree>
    <p:extLst>
      <p:ext uri="{BB962C8B-B14F-4D97-AF65-F5344CB8AC3E}">
        <p14:creationId xmlns:p14="http://schemas.microsoft.com/office/powerpoint/2010/main" val="33402515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xmlns="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SI planning for SA2 – Q3 2024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 lvl="0"/>
            <a:r>
              <a:rPr lang="en-US" sz="2400" b="1" dirty="0" smtClean="0"/>
              <a:t>Before SA2#164 (Maastricht)</a:t>
            </a:r>
            <a:endParaRPr lang="en-US" sz="3200" dirty="0"/>
          </a:p>
          <a:p>
            <a:pPr lvl="1"/>
            <a:r>
              <a:rPr lang="en-US" sz="2035" dirty="0" smtClean="0"/>
              <a:t>However, there is only one SA2 meeting in Q3 (Maastricht)</a:t>
            </a:r>
          </a:p>
          <a:p>
            <a:pPr lvl="1"/>
            <a:r>
              <a:rPr lang="en-US" sz="2035" dirty="0" smtClean="0"/>
              <a:t>Therefore it is strongly recommended that preparation for completion of remaining study work should be done between the May and August meetings</a:t>
            </a:r>
          </a:p>
          <a:p>
            <a:pPr lvl="1"/>
            <a:r>
              <a:rPr lang="en-US" sz="2035" dirty="0" smtClean="0"/>
              <a:t>Interested companies discuss how to move discussions forward until </a:t>
            </a:r>
            <a:r>
              <a:rPr lang="en-US" sz="2035" dirty="0" err="1" smtClean="0"/>
              <a:t>Maastrict</a:t>
            </a:r>
            <a:r>
              <a:rPr lang="en-US" sz="2035" dirty="0" smtClean="0"/>
              <a:t> between 3</a:t>
            </a:r>
            <a:r>
              <a:rPr lang="en-US" sz="2035" baseline="30000" dirty="0" smtClean="0"/>
              <a:t>rd</a:t>
            </a:r>
            <a:r>
              <a:rPr lang="en-US" sz="2035" dirty="0" smtClean="0"/>
              <a:t> and 7</a:t>
            </a:r>
            <a:r>
              <a:rPr lang="en-US" sz="2035" baseline="30000" dirty="0" smtClean="0"/>
              <a:t>th</a:t>
            </a:r>
            <a:r>
              <a:rPr lang="en-US" sz="2035" dirty="0" smtClean="0"/>
              <a:t> June – output is how to handle the discussions (</a:t>
            </a:r>
            <a:r>
              <a:rPr lang="en-US" sz="2035" dirty="0" err="1" smtClean="0"/>
              <a:t>eg</a:t>
            </a:r>
            <a:r>
              <a:rPr lang="en-US" sz="2035" dirty="0" smtClean="0"/>
              <a:t> NWM, email, CC’s </a:t>
            </a:r>
            <a:r>
              <a:rPr lang="en-US" sz="2035" dirty="0" err="1" smtClean="0"/>
              <a:t>etc</a:t>
            </a:r>
            <a:r>
              <a:rPr lang="en-US" sz="2035" dirty="0" smtClean="0"/>
              <a:t>), what will be discussed and timeline for doing so</a:t>
            </a:r>
          </a:p>
          <a:p>
            <a:pPr marL="495577" lvl="1" indent="0">
              <a:buNone/>
            </a:pPr>
            <a:endParaRPr lang="en-US" sz="2035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846343"/>
              </p:ext>
            </p:extLst>
          </p:nvPr>
        </p:nvGraphicFramePr>
        <p:xfrm>
          <a:off x="832585" y="4157417"/>
          <a:ext cx="10533913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  <a:gridCol w="81030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Mon - Fri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03 - 07 Jun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10 - 14 Jun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17 - 21</a:t>
                      </a:r>
                      <a:r>
                        <a:rPr lang="en-US" sz="1200" baseline="0" dirty="0" smtClean="0"/>
                        <a:t> Jun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24 - 28 Jun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01  - 05 Jul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08 - 12 Jul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 – 19 Jul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22 – 26 Jul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29 - 02 Jul/Aug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05 - 09 Aug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12 - 16 Aug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19 – 23 Aug</a:t>
                      </a:r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Event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Discussion of how to move each item forward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SA#104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Complete the discussion (</a:t>
                      </a:r>
                      <a:r>
                        <a:rPr lang="en-US" sz="1200" dirty="0" err="1" smtClean="0"/>
                        <a:t>eg</a:t>
                      </a:r>
                      <a:r>
                        <a:rPr lang="en-US" sz="1200" dirty="0" smtClean="0"/>
                        <a:t> NWM) by 26th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SA2#164</a:t>
                      </a:r>
                      <a:endParaRPr lang="en-US" sz="1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33487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Meetings in Q3 and Q4 2024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SA2#164 (Maastricht) Dates/Agenda</a:t>
            </a:r>
            <a:endParaRPr lang="en-US" sz="2800" dirty="0">
              <a:solidFill>
                <a:schemeClr val="tx2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SA2#164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Maintenance: </a:t>
            </a:r>
            <a:r>
              <a:rPr lang="en-US" sz="1626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Quota (2 </a:t>
            </a:r>
            <a:r>
              <a:rPr lang="en-US" sz="1400" dirty="0" err="1" smtClean="0">
                <a:solidFill>
                  <a:srgbClr val="FF0000"/>
                </a:solidFill>
              </a:rPr>
              <a:t>tdocs</a:t>
            </a:r>
            <a:r>
              <a:rPr lang="en-US" sz="1400" dirty="0" smtClean="0">
                <a:solidFill>
                  <a:srgbClr val="FF0000"/>
                </a:solidFill>
              </a:rPr>
              <a:t> per company per AI)) applied to 9.x</a:t>
            </a:r>
            <a:endParaRPr lang="en-US" sz="1400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19.X: Rel-19 </a:t>
            </a:r>
            <a:r>
              <a:rPr lang="en-US" sz="1626" dirty="0" smtClean="0">
                <a:solidFill>
                  <a:schemeClr val="tx2"/>
                </a:solidFill>
              </a:rPr>
              <a:t>study/work 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568930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/>
                <a:gridCol w="2077933"/>
                <a:gridCol w="1788142"/>
                <a:gridCol w="723448"/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09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August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09 August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12 August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19 August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0700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23 August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23 August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1530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2415427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81642</TotalTime>
  <Words>1385</Words>
  <Application>Microsoft Office PowerPoint</Application>
  <PresentationFormat>Widescreen</PresentationFormat>
  <Paragraphs>276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Montserrat</vt:lpstr>
      <vt:lpstr>MS PGothic</vt:lpstr>
      <vt:lpstr>MS PGothic</vt:lpstr>
      <vt:lpstr>Nokia Pure Headline Ultra Light</vt:lpstr>
      <vt:lpstr>Nokia Pure Text</vt:lpstr>
      <vt:lpstr>Nokia Pure Text Light</vt:lpstr>
      <vt:lpstr>SimSun</vt:lpstr>
      <vt:lpstr>Arial</vt:lpstr>
      <vt:lpstr>Calibri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2024</vt:lpstr>
      <vt:lpstr>Rel-19 planning for SA2 - General</vt:lpstr>
      <vt:lpstr>Rel-20 planning</vt:lpstr>
      <vt:lpstr>Rel-19 SI planning for SA2 – Q3 2024</vt:lpstr>
      <vt:lpstr>Rel-19 SI planning for SA2 – Q3 2024</vt:lpstr>
      <vt:lpstr>Meetings in Q3 and Q4 2024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Andy Bennett</cp:lastModifiedBy>
  <cp:revision>968</cp:revision>
  <cp:lastPrinted>2023-08-02T08:25:48Z</cp:lastPrinted>
  <dcterms:created xsi:type="dcterms:W3CDTF">2018-05-24T11:49:12Z</dcterms:created>
  <dcterms:modified xsi:type="dcterms:W3CDTF">2024-06-06T07:54:08Z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