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11"/>
  </p:notesMasterIdLst>
  <p:handoutMasterIdLst>
    <p:handoutMasterId r:id="rId12"/>
  </p:handoutMasterIdLst>
  <p:sldIdLst>
    <p:sldId id="303" r:id="rId5"/>
    <p:sldId id="798" r:id="rId6"/>
    <p:sldId id="909" r:id="rId7"/>
    <p:sldId id="1120" r:id="rId8"/>
    <p:sldId id="810" r:id="rId9"/>
    <p:sldId id="1123" r:id="rId10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FF33CC"/>
    <a:srgbClr val="FF6699"/>
    <a:srgbClr val="FF99FF"/>
    <a:srgbClr val="62A14D"/>
    <a:srgbClr val="000000"/>
    <a:srgbClr val="C6D254"/>
    <a:srgbClr val="B1D254"/>
    <a:srgbClr val="72AF2F"/>
    <a:srgbClr val="5C88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483" autoAdjust="0"/>
    <p:restoredTop sz="96236" autoAdjust="0"/>
  </p:normalViewPr>
  <p:slideViewPr>
    <p:cSldViewPr snapToGrid="0">
      <p:cViewPr varScale="1">
        <p:scale>
          <a:sx n="67" d="100"/>
          <a:sy n="67" d="100"/>
        </p:scale>
        <p:origin x="1412" y="4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77" d="100"/>
          <a:sy n="77" d="100"/>
        </p:scale>
        <p:origin x="3432" y="6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commentAuthors" Target="commentAuthor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viewProps" Target="view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6/4/2024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6/4/2024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5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220878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49" y="85317"/>
            <a:ext cx="741356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pPr eaLnBrk="1" hangingPunct="1">
              <a:defRPr/>
            </a:pPr>
            <a:r>
              <a:rPr lang="en-GB" altLang="en-US" sz="1200" b="1" dirty="0">
                <a:latin typeface="Arial "/>
              </a:rPr>
              <a:t>SA WG2 Meeting #S2-163	</a:t>
            </a:r>
            <a:r>
              <a:rPr lang="en-GB" altLang="en-US" sz="1200" b="1" dirty="0">
                <a:solidFill>
                  <a:srgbClr val="0000FF"/>
                </a:solidFill>
                <a:latin typeface="Arial "/>
              </a:rPr>
              <a:t> 				S2-2407299</a:t>
            </a:r>
            <a:endParaRPr lang="en-GB" altLang="en-US" sz="1400" b="1" dirty="0">
              <a:latin typeface="Arial "/>
            </a:endParaRPr>
          </a:p>
          <a:p>
            <a:pPr eaLnBrk="1" hangingPunct="1">
              <a:defRPr/>
            </a:pPr>
            <a:r>
              <a:rPr lang="en-GB" altLang="en-US" sz="1200" b="1" dirty="0">
                <a:latin typeface="Arial "/>
              </a:rPr>
              <a:t>27 - 31 May, 2024, Jeju, South Korea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WG2#163;</a:t>
            </a:r>
            <a:r>
              <a:rPr lang="en-GB" altLang="de-DE" sz="1200" baseline="0" dirty="0">
                <a:solidFill>
                  <a:schemeClr val="bg1"/>
                </a:solidFill>
              </a:rPr>
              <a:t> </a:t>
            </a:r>
            <a:r>
              <a:rPr lang="en-GB" altLang="en-US" sz="1200" b="0" dirty="0">
                <a:solidFill>
                  <a:schemeClr val="bg1"/>
                </a:solidFill>
                <a:latin typeface="Arial "/>
              </a:rPr>
              <a:t>27 - 31 May, 2024, Jeju, South Korea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GB" altLang="ko-KR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2021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76518" y="2194370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altLang="zh-CN" b="1" dirty="0"/>
              <a:t>FS_</a:t>
            </a:r>
            <a:r>
              <a:rPr lang="en-US" altLang="zh-CN" b="1" dirty="0"/>
              <a:t>5G_ProSe_Ph3 </a:t>
            </a:r>
            <a:r>
              <a:rPr lang="en-US" altLang="de-DE" sz="3600" b="1" dirty="0"/>
              <a:t>Status </a:t>
            </a:r>
            <a:r>
              <a:rPr lang="en-GB" altLang="zh-CN" sz="3600" b="1" dirty="0"/>
              <a:t>Report</a:t>
            </a:r>
            <a:endParaRPr lang="en-GB" sz="24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1800" dirty="0"/>
            </a:br>
            <a:r>
              <a:rPr lang="en-US" altLang="en-US" sz="1800" dirty="0"/>
              <a:t>Hugh Shieh (AT&amp;T)</a:t>
            </a:r>
          </a:p>
          <a:p>
            <a:pPr>
              <a:lnSpc>
                <a:spcPct val="80000"/>
              </a:lnSpc>
            </a:pPr>
            <a:r>
              <a:rPr lang="en-US" altLang="en-US" sz="1800" dirty="0"/>
              <a:t>Nassima Toumi (KPN)</a:t>
            </a: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291602" cy="632637"/>
          </a:xfrm>
        </p:spPr>
        <p:txBody>
          <a:bodyPr/>
          <a:lstStyle/>
          <a:p>
            <a:pPr algn="l"/>
            <a:r>
              <a:rPr lang="en-US" altLang="zh-CN" sz="2800" b="1" dirty="0"/>
              <a:t>FS_5G_ProSe_Ph3 </a:t>
            </a:r>
            <a:r>
              <a:rPr lang="en-US" altLang="de-DE" sz="2800" b="1" dirty="0"/>
              <a:t>status after SA2#163</a:t>
            </a:r>
            <a:endParaRPr lang="en-US" sz="2800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E9BA70CA-11D4-6480-5620-BCA869F3A44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57960220"/>
              </p:ext>
            </p:extLst>
          </p:nvPr>
        </p:nvGraphicFramePr>
        <p:xfrm>
          <a:off x="303213" y="1228725"/>
          <a:ext cx="8180387" cy="632636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882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1839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859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546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4753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3970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3739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 </a:t>
                      </a:r>
                      <a:r>
                        <a:rPr lang="en-GB" sz="700" dirty="0"/>
                        <a:t>(dd/mm/</a:t>
                      </a:r>
                      <a:r>
                        <a:rPr lang="en-GB" sz="700" dirty="0" err="1"/>
                        <a:t>yyyy</a:t>
                      </a:r>
                      <a:r>
                        <a:rPr lang="en-GB" sz="700" dirty="0"/>
                        <a:t>)</a:t>
                      </a:r>
                      <a:endParaRPr lang="en-GB" sz="9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5246"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1020066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dirty="0"/>
                        <a:t>Study on Proximity-based Services in 5GS – Phase 3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FS_5G_ProSe_Ph3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18/06/2024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45%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ko-KR" sz="800" b="0" i="0" u="none" strike="noStrike" dirty="0">
                          <a:effectLst/>
                          <a:latin typeface="+mj-lt"/>
                        </a:rPr>
                        <a:t>SP-231798</a:t>
                      </a:r>
                      <a:endParaRPr lang="en-GB" sz="800" dirty="0">
                        <a:latin typeface="+mj-lt"/>
                      </a:endParaRP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solidFill>
                            <a:srgbClr val="FF0000"/>
                          </a:solidFill>
                        </a:rPr>
                        <a:t>90%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6" name="Content Placeholder 7"/>
          <p:cNvSpPr>
            <a:spLocks noGrp="1"/>
          </p:cNvSpPr>
          <p:nvPr>
            <p:ph sz="half" idx="4294967295"/>
          </p:nvPr>
        </p:nvSpPr>
        <p:spPr>
          <a:xfrm>
            <a:off x="211138" y="1919288"/>
            <a:ext cx="8810625" cy="4343400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en-US" altLang="de-DE" sz="2000" b="1" dirty="0"/>
              <a:t>General</a:t>
            </a:r>
            <a:r>
              <a:rPr lang="de-DE" altLang="de-DE" sz="2000" b="1" dirty="0"/>
              <a:t>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600" kern="0" dirty="0"/>
              <a:t>TR 23.700-03 v.0.4.0 was created based on approved contributions.</a:t>
            </a:r>
            <a:br>
              <a:rPr lang="en-US" altLang="de-DE" sz="1600" kern="0" dirty="0"/>
            </a:br>
            <a:endParaRPr lang="en-US" altLang="ko-KR" sz="1600" dirty="0"/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en-US" altLang="ko-KR" sz="2000" b="1" dirty="0">
                <a:solidFill>
                  <a:prstClr val="black"/>
                </a:solidFill>
              </a:rPr>
              <a:t>Progress in SA2#163</a:t>
            </a:r>
            <a:endParaRPr lang="de-DE" altLang="ko-KR" sz="20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de-DE" sz="1600" dirty="0"/>
              <a:t>Solution principles are agreed and documented for KI#1: UE to Network Relay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de-DE" sz="1600" dirty="0"/>
              <a:t>Solution principles are agreed and documented for KI#2: UE to UE Relay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de-DE" sz="1600" dirty="0"/>
              <a:t>TR conclusion has been achieved and solution agreed to normative work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de-DE" sz="1600" dirty="0"/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en-US" altLang="ko-KR" sz="2000" b="1" dirty="0">
                <a:solidFill>
                  <a:prstClr val="black"/>
                </a:solidFill>
              </a:rPr>
              <a:t>RAN impacts and dependencies</a:t>
            </a:r>
            <a:endParaRPr lang="en-US" altLang="de-DE" sz="1600" dirty="0">
              <a:solidFill>
                <a:prstClr val="black"/>
              </a:solidFill>
              <a:sym typeface="+mn-ea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de-DE" sz="1600" dirty="0">
                <a:solidFill>
                  <a:prstClr val="black"/>
                </a:solidFill>
                <a:sym typeface="+mn-ea"/>
              </a:rPr>
              <a:t>Layer 2 UE-to-Network Relay has dependencies in related work item in RAN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de-DE" sz="1600" dirty="0"/>
              <a:t>LS to SA3 seeking their inputs on security related questions for different solutions</a:t>
            </a:r>
            <a:endParaRPr lang="en-US" altLang="de-DE" sz="1600" dirty="0">
              <a:solidFill>
                <a:prstClr val="black"/>
              </a:solidFill>
              <a:sym typeface="+mn-ea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de-DE" sz="16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ko-KR" sz="1800" b="1" kern="0" dirty="0"/>
              <a:t>Next steps</a:t>
            </a:r>
            <a:endParaRPr lang="de-DE" altLang="ko-KR" sz="1600" b="1" kern="0" dirty="0"/>
          </a:p>
          <a:p>
            <a:pPr lvl="1">
              <a:defRPr/>
            </a:pPr>
            <a:r>
              <a:rPr lang="en-US" sz="1400" dirty="0"/>
              <a:t>Send TR to SA plenary for approval</a:t>
            </a:r>
          </a:p>
          <a:p>
            <a:pPr lvl="1">
              <a:defRPr/>
            </a:pPr>
            <a:r>
              <a:rPr lang="en-US" sz="1400" kern="0" dirty="0"/>
              <a:t>Start normative work at SA2#164 based in the conclusions in TR 23.700-03 (clause 8)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endParaRPr lang="en-US" altLang="de-DE" sz="2000" dirty="0"/>
          </a:p>
        </p:txBody>
      </p:sp>
    </p:spTree>
    <p:extLst>
      <p:ext uri="{BB962C8B-B14F-4D97-AF65-F5344CB8AC3E}">
        <p14:creationId xmlns:p14="http://schemas.microsoft.com/office/powerpoint/2010/main" val="3055542156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DF1840B9-5A65-4E28-9D05-6670B7583CB2}"/>
              </a:ext>
            </a:extLst>
          </p:cNvPr>
          <p:cNvSpPr txBox="1">
            <a:spLocks/>
          </p:cNvSpPr>
          <p:nvPr/>
        </p:nvSpPr>
        <p:spPr>
          <a:xfrm>
            <a:off x="422359" y="5266678"/>
            <a:ext cx="8554481" cy="883919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zh-CN" sz="2000" kern="0" dirty="0"/>
              <a:t>Total 3.5 TUs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kern="0" dirty="0"/>
              <a:t>2 TUs for Study Phase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kern="0" dirty="0"/>
              <a:t>1.5 TUs for Normative Work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F9F54C7A-8190-69C7-1325-6C27553C398B}"/>
              </a:ext>
            </a:extLst>
          </p:cNvPr>
          <p:cNvSpPr txBox="1">
            <a:spLocks/>
          </p:cNvSpPr>
          <p:nvPr/>
        </p:nvSpPr>
        <p:spPr bwMode="auto">
          <a:xfrm>
            <a:off x="294758" y="184635"/>
            <a:ext cx="7721777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 algn="l"/>
            <a:r>
              <a:rPr lang="en-US" altLang="de-DE" sz="2800" b="1" kern="0" dirty="0"/>
              <a:t>FS_5G_ProSe_Ph3 Work plan</a:t>
            </a:r>
            <a:endParaRPr lang="en-US" kern="0" dirty="0"/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86598693"/>
              </p:ext>
            </p:extLst>
          </p:nvPr>
        </p:nvGraphicFramePr>
        <p:xfrm>
          <a:off x="294758" y="1414272"/>
          <a:ext cx="8669318" cy="36322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4184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3999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91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2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86156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1400" b="1" dirty="0"/>
                        <a:t>Meeting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Date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/>
                        <a:t>Planned</a:t>
                      </a:r>
                      <a:r>
                        <a:rPr lang="en-US" sz="1400" b="1" baseline="0" dirty="0"/>
                        <a:t> </a:t>
                      </a:r>
                    </a:p>
                    <a:p>
                      <a:pPr algn="ctr"/>
                      <a:r>
                        <a:rPr lang="en-US" sz="1400" b="1" baseline="0" dirty="0"/>
                        <a:t>TU’s</a:t>
                      </a:r>
                      <a:endParaRPr lang="en-US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/>
                        <a:t>Actual TU’s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Action plan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b="0" dirty="0"/>
                        <a:t>SA2</a:t>
                      </a:r>
                      <a:r>
                        <a:rPr lang="en-US" sz="1400" b="0" baseline="0" dirty="0"/>
                        <a:t> #160AH-e</a:t>
                      </a:r>
                      <a:endParaRPr lang="en-US" sz="1400" b="0" dirty="0"/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dirty="0"/>
                        <a:t>Jan 2024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0.5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TR Skeleton, TR Scope, Key Issues, Arch Assumptions </a:t>
                      </a:r>
                      <a:endParaRPr lang="en-US" sz="14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b="0" dirty="0"/>
                        <a:t>SA2#161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dirty="0"/>
                        <a:t>Feb 2024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0.5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Solutions</a:t>
                      </a:r>
                      <a:endParaRPr lang="en-US" sz="14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b="0" dirty="0"/>
                        <a:t>SA2#162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dirty="0"/>
                        <a:t>Apr 2024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0.5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00" dirty="0"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New solution aspects/Solution Updates, Evaluations, Conclusions</a:t>
                      </a:r>
                      <a:endParaRPr lang="en-US" sz="1400" kern="100" dirty="0"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b="0" dirty="0"/>
                        <a:t>SA2#163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dirty="0"/>
                        <a:t>May 2024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0.5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Evaluations, Conclusions</a:t>
                      </a:r>
                    </a:p>
                  </a:txBody>
                  <a:tcPr marL="68580" marR="68580" marT="0" marB="0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/>
                        <a:t>SA2#164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Aug 2024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0.5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Normative work, coordination with SA3, finalize the TR conclusions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/>
                        <a:t>SA2#165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Oct 2024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0.5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Normative work, coordination with RAN and SA3 if needed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169406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/>
                        <a:t>SA2#166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Nov 2024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0.5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Normative work, coordination with RAN and SA3 if needed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6077664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Total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3.5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6123569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8466574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291602" cy="632637"/>
          </a:xfrm>
        </p:spPr>
        <p:txBody>
          <a:bodyPr/>
          <a:lstStyle/>
          <a:p>
            <a:pPr algn="l"/>
            <a:r>
              <a:rPr lang="en-US" altLang="zh-CN" sz="2800" b="1" dirty="0"/>
              <a:t>FS_5G_ProSe_Ph3 </a:t>
            </a:r>
            <a:r>
              <a:rPr lang="en-US" altLang="de-DE" sz="2800" b="1" dirty="0"/>
              <a:t>status at SA#104</a:t>
            </a:r>
            <a:endParaRPr lang="en-US" sz="2800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E9BA70CA-11D4-6480-5620-BCA869F3A44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43397645"/>
              </p:ext>
            </p:extLst>
          </p:nvPr>
        </p:nvGraphicFramePr>
        <p:xfrm>
          <a:off x="481806" y="1219025"/>
          <a:ext cx="8180387" cy="700459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882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1839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859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546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4753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3970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735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 </a:t>
                      </a:r>
                      <a:r>
                        <a:rPr lang="en-GB" sz="700" dirty="0"/>
                        <a:t>(dd/mm/</a:t>
                      </a:r>
                      <a:r>
                        <a:rPr lang="en-GB" sz="700" dirty="0" err="1"/>
                        <a:t>yyyy</a:t>
                      </a:r>
                      <a:r>
                        <a:rPr lang="en-GB" sz="700" dirty="0"/>
                        <a:t>)</a:t>
                      </a:r>
                      <a:endParaRPr lang="en-GB" sz="9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6899"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1020066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dirty="0"/>
                        <a:t>Study on Proximity-based Services in 5GS – Phase 3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FS_5G_ProSe_Ph3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18/06/2024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45%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ko-KR" sz="800" b="0" i="0" u="none" strike="noStrike" dirty="0">
                          <a:effectLst/>
                          <a:latin typeface="+mj-lt"/>
                        </a:rPr>
                        <a:t>SP-231798</a:t>
                      </a:r>
                      <a:endParaRPr lang="en-GB" sz="800" dirty="0">
                        <a:latin typeface="+mj-lt"/>
                      </a:endParaRP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solidFill>
                            <a:srgbClr val="FF0000"/>
                          </a:solidFill>
                        </a:rPr>
                        <a:t>90%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6" name="Content Placeholder 7"/>
          <p:cNvSpPr>
            <a:spLocks noGrp="1"/>
          </p:cNvSpPr>
          <p:nvPr>
            <p:ph sz="half" idx="4294967295"/>
          </p:nvPr>
        </p:nvSpPr>
        <p:spPr>
          <a:xfrm>
            <a:off x="211138" y="1919484"/>
            <a:ext cx="8810625" cy="4343204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lvl="1" indent="0">
              <a:spcBef>
                <a:spcPts val="0"/>
              </a:spcBef>
              <a:spcAft>
                <a:spcPts val="300"/>
              </a:spcAft>
              <a:buNone/>
            </a:pPr>
            <a:endParaRPr lang="en-US" altLang="ko-KR" sz="1600" dirty="0"/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en-US" altLang="ko-KR" sz="2000" b="1" dirty="0">
                <a:solidFill>
                  <a:prstClr val="black"/>
                </a:solidFill>
              </a:rPr>
              <a:t>Progress since SA#103</a:t>
            </a:r>
            <a:endParaRPr lang="de-DE" altLang="ko-KR" sz="20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600" kern="0" dirty="0"/>
              <a:t>TR 23.700-03 v.0.4.0 was created based on approved contributions.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600" dirty="0"/>
              <a:t>9</a:t>
            </a:r>
            <a:r>
              <a:rPr lang="en-US" altLang="de-DE" sz="1600" kern="0" dirty="0"/>
              <a:t> contributions agreed (including solution updates and new proposals and conclusions for both KI#1 and KI#2).</a:t>
            </a:r>
            <a:endParaRPr lang="en-US" altLang="ko-KR" sz="16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600" dirty="0"/>
              <a:t>TR conclusion has been achieved and solution agreed to normative work</a:t>
            </a:r>
            <a:br>
              <a:rPr lang="en-US" altLang="de-DE" sz="1600" kern="0" dirty="0"/>
            </a:br>
            <a:endParaRPr lang="en-US" altLang="de-DE" sz="1600" dirty="0"/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en-US" altLang="ko-KR" sz="2000" b="1" dirty="0">
                <a:solidFill>
                  <a:prstClr val="black"/>
                </a:solidFill>
              </a:rPr>
              <a:t>RAN impacts and dependencies</a:t>
            </a:r>
            <a:endParaRPr lang="de-DE" altLang="ko-KR" sz="20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de-DE" sz="1600" dirty="0">
                <a:solidFill>
                  <a:prstClr val="black"/>
                </a:solidFill>
                <a:sym typeface="+mn-ea"/>
              </a:rPr>
              <a:t>Layer 2 UE-to-Network Relay has dependencies in related work item in RAN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de-DE" sz="1600" dirty="0"/>
              <a:t>LS to SA3 seeking their inputs on security related questions for different solutions</a:t>
            </a:r>
            <a:endParaRPr lang="en-US" altLang="de-DE" sz="1600" dirty="0">
              <a:solidFill>
                <a:prstClr val="black"/>
              </a:solidFill>
              <a:sym typeface="+mn-ea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de-DE" sz="16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ko-KR" sz="1800" b="1" kern="0" dirty="0"/>
              <a:t>Next steps</a:t>
            </a:r>
            <a:endParaRPr lang="de-DE" altLang="ko-KR" sz="1600" b="1" kern="0" dirty="0"/>
          </a:p>
          <a:p>
            <a:pPr lvl="1">
              <a:defRPr/>
            </a:pPr>
            <a:r>
              <a:rPr lang="en-US" sz="1400" dirty="0"/>
              <a:t>Send TR and new WID to SA plenary for approval</a:t>
            </a:r>
          </a:p>
          <a:p>
            <a:pPr lvl="1">
              <a:defRPr/>
            </a:pPr>
            <a:r>
              <a:rPr lang="en-US" sz="1400" kern="0" dirty="0"/>
              <a:t>Start normative work at SA2#164 based in the conclusions in TR 23.700-03 (clause 8)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endParaRPr lang="en-US" altLang="de-DE" sz="2000" dirty="0"/>
          </a:p>
        </p:txBody>
      </p:sp>
    </p:spTree>
    <p:extLst>
      <p:ext uri="{BB962C8B-B14F-4D97-AF65-F5344CB8AC3E}">
        <p14:creationId xmlns:p14="http://schemas.microsoft.com/office/powerpoint/2010/main" val="2061773256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95032" y="2194370"/>
            <a:ext cx="5566488" cy="257293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3600" b="1" i="1">
                <a:effectLst>
                  <a:outerShdw blurRad="38100" dist="38100" dir="2700000" algn="tl">
                    <a:srgbClr val="C0C0C0"/>
                  </a:outerShdw>
                </a:effectLst>
              </a:rPr>
              <a:t>BACKUP</a:t>
            </a:r>
            <a:endParaRPr lang="en-GB" sz="2400" b="1" dirty="0"/>
          </a:p>
        </p:txBody>
      </p:sp>
    </p:spTree>
    <p:extLst>
      <p:ext uri="{BB962C8B-B14F-4D97-AF65-F5344CB8AC3E}">
        <p14:creationId xmlns:p14="http://schemas.microsoft.com/office/powerpoint/2010/main" val="656168095"/>
      </p:ext>
    </p:extLst>
  </p:cSld>
  <p:clrMapOvr>
    <a:masterClrMapping/>
  </p:clrMapOvr>
  <p:transition spd="slow"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291602" cy="632637"/>
          </a:xfrm>
        </p:spPr>
        <p:txBody>
          <a:bodyPr/>
          <a:lstStyle/>
          <a:p>
            <a:pPr algn="l"/>
            <a:r>
              <a:rPr lang="en-US" altLang="zh-CN" sz="2800" b="1" dirty="0"/>
              <a:t>FS_5G_ProSe_Ph3 </a:t>
            </a:r>
            <a:r>
              <a:rPr lang="en-US" altLang="de-DE" sz="2800" b="1" dirty="0"/>
              <a:t>status after SA2#162</a:t>
            </a:r>
            <a:endParaRPr lang="en-US" sz="2800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E9BA70CA-11D4-6480-5620-BCA869F3A447}"/>
              </a:ext>
            </a:extLst>
          </p:cNvPr>
          <p:cNvGraphicFramePr>
            <a:graphicFrameLocks noGrp="1"/>
          </p:cNvGraphicFramePr>
          <p:nvPr/>
        </p:nvGraphicFramePr>
        <p:xfrm>
          <a:off x="303213" y="1280741"/>
          <a:ext cx="8180387" cy="487362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882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1839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859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546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4753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3970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59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 </a:t>
                      </a:r>
                      <a:r>
                        <a:rPr lang="en-GB" sz="700" dirty="0"/>
                        <a:t>(dd/mm/</a:t>
                      </a:r>
                      <a:r>
                        <a:rPr lang="en-GB" sz="700" dirty="0" err="1"/>
                        <a:t>yyyy</a:t>
                      </a:r>
                      <a:r>
                        <a:rPr lang="en-GB" sz="700" dirty="0"/>
                        <a:t>)</a:t>
                      </a:r>
                      <a:endParaRPr lang="en-GB" sz="9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7448"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1020066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dirty="0"/>
                        <a:t>Study on Proximity-based Services in 5GS – Phase 3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FS_5G_ProSe_Ph3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18/06/2024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45%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ko-KR" sz="800" b="0" i="0" u="none" strike="noStrike" dirty="0">
                          <a:effectLst/>
                          <a:latin typeface="+mj-lt"/>
                        </a:rPr>
                        <a:t>SP-231798</a:t>
                      </a:r>
                      <a:endParaRPr lang="en-GB" sz="800" dirty="0">
                        <a:latin typeface="+mj-lt"/>
                      </a:endParaRP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solidFill>
                            <a:srgbClr val="FF0000"/>
                          </a:solidFill>
                        </a:rPr>
                        <a:t>70%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Study  in progress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6" name="Content Placeholder 7"/>
          <p:cNvSpPr>
            <a:spLocks noGrp="1"/>
          </p:cNvSpPr>
          <p:nvPr>
            <p:ph sz="half" idx="4294967295"/>
          </p:nvPr>
        </p:nvSpPr>
        <p:spPr>
          <a:xfrm>
            <a:off x="211138" y="1768103"/>
            <a:ext cx="8810625" cy="4494585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en-US" altLang="de-DE" sz="2000" b="1" dirty="0"/>
              <a:t>General</a:t>
            </a:r>
            <a:r>
              <a:rPr lang="de-DE" altLang="de-DE" sz="2000" b="1" dirty="0"/>
              <a:t>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600" kern="0" dirty="0"/>
              <a:t>TR 23.700-03 v.0.3.0 was created based on approved contributions.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600" kern="0" dirty="0"/>
              <a:t>7 contributions agreed (including solution updates and new proposals for both KI#1 and KI#2).</a:t>
            </a:r>
            <a:endParaRPr lang="en-US" altLang="ko-KR" sz="1600" dirty="0"/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en-US" altLang="ko-KR" sz="2000" b="1" dirty="0">
                <a:solidFill>
                  <a:prstClr val="black"/>
                </a:solidFill>
              </a:rPr>
              <a:t>Progress in SA2#162</a:t>
            </a:r>
            <a:endParaRPr lang="de-DE" altLang="ko-KR" sz="20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de-DE" sz="1600" dirty="0"/>
              <a:t>2 new solutions are documented for KI#1: UE to Network Relay.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de-DE" sz="1600" dirty="0"/>
              <a:t>2 new solutions are documented for KI#2: UE to UE Relay.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de-DE" sz="1600" dirty="0"/>
              <a:t>Solution updates.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de-DE" sz="1600" dirty="0"/>
              <a:t>KI#2 update to support Public Safety requirements.</a:t>
            </a:r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en-US" altLang="ko-KR" sz="2000" b="1" dirty="0">
                <a:solidFill>
                  <a:prstClr val="black"/>
                </a:solidFill>
              </a:rPr>
              <a:t>RAN impacts and dependencies</a:t>
            </a:r>
            <a:endParaRPr lang="de-DE" altLang="ko-KR" sz="20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de-DE" sz="1600" dirty="0">
                <a:solidFill>
                  <a:prstClr val="black"/>
                </a:solidFill>
                <a:sym typeface="+mn-ea"/>
              </a:rPr>
              <a:t>Layer 2 UE-to-Network Relay has dependencies in related work item in RAN.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de-DE" sz="16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ko-KR" sz="1800" b="1" kern="0" dirty="0"/>
              <a:t>Next steps</a:t>
            </a:r>
            <a:endParaRPr lang="de-DE" altLang="ko-KR" sz="1600" b="1" kern="0" dirty="0"/>
          </a:p>
          <a:p>
            <a:pPr lvl="1">
              <a:defRPr/>
            </a:pPr>
            <a:r>
              <a:rPr lang="en-US" sz="1400" kern="0" dirty="0"/>
              <a:t>Solution evaluation and conclusions – based on NWM discussion of the principles</a:t>
            </a:r>
          </a:p>
          <a:p>
            <a:pPr lvl="1">
              <a:defRPr/>
            </a:pPr>
            <a:r>
              <a:rPr lang="en-US" sz="1400" dirty="0"/>
              <a:t>WID draft discussion</a:t>
            </a:r>
            <a:r>
              <a:rPr lang="en-US" sz="1400" kern="0" dirty="0"/>
              <a:t> </a:t>
            </a:r>
          </a:p>
          <a:p>
            <a:pPr lvl="1">
              <a:defRPr/>
            </a:pPr>
            <a:r>
              <a:rPr lang="en-US" sz="1400" dirty="0"/>
              <a:t>Plan LS to RAN WGs based on agreed solution principles.</a:t>
            </a:r>
            <a:endParaRPr lang="en-US" sz="1400" kern="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endParaRPr lang="en-US" altLang="de-DE" sz="2000" dirty="0"/>
          </a:p>
        </p:txBody>
      </p:sp>
    </p:spTree>
    <p:extLst>
      <p:ext uri="{BB962C8B-B14F-4D97-AF65-F5344CB8AC3E}">
        <p14:creationId xmlns:p14="http://schemas.microsoft.com/office/powerpoint/2010/main" val="3348954333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08C6E7E0CB5C40B3C0F55B9E8294C3" ma:contentTypeVersion="6" ma:contentTypeDescription="Create a new document." ma:contentTypeScope="" ma:versionID="08e23bae4a5af0d7c7e055733b027c37">
  <xsd:schema xmlns:xsd="http://www.w3.org/2001/XMLSchema" xmlns:xs="http://www.w3.org/2001/XMLSchema" xmlns:p="http://schemas.microsoft.com/office/2006/metadata/properties" xmlns:ns2="dcc30912-d230-4cc2-b11f-bb5ca2a6b6f5" xmlns:ns3="09cef1fd-e61b-4dbf-b745-21988b13f978" targetNamespace="http://schemas.microsoft.com/office/2006/metadata/properties" ma:root="true" ma:fieldsID="612b51cb82d05804ae60e054f989111e" ns2:_="" ns3:_="">
    <xsd:import namespace="dcc30912-d230-4cc2-b11f-bb5ca2a6b6f5"/>
    <xsd:import namespace="09cef1fd-e61b-4dbf-b745-21988b13f97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c30912-d230-4cc2-b11f-bb5ca2a6b6f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cef1fd-e61b-4dbf-b745-21988b13f97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FB06B07D-423A-4012-A7AA-33F90EA5F8B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cc30912-d230-4cc2-b11f-bb5ca2a6b6f5"/>
    <ds:schemaRef ds:uri="09cef1fd-e61b-4dbf-b745-21988b13f97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3FB747E2-E6AD-4495-A381-6244FA11EF86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982E10A3-DB35-414F-83C1-BF5FB8647349}">
  <ds:schemaRefs>
    <ds:schemaRef ds:uri="http://schemas.microsoft.com/office/2006/documentManagement/types"/>
    <ds:schemaRef ds:uri="http://purl.org/dc/elements/1.1/"/>
    <ds:schemaRef ds:uri="dcc30912-d230-4cc2-b11f-bb5ca2a6b6f5"/>
    <ds:schemaRef ds:uri="http://schemas.microsoft.com/office/2006/metadata/properties"/>
    <ds:schemaRef ds:uri="09cef1fd-e61b-4dbf-b745-21988b13f978"/>
    <ds:schemaRef ds:uri="http://purl.org/dc/terms/"/>
    <ds:schemaRef ds:uri="http://schemas.microsoft.com/office/infopath/2007/PartnerControls"/>
    <ds:schemaRef ds:uri="http://schemas.openxmlformats.org/package/2006/metadata/core-properties"/>
    <ds:schemaRef ds:uri="http://www.w3.org/XML/1998/namespace"/>
    <ds:schemaRef ds:uri="http://purl.org/dc/dcmitype/"/>
  </ds:schemaRefs>
</ds:datastoreItem>
</file>

<file path=docMetadata/LabelInfo.xml><?xml version="1.0" encoding="utf-8"?>
<clbl:labelList xmlns:clbl="http://schemas.microsoft.com/office/2020/mipLabelMetadata">
  <clbl:label id="{98e9ba89-e1a1-4e38-9007-8bdabc25de1d}" enabled="0" method="" siteId="{98e9ba89-e1a1-4e38-9007-8bdabc25de1d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47106</TotalTime>
  <Words>648</Words>
  <Application>Microsoft Office PowerPoint</Application>
  <PresentationFormat>On-screen Show (4:3)</PresentationFormat>
  <Paragraphs>136</Paragraphs>
  <Slides>6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Arial</vt:lpstr>
      <vt:lpstr>Arial </vt:lpstr>
      <vt:lpstr>Calibri</vt:lpstr>
      <vt:lpstr>Times New Roman</vt:lpstr>
      <vt:lpstr>Office Theme</vt:lpstr>
      <vt:lpstr>FS_5G_ProSe_Ph3 Status Report</vt:lpstr>
      <vt:lpstr>FS_5G_ProSe_Ph3 status after SA2#163</vt:lpstr>
      <vt:lpstr>PowerPoint Presentation</vt:lpstr>
      <vt:lpstr>FS_5G_ProSe_Ph3 status at SA#104</vt:lpstr>
      <vt:lpstr>BACKUP</vt:lpstr>
      <vt:lpstr>FS_5G_ProSe_Ph3 status after SA2#162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SHIEH, HUGH H</cp:lastModifiedBy>
  <cp:revision>1892</cp:revision>
  <dcterms:created xsi:type="dcterms:W3CDTF">2008-08-30T09:32:10Z</dcterms:created>
  <dcterms:modified xsi:type="dcterms:W3CDTF">2024-06-04T22:57:42Z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0x0101003A08C6E7E0CB5C40B3C0F55B9E8294C3</vt:lpwstr>
  </property>
  <property fmtid="{D5CDD505-2E9C-101B-9397-08002B2CF9AE}" pid="13" name="CWM2b1af9d7d32943b4a6156c93e97c7caf">
    <vt:lpwstr>CWMsGmh1IMWLHZz1Unugf6WAQJcmS+M21KyAfhWuiS0qp/i2XDl7aTGb+OOvZJkAzcbZlrBBoav5GyF7OnjPjLt2g==</vt:lpwstr>
  </property>
</Properties>
</file>