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</p:sldMasterIdLst>
  <p:notesMasterIdLst>
    <p:notesMasterId r:id="rId16"/>
  </p:notesMasterIdLst>
  <p:handoutMasterIdLst>
    <p:handoutMasterId r:id="rId17"/>
  </p:handoutMasterIdLst>
  <p:sldIdLst>
    <p:sldId id="303" r:id="rId6"/>
    <p:sldId id="915" r:id="rId7"/>
    <p:sldId id="795" r:id="rId8"/>
    <p:sldId id="909" r:id="rId9"/>
    <p:sldId id="810" r:id="rId10"/>
    <p:sldId id="911" r:id="rId11"/>
    <p:sldId id="912" r:id="rId12"/>
    <p:sldId id="910" r:id="rId13"/>
    <p:sldId id="913" r:id="rId14"/>
    <p:sldId id="914" r:id="rId1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34" autoAdjust="0"/>
    <p:restoredTop sz="97097" autoAdjust="0"/>
  </p:normalViewPr>
  <p:slideViewPr>
    <p:cSldViewPr snapToGrid="0">
      <p:cViewPr varScale="1">
        <p:scale>
          <a:sx n="130" d="100"/>
          <a:sy n="130" d="100"/>
        </p:scale>
        <p:origin x="1070" y="9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814" y="12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6/4/2024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6/4/2024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B861E5C7-3C36-45A7-AE14-A729CEED507B}"/>
              </a:ext>
            </a:extLst>
          </p:cNvPr>
          <p:cNvSpPr txBox="1">
            <a:spLocks noRot="1" noChangeAspect="1" noChangeArrowheads="1" noTextEdit="1"/>
          </p:cNvSpPr>
          <p:nvPr/>
        </p:nvSpPr>
        <p:spPr bwMode="auto">
          <a:xfrm>
            <a:off x="925513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2" name="页脚占位符 1">
            <a:extLst>
              <a:ext uri="{FF2B5EF4-FFF2-40B4-BE49-F238E27FC236}">
                <a16:creationId xmlns:a16="http://schemas.microsoft.com/office/drawing/2014/main" id="{EF9CCF28-632D-4BA1-8130-56C2927BD36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  <a:highlight>
                  <a:srgbClr val="FFFF00"/>
                </a:highlight>
              </a:rPr>
              <a:t>S2-240xxxx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#163</a:t>
            </a:r>
          </a:p>
          <a:p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27 – 31 </a:t>
            </a: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May, 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2024, </a:t>
            </a:r>
            <a:r>
              <a:rPr lang="en-GB" altLang="zh-CN" sz="14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Jeju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Island, Korea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S2-2401662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#160-AH-e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GB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 – 29 January, 2024, E-meeting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425737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0076501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0042619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WG2#163</a:t>
            </a:r>
            <a:r>
              <a:rPr lang="en-GB" altLang="de-DE" sz="1200" baseline="0" dirty="0">
                <a:solidFill>
                  <a:schemeClr val="bg1"/>
                </a:solidFill>
              </a:rPr>
              <a:t>  May 27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 –  May 31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WG2#160-AH-e</a:t>
            </a:r>
            <a:r>
              <a:rPr lang="en-GB" altLang="de-DE" sz="1200" baseline="0" dirty="0">
                <a:solidFill>
                  <a:schemeClr val="bg1"/>
                </a:solidFill>
              </a:rPr>
              <a:t>  January,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8935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 err="1"/>
              <a:t>FS_AmbientIoT</a:t>
            </a:r>
            <a:r>
              <a:rPr lang="en-US" altLang="de-DE" sz="3600" b="1" kern="0" dirty="0"/>
              <a:t>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Runze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 Zhou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(Huawei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), Fei Lu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(OPPO)</a:t>
            </a:r>
          </a:p>
          <a:p>
            <a:pPr>
              <a:lnSpc>
                <a:spcPct val="80000"/>
              </a:lnSpc>
            </a:pPr>
            <a:r>
              <a:rPr lang="en-US" altLang="en-US" sz="2000" dirty="0"/>
              <a:t>(Rapporteurs)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121440" y="5790985"/>
            <a:ext cx="8554481" cy="61434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kern="0" dirty="0"/>
              <a:t>In total 11.5 TUs for Study Phase</a:t>
            </a:r>
          </a:p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kern="0" dirty="0"/>
              <a:t>Check in TSG#106 (Dec’24) for further Ambient IoT work taking into account RAN Ambient IoT progress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00166" y="70902"/>
            <a:ext cx="7157602" cy="43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400" b="1" kern="0" dirty="0" err="1"/>
              <a:t>FS_AmbientIoT</a:t>
            </a:r>
            <a:r>
              <a:rPr lang="en-US" altLang="de-DE" sz="2400" b="1" kern="0" dirty="0"/>
              <a:t> Work plan</a:t>
            </a:r>
            <a:endParaRPr lang="en-US" sz="2800" kern="0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4A821C18-04E8-42F6-9062-D170D9BAD995}"/>
              </a:ext>
            </a:extLst>
          </p:cNvPr>
          <p:cNvGraphicFramePr>
            <a:graphicFrameLocks noGrp="1"/>
          </p:cNvGraphicFramePr>
          <p:nvPr/>
        </p:nvGraphicFramePr>
        <p:xfrm>
          <a:off x="121440" y="504497"/>
          <a:ext cx="8913975" cy="5237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3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4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957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SA2</a:t>
                      </a:r>
                      <a:r>
                        <a:rPr lang="en-US" sz="1200" b="0" baseline="0" dirty="0">
                          <a:highlight>
                            <a:srgbClr val="C0C0C0"/>
                          </a:highlight>
                        </a:rPr>
                        <a:t> E-</a:t>
                      </a:r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>
                          <a:highlight>
                            <a:srgbClr val="C0C0C0"/>
                          </a:highlight>
                        </a:rPr>
                        <a:t>TR skeleton, scope, architectural assumptions/requirements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>
                          <a:highlight>
                            <a:srgbClr val="C0C0C0"/>
                          </a:highlight>
                        </a:rPr>
                        <a:t>Start and complete key issue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(only for information)Solutions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highlight>
                            <a:srgbClr val="C0C0C0"/>
                          </a:highlight>
                        </a:rPr>
                        <a:t>Start solutions discussions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highlight>
                            <a:srgbClr val="C0C0C0"/>
                          </a:highlight>
                        </a:rPr>
                        <a:t>key issue update to address the ENs can be considered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i="1" dirty="0">
                          <a:highlight>
                            <a:srgbClr val="C0C0C0"/>
                          </a:highlight>
                        </a:rPr>
                        <a:t>NOTE: </a:t>
                      </a:r>
                      <a:r>
                        <a:rPr lang="en-US" altLang="de-DE" sz="1200" i="1" dirty="0">
                          <a:highlight>
                            <a:srgbClr val="C0C0C0"/>
                          </a:highlight>
                        </a:rPr>
                        <a:t>no new key issue proposal will be considered </a:t>
                      </a:r>
                      <a:endParaRPr lang="en-US" altLang="zh-CN" sz="1200" i="1" dirty="0">
                        <a:highlight>
                          <a:srgbClr val="C0C0C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Continue solutions</a:t>
                      </a:r>
                      <a:r>
                        <a:rPr lang="en-US" sz="1200" baseline="0" dirty="0">
                          <a:highlight>
                            <a:srgbClr val="C0C0C0"/>
                          </a:highlight>
                        </a:rPr>
                        <a:t> discussions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Continue solutions discussions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SA2#164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Aug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and complete solutions discussions (preferably last time for solution update)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Start evaluation/conclusion</a:t>
                      </a:r>
                    </a:p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NOTE 1: Whether the TR can already be closed for new solutions will be checked after the May meeting.</a:t>
                      </a:r>
                    </a:p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NOTE 2: All solutions, including new solution submitted in Aug meeting, should be finalized for evaluation after Aug meeting.</a:t>
                      </a:r>
                      <a:endParaRPr lang="en-US" sz="1400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74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SA2#165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Oct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Evaluation/conclusions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7192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Nov 2024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Evaluation/conclusions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9038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3363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at SA#104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3654336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23.700-13 v0.4.0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22 new solutions agreed, for 3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LS (</a:t>
            </a:r>
            <a:r>
              <a:rPr lang="en-US" altLang="de-DE" sz="1400" kern="0" dirty="0"/>
              <a:t>S2-2407231</a:t>
            </a:r>
            <a:r>
              <a:rPr lang="en-US" altLang="zh-CN" sz="1400" dirty="0"/>
              <a:t>) to SA1, SA3 and RAN1 (CC RAN2, RAN3)</a:t>
            </a: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LS (</a:t>
            </a:r>
            <a:r>
              <a:rPr lang="en-US" altLang="de-DE" sz="1400" kern="0" dirty="0"/>
              <a:t>S2-2407231</a:t>
            </a:r>
            <a:r>
              <a:rPr lang="en-US" altLang="zh-CN" sz="1400" dirty="0"/>
              <a:t>) to SA1, SA3 and RAN1 (CC RAN2, RAN3)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Several solutions have EN/note, need coordination with RAN,</a:t>
            </a:r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SA3 and SA5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Continue and complete solution discussions (multi-sourced papers will be </a:t>
            </a:r>
            <a:r>
              <a:rPr lang="en-US" altLang="ko-KR" sz="1400" dirty="0"/>
              <a:t>handled with priority, any new solution should be in principle different from the existing solutions in the TR and ready for </a:t>
            </a:r>
            <a:r>
              <a:rPr lang="en-US" altLang="ko-KR" sz="1400" kern="0" dirty="0"/>
              <a:t>evaluation).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evaluation/conclusion: group/categorize the solutions, identify the non-controversial aspects and key controversial aspects, identify the dependency with other WHs and have earlier coordination.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 err="1"/>
              <a:t>AIoT</a:t>
            </a:r>
            <a:r>
              <a:rPr lang="en-US" altLang="ko-KR" sz="1400" kern="0" dirty="0"/>
              <a:t> conference call and NWM discussion </a:t>
            </a:r>
            <a:r>
              <a:rPr lang="en-US" altLang="ko-KR" sz="1400" dirty="0"/>
              <a:t>will be arranged between SA2#163 and SA2#164 for e.g. deployment scenarios including roaming, etc.</a:t>
            </a:r>
            <a:endParaRPr lang="en-US" altLang="ko-KR" sz="14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9013628"/>
              </p:ext>
            </p:extLst>
          </p:nvPr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-&gt;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565578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378255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Overall progress in SA2#163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23.700-13 v0.4.0 is available, including 34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15 papers has been agreed (62 submitted),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LS out to SA1, SA3 and RAN1 (CC RAN2, RAN3)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4 solution updates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10 new solutions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LS (</a:t>
            </a:r>
            <a:r>
              <a:rPr lang="en-US" altLang="de-DE" sz="1400" kern="0" dirty="0"/>
              <a:t>S2-2407231</a:t>
            </a:r>
            <a:r>
              <a:rPr lang="en-US" altLang="zh-CN" sz="1400" dirty="0"/>
              <a:t>) to SA1, SA3 and RAN1 (CC RAN2, RAN3)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Several solutions have EN/note, need coordination with RAN,</a:t>
            </a:r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SA3 and SA5</a:t>
            </a: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Continue and complete solution discussions (multi-sourced papers will be </a:t>
            </a:r>
            <a:r>
              <a:rPr lang="en-US" altLang="ko-KR" sz="1400" dirty="0"/>
              <a:t>handled with priority, any new solution should be in principle different from the existing solutions in the TR and ready for </a:t>
            </a:r>
            <a:r>
              <a:rPr lang="en-US" altLang="ko-KR" sz="1400" kern="0" dirty="0"/>
              <a:t>evaluation).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evaluation/conclusion: group/categorize the solutions, identify the non-controversial aspects and key controversial aspects, identify the dependency with other WHs and have earlier coordination.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 err="1"/>
              <a:t>AIoT</a:t>
            </a:r>
            <a:r>
              <a:rPr lang="en-US" altLang="ko-KR" sz="1400" kern="0" dirty="0"/>
              <a:t> conference call and NWM discussion </a:t>
            </a:r>
            <a:r>
              <a:rPr lang="en-US" altLang="ko-KR" sz="1400" dirty="0"/>
              <a:t>will be arranged between SA2#163 and SA2#164 for e.g. deployment scenarios including roaming, etc.</a:t>
            </a:r>
            <a:endParaRPr lang="en-US" altLang="ko-KR" sz="14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1001767"/>
              </p:ext>
            </p:extLst>
          </p:nvPr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45% -&gt;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121440" y="5790985"/>
            <a:ext cx="8554481" cy="61434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kern="0" dirty="0"/>
              <a:t>In total 11.5 TUs for Study Phase</a:t>
            </a:r>
          </a:p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kern="0" dirty="0"/>
              <a:t>Check in TSG#106 (Dec’24) for further Ambient IoT work taking into account RAN Ambient IoT progress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00166" y="70902"/>
            <a:ext cx="7157602" cy="43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400" b="1" kern="0" dirty="0" err="1"/>
              <a:t>FS_AmbientIoT</a:t>
            </a:r>
            <a:r>
              <a:rPr lang="en-US" altLang="de-DE" sz="2400" b="1" kern="0" dirty="0"/>
              <a:t> Work plan</a:t>
            </a:r>
            <a:endParaRPr lang="en-US" sz="2800" kern="0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4A821C18-04E8-42F6-9062-D170D9BAD9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208041"/>
              </p:ext>
            </p:extLst>
          </p:nvPr>
        </p:nvGraphicFramePr>
        <p:xfrm>
          <a:off x="121440" y="653218"/>
          <a:ext cx="8913975" cy="5146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3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4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957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Planned</a:t>
                      </a:r>
                      <a:r>
                        <a:rPr lang="en-US" sz="1200" b="1" baseline="0" dirty="0"/>
                        <a:t>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SA2</a:t>
                      </a:r>
                      <a:r>
                        <a:rPr lang="en-US" sz="1200" b="0" baseline="0" dirty="0">
                          <a:highlight>
                            <a:srgbClr val="C0C0C0"/>
                          </a:highlight>
                        </a:rPr>
                        <a:t> E-</a:t>
                      </a:r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>
                          <a:highlight>
                            <a:srgbClr val="C0C0C0"/>
                          </a:highlight>
                        </a:rPr>
                        <a:t>TR skeleton, scope, architectural assumptions/requirements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>
                          <a:highlight>
                            <a:srgbClr val="C0C0C0"/>
                          </a:highlight>
                        </a:rPr>
                        <a:t>Start and complete key issue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(only for information)Solutions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highlight>
                            <a:srgbClr val="C0C0C0"/>
                          </a:highlight>
                        </a:rPr>
                        <a:t>Start solutions discussions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highlight>
                            <a:srgbClr val="C0C0C0"/>
                          </a:highlight>
                        </a:rPr>
                        <a:t>key issue update to address the ENs can be considered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i="1" dirty="0">
                          <a:highlight>
                            <a:srgbClr val="C0C0C0"/>
                          </a:highlight>
                        </a:rPr>
                        <a:t>NOTE: </a:t>
                      </a:r>
                      <a:r>
                        <a:rPr lang="en-US" altLang="de-DE" sz="1200" i="1" dirty="0">
                          <a:highlight>
                            <a:srgbClr val="C0C0C0"/>
                          </a:highlight>
                        </a:rPr>
                        <a:t>no new key issue proposal will be considered </a:t>
                      </a:r>
                      <a:endParaRPr lang="en-US" altLang="zh-CN" sz="1200" i="1" dirty="0">
                        <a:highlight>
                          <a:srgbClr val="C0C0C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Continue solutions</a:t>
                      </a:r>
                      <a:r>
                        <a:rPr lang="en-US" sz="1200" baseline="0" dirty="0">
                          <a:highlight>
                            <a:srgbClr val="C0C0C0"/>
                          </a:highlight>
                        </a:rPr>
                        <a:t> discussions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highlight>
                            <a:srgbClr val="C0C0C0"/>
                          </a:highlight>
                        </a:rPr>
                        <a:t>Continue solutions discussions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/>
                        <a:t>SA2#164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and complete solution discussions (multi-sourced papers will be handled with priority, any new solution should be in principle different from the existing solutions in the TR and ready for evaluation).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Start evaluation/conclusion: group/categorize the solutions, identify the non-controversial aspects and key controversial aspects, identify the dependency with other WHs and have earlier coordination.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AIoT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conference call and NWM discussion will be arranged between SA2#163 and SA2#164 for e.g. deployment scenarios including roaming, etc.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74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/>
                        <a:t>SA2#165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Oct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Evaluation/conclusions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7192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/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b="0" dirty="0"/>
                        <a:t>Nov 2024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Evaluation/conclusions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9038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DEDE3630-1FF3-44DC-9DF9-EF1E7AFDE7D1}"/>
              </a:ext>
            </a:extLst>
          </p:cNvPr>
          <p:cNvSpPr txBox="1"/>
          <p:nvPr/>
        </p:nvSpPr>
        <p:spPr>
          <a:xfrm rot="20984557">
            <a:off x="1558995" y="3807645"/>
            <a:ext cx="2460461" cy="27699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200" kern="1200" dirty="0">
                <a:solidFill>
                  <a:schemeClr val="tx1"/>
                </a:solidFill>
                <a:highlight>
                  <a:srgbClr val="FFFF00"/>
                </a:highlight>
                <a:latin typeface="+mn-lt"/>
                <a:ea typeface="+mn-ea"/>
                <a:cs typeface="+mn-cs"/>
              </a:rPr>
              <a:t>Updated from last status report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4069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SA2#160AH-e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23.700-13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40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were submitted and 22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could not be handled due to TU budget/quota.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The contents of the not handled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for new key issues were also considered in the discussion of the e-meeting.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8 </a:t>
            </a:r>
            <a:r>
              <a:rPr lang="en-US" altLang="de-DE" sz="1400" dirty="0" err="1"/>
              <a:t>pCRs</a:t>
            </a:r>
            <a:r>
              <a:rPr lang="en-US" altLang="de-DE" sz="1400" dirty="0"/>
              <a:t> for 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</a:t>
            </a:r>
            <a:r>
              <a:rPr lang="en-US" altLang="zh-CN" sz="1400" dirty="0">
                <a:cs typeface="+mn-ea"/>
              </a:rPr>
              <a:t>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Key issue discussion has been finalized with two ENs(reference of the RAN TR to be updated, term name of </a:t>
            </a:r>
            <a:r>
              <a:rPr lang="zh-CN" altLang="en-US" sz="1400" dirty="0"/>
              <a:t>“</a:t>
            </a:r>
            <a:r>
              <a:rPr lang="en-US" altLang="de-DE" sz="1400" dirty="0"/>
              <a:t>inventory</a:t>
            </a:r>
            <a:r>
              <a:rPr lang="zh-CN" altLang="en-US" sz="1400" dirty="0"/>
              <a:t>”</a:t>
            </a:r>
            <a:r>
              <a:rPr lang="en-US" altLang="de-DE" sz="1400" dirty="0"/>
              <a:t> and </a:t>
            </a:r>
            <a:r>
              <a:rPr lang="zh-CN" altLang="en-US" sz="1400" dirty="0"/>
              <a:t>“</a:t>
            </a:r>
            <a:r>
              <a:rPr lang="en-US" altLang="de-DE" sz="1400" dirty="0"/>
              <a:t>command</a:t>
            </a:r>
            <a:r>
              <a:rPr lang="zh-CN" altLang="en-US" sz="1400" dirty="0"/>
              <a:t>”</a:t>
            </a:r>
            <a:r>
              <a:rPr lang="en-US" altLang="de-DE" sz="1400" dirty="0"/>
              <a:t> to be given).</a:t>
            </a:r>
            <a:r>
              <a:rPr lang="zh-CN" altLang="en-US" sz="1400" dirty="0"/>
              <a:t> </a:t>
            </a:r>
            <a:r>
              <a:rPr lang="en-US" altLang="zh-CN" sz="1400" dirty="0"/>
              <a:t>For</a:t>
            </a:r>
            <a:r>
              <a:rPr lang="zh-CN" altLang="en-US" sz="1400" dirty="0"/>
              <a:t> </a:t>
            </a:r>
            <a:r>
              <a:rPr lang="en-US" altLang="zh-CN" sz="1400" dirty="0"/>
              <a:t>future</a:t>
            </a:r>
            <a:r>
              <a:rPr lang="zh-CN" altLang="en-US" sz="1400" dirty="0"/>
              <a:t> </a:t>
            </a:r>
            <a:r>
              <a:rPr lang="en-US" altLang="zh-CN" sz="1400" dirty="0"/>
              <a:t>meetings,</a:t>
            </a:r>
            <a:r>
              <a:rPr lang="zh-CN" altLang="en-US" sz="1400" dirty="0"/>
              <a:t> </a:t>
            </a:r>
            <a:r>
              <a:rPr lang="en-US" altLang="de-DE" sz="1400" dirty="0"/>
              <a:t>key issue update to address the ENs can be considered, but no new key issue proposal will be considered.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3 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Whether traffic type “DO-A” will be in the R19 scope needs RAN decision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solution discussions for agreed Key Issues in next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13%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905462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4069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skeleton, Scope, Terms, Architecture Assumptions and Requirements are agreed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3 key issues are agreed and no new key issue will be considered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12 solutions are agreed and documented in the TR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23.700-13 v0.2.0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3 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Whether traffic type “DO-A” will be in the R19 scope needs RAN decision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dirty="0"/>
              <a:t>Continue</a:t>
            </a:r>
            <a:r>
              <a:rPr lang="en-US" altLang="ko-KR" sz="1400" kern="0" dirty="0"/>
              <a:t> solution discussions in </a:t>
            </a:r>
            <a:r>
              <a:rPr lang="en-US" altLang="ko-KR" sz="1400" dirty="0"/>
              <a:t>SA2#162</a:t>
            </a:r>
            <a:r>
              <a:rPr lang="en-US" altLang="ko-KR" sz="1400" kern="0" dirty="0"/>
              <a:t>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13% -&gt;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876465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at SA#103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337107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skeleton, Scope, Terms, Architecture Assumptions and Requirements are agreed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3 key issues are agreed and no new key issue will be considered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12 solutions are agreed and documented in the TR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23.700-13 v0.2.0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3 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Whether traffic type “DO-A” will be in the R19 scope needs RAN decision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dirty="0"/>
              <a:t>Continue</a:t>
            </a:r>
            <a:r>
              <a:rPr lang="en-US" altLang="ko-KR" sz="1400" kern="0" dirty="0"/>
              <a:t> solution discussions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5903201"/>
              </p:ext>
            </p:extLst>
          </p:nvPr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13% -&gt;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0367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9"/>
            <a:ext cx="8552314" cy="378827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Overall progress in SA2#162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In total 16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12 new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solution update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new abbreviation “RFID”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23.700-13 v0.3.0 is available, including 24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Several solutions have EN/note, need coordination with RAN,</a:t>
            </a:r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SA3 and SA5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-&gt; 45%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777627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09cef1fd-e61b-4dbf-b745-21988b13f978"/>
    <ds:schemaRef ds:uri="http://www.w3.org/XML/1998/namespace"/>
    <ds:schemaRef ds:uri="dcc30912-d230-4cc2-b11f-bb5ca2a6b6f5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3417</TotalTime>
  <Words>1407</Words>
  <Application>Microsoft Office PowerPoint</Application>
  <PresentationFormat>全屏显示(4:3)</PresentationFormat>
  <Paragraphs>259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1_Office Theme</vt:lpstr>
      <vt:lpstr>FS_AmbientIoT Status Report</vt:lpstr>
      <vt:lpstr>FS_AmbientIoT Status at SA#104</vt:lpstr>
      <vt:lpstr>FS_AmbientIoT Status after SA2#163</vt:lpstr>
      <vt:lpstr>PowerPoint 演示文稿</vt:lpstr>
      <vt:lpstr>BACKUP</vt:lpstr>
      <vt:lpstr>FS_AmbientIoT Status after SA2#160AH-e</vt:lpstr>
      <vt:lpstr>FS_AmbientIoT Status after SA2#161</vt:lpstr>
      <vt:lpstr>FS_AmbientIoT Status at SA#103</vt:lpstr>
      <vt:lpstr>FS_AmbientIoT Status after SA2#162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User</cp:lastModifiedBy>
  <cp:revision>2023</cp:revision>
  <dcterms:created xsi:type="dcterms:W3CDTF">2008-08-30T09:32:10Z</dcterms:created>
  <dcterms:modified xsi:type="dcterms:W3CDTF">2024-06-04T10:00:36Z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0x0101003A08C6E7E0CB5C40B3C0F55B9E8294C3</vt:lpwstr>
  </property>
  <property fmtid="{D5CDD505-2E9C-101B-9397-08002B2CF9AE}" pid="9" name="MSIP_Label_cf20372f-9ab3-4551-9149-9f9b12e2c27e_Enabled">
    <vt:lpwstr>true</vt:lpwstr>
  </property>
  <property fmtid="{D5CDD505-2E9C-101B-9397-08002B2CF9AE}" pid="10" name="MSIP_Label_cf20372f-9ab3-4551-9149-9f9b12e2c27e_SetDate">
    <vt:lpwstr>2023-09-04T08:35:13Z</vt:lpwstr>
  </property>
  <property fmtid="{D5CDD505-2E9C-101B-9397-08002B2CF9AE}" pid="11" name="MSIP_Label_cf20372f-9ab3-4551-9149-9f9b12e2c27e_Method">
    <vt:lpwstr>Privileged</vt:lpwstr>
  </property>
  <property fmtid="{D5CDD505-2E9C-101B-9397-08002B2CF9AE}" pid="12" name="MSIP_Label_cf20372f-9ab3-4551-9149-9f9b12e2c27e_Name">
    <vt:lpwstr>DIS OPEN</vt:lpwstr>
  </property>
  <property fmtid="{D5CDD505-2E9C-101B-9397-08002B2CF9AE}" pid="13" name="MSIP_Label_cf20372f-9ab3-4551-9149-9f9b12e2c27e_SiteId">
    <vt:lpwstr>6e603289-5e46-4e26-ac7c-03a85420a9a5</vt:lpwstr>
  </property>
  <property fmtid="{D5CDD505-2E9C-101B-9397-08002B2CF9AE}" pid="14" name="MSIP_Label_cf20372f-9ab3-4551-9149-9f9b12e2c27e_ActionId">
    <vt:lpwstr>6ff34d0e-ee55-4bcf-b7be-adf1b7050f61</vt:lpwstr>
  </property>
  <property fmtid="{D5CDD505-2E9C-101B-9397-08002B2CF9AE}" pid="15" name="MSIP_Label_cf20372f-9ab3-4551-9149-9f9b12e2c27e_ContentBits">
    <vt:lpwstr>0</vt:lpwstr>
  </property>
  <property fmtid="{D5CDD505-2E9C-101B-9397-08002B2CF9AE}" pid="16" name="_2015_ms_pID_725343">
    <vt:lpwstr>(3)dEvVYSF1gz0nFQ9LPymGewy/3q3Ds+fz99vqP6P9P3a9NvghVuhYYf+ZPfGUOcuzMvJvUWGk
raSccl8s3SerLyaFL6v36XojIAxb2/HlWHOGi8YVRFiBb6Br2FtL/s/2Wbd2OHz0a3JCbLBz
mYEP+rrloCUcaB9TO2M8Expky4UhUbRe58eFvNCb0hDpWD3BobW5ech5bPvxeZmNNc/lYMGh
WhApoQ999KKyjcvQSN</vt:lpwstr>
  </property>
  <property fmtid="{D5CDD505-2E9C-101B-9397-08002B2CF9AE}" pid="17" name="_2015_ms_pID_7253431">
    <vt:lpwstr>ax1jwBhabjFwkJi1rwQ9tfAyAwM22oC2r+igZcw+5Ugk686YemPUGm
+n7msHmcYrq5lN0R0yaTYB9jDzWpETpsZcYATXbW2tm2zIOKaTxRrkJ/pZH816phqPzHSsuP
SsCbp1oLl0zfOJfNtPDjPU66cJpr6pDnHRJ68qA++3jpPVIVE9aEDdtxc1TSPLt5om+YfOkx
4PMFkjYWUY1+nLpnmUU1FXp6gs4X5VltoNjd</vt:lpwstr>
  </property>
  <property fmtid="{D5CDD505-2E9C-101B-9397-08002B2CF9AE}" pid="18" name="_2015_ms_pID_7253432">
    <vt:lpwstr>x2R9l0a6WV9+UWEAd4HH2ZI=</vt:lpwstr>
  </property>
  <property fmtid="{D5CDD505-2E9C-101B-9397-08002B2CF9AE}" pid="19" name="_readonly">
    <vt:lpwstr/>
  </property>
  <property fmtid="{D5CDD505-2E9C-101B-9397-08002B2CF9AE}" pid="20" name="_change">
    <vt:lpwstr/>
  </property>
  <property fmtid="{D5CDD505-2E9C-101B-9397-08002B2CF9AE}" pid="21" name="_full-control">
    <vt:lpwstr/>
  </property>
  <property fmtid="{D5CDD505-2E9C-101B-9397-08002B2CF9AE}" pid="22" name="sflag">
    <vt:lpwstr>1717473226</vt:lpwstr>
  </property>
</Properties>
</file>