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8"/>
  </p:notesMasterIdLst>
  <p:handoutMasterIdLst>
    <p:handoutMasterId r:id="rId9"/>
  </p:handoutMasterIdLst>
  <p:sldIdLst>
    <p:sldId id="909" r:id="rId5"/>
    <p:sldId id="910" r:id="rId6"/>
    <p:sldId id="911"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02" autoAdjust="0"/>
    <p:restoredTop sz="94625" autoAdjust="0"/>
  </p:normalViewPr>
  <p:slideViewPr>
    <p:cSldViewPr snapToGrid="0">
      <p:cViewPr varScale="1">
        <p:scale>
          <a:sx n="76" d="100"/>
          <a:sy n="76" d="100"/>
        </p:scale>
        <p:origin x="102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8" d="100"/>
          <a:sy n="48" d="100"/>
        </p:scale>
        <p:origin x="2764" y="3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17-May-24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17-May-24</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63357" y="316853"/>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S2-2311849</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200" b="1" kern="1200" dirty="0">
                <a:solidFill>
                  <a:schemeClr val="tx1"/>
                </a:solidFill>
                <a:latin typeface="+mj-lt"/>
                <a:ea typeface="+mn-ea"/>
                <a:cs typeface="Arial" panose="020B0604020202020204" pitchFamily="34" charset="0"/>
              </a:rPr>
              <a:t>3GPP TSG SA WG2 Meeting #159</a:t>
            </a:r>
          </a:p>
          <a:p>
            <a:r>
              <a:rPr lang="en-GB" altLang="zh-CN" sz="1000" b="1" kern="1200" dirty="0">
                <a:solidFill>
                  <a:schemeClr val="tx1"/>
                </a:solidFill>
                <a:effectLst/>
                <a:latin typeface="Arial" panose="020B0604020202020204" pitchFamily="34" charset="0"/>
                <a:ea typeface="+mn-ea"/>
                <a:cs typeface="Arial" panose="020B0604020202020204" pitchFamily="34" charset="0"/>
              </a:rPr>
              <a:t>9 – 13 September, 2023, Xiamen, China</a:t>
            </a:r>
            <a:endParaRPr lang="zh-CN" altLang="zh-CN" sz="10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a:t>
            </a:r>
            <a:r>
              <a:rPr lang="en-GB" altLang="de-DE" sz="1200" dirty="0" smtClean="0">
                <a:solidFill>
                  <a:schemeClr val="bg1"/>
                </a:solidFill>
              </a:rPr>
              <a:t>WG2#163</a:t>
            </a:r>
            <a:r>
              <a:rPr lang="en-GB" altLang="de-DE" sz="1200" baseline="0" dirty="0" smtClean="0">
                <a:solidFill>
                  <a:schemeClr val="bg1"/>
                </a:solidFill>
              </a:rPr>
              <a:t>  </a:t>
            </a:r>
            <a:r>
              <a:rPr lang="en-GB" altLang="de-DE" sz="1200" baseline="0" dirty="0" err="1" smtClean="0">
                <a:solidFill>
                  <a:schemeClr val="bg1"/>
                </a:solidFill>
              </a:rPr>
              <a:t>Jeju</a:t>
            </a:r>
            <a:r>
              <a:rPr lang="en-GB" altLang="de-DE" sz="1200" baseline="0" dirty="0" smtClean="0">
                <a:solidFill>
                  <a:schemeClr val="bg1"/>
                </a:solidFill>
              </a:rPr>
              <a:t>, 27 May – 31 May, 2024</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2024</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422359" y="1484768"/>
            <a:ext cx="8554481" cy="453503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endParaRPr lang="en-US" altLang="zh-CN" sz="2000" kern="0" dirty="0"/>
          </a:p>
          <a:p>
            <a:pPr>
              <a:spcBef>
                <a:spcPts val="0"/>
              </a:spcBef>
              <a:spcAft>
                <a:spcPts val="0"/>
              </a:spcAft>
            </a:pPr>
            <a:endParaRPr lang="en-US" altLang="zh-CN" sz="2000" kern="0" dirty="0"/>
          </a:p>
        </p:txBody>
      </p:sp>
      <p:sp>
        <p:nvSpPr>
          <p:cNvPr id="2" name="Title 1"/>
          <p:cNvSpPr>
            <a:spLocks noGrp="1"/>
          </p:cNvSpPr>
          <p:nvPr>
            <p:ph type="title"/>
          </p:nvPr>
        </p:nvSpPr>
        <p:spPr/>
        <p:txBody>
          <a:bodyPr/>
          <a:lstStyle/>
          <a:p>
            <a:r>
              <a:rPr lang="en-US" dirty="0" smtClean="0">
                <a:solidFill>
                  <a:schemeClr val="tx1"/>
                </a:solidFill>
              </a:rPr>
              <a:t>Rapporteur guidance for SA2#163</a:t>
            </a:r>
            <a:endParaRPr lang="en-US" dirty="0">
              <a:solidFill>
                <a:schemeClr val="tx1"/>
              </a:solidFill>
            </a:endParaRPr>
          </a:p>
        </p:txBody>
      </p:sp>
      <p:sp>
        <p:nvSpPr>
          <p:cNvPr id="4" name="Content Placeholder 3"/>
          <p:cNvSpPr>
            <a:spLocks noGrp="1"/>
          </p:cNvSpPr>
          <p:nvPr>
            <p:ph idx="1"/>
          </p:nvPr>
        </p:nvSpPr>
        <p:spPr/>
        <p:txBody>
          <a:bodyPr/>
          <a:lstStyle/>
          <a:p>
            <a:r>
              <a:rPr lang="en-US" sz="2000" dirty="0" smtClean="0"/>
              <a:t>As was endorsed in SA2#162</a:t>
            </a:r>
          </a:p>
          <a:p>
            <a:pPr lvl="1"/>
            <a:r>
              <a:rPr lang="en-US" sz="1600" dirty="0"/>
              <a:t>The focus for May will be on conclusions/solution principles, evaluation can be considered in the discussion part of the </a:t>
            </a:r>
            <a:r>
              <a:rPr lang="en-US" sz="1600" dirty="0" err="1"/>
              <a:t>tdocs</a:t>
            </a:r>
            <a:r>
              <a:rPr lang="en-US" sz="1600" dirty="0"/>
              <a:t>, but it is not necessary to capture detailed evaluation in the TR</a:t>
            </a:r>
          </a:p>
          <a:p>
            <a:pPr lvl="1"/>
            <a:r>
              <a:rPr lang="en-US" sz="1600" dirty="0"/>
              <a:t>Rapporteurs to identify if show of hands for unresolved/controversial issues are required, and to draft the necessary slides to support </a:t>
            </a:r>
            <a:r>
              <a:rPr lang="en-US" sz="1600" dirty="0" smtClean="0"/>
              <a:t>them</a:t>
            </a:r>
          </a:p>
          <a:p>
            <a:pPr lvl="1"/>
            <a:r>
              <a:rPr lang="en-US" sz="1600" dirty="0" smtClean="0">
                <a:solidFill>
                  <a:srgbClr val="FF0000"/>
                </a:solidFill>
              </a:rPr>
              <a:t>Additional comment: As we will have limited time the rapporteurs should identify if there is </a:t>
            </a:r>
            <a:r>
              <a:rPr lang="en-US" sz="1600" dirty="0" smtClean="0">
                <a:solidFill>
                  <a:srgbClr val="FF0000"/>
                </a:solidFill>
              </a:rPr>
              <a:t>one/very few </a:t>
            </a:r>
            <a:r>
              <a:rPr lang="en-US" sz="1600" dirty="0" smtClean="0">
                <a:solidFill>
                  <a:srgbClr val="FF0000"/>
                </a:solidFill>
              </a:rPr>
              <a:t>show of hands question for this meeting that is essential to progress </a:t>
            </a:r>
            <a:endParaRPr lang="en-US" sz="1600" dirty="0">
              <a:solidFill>
                <a:srgbClr val="FF0000"/>
              </a:solidFill>
            </a:endParaRPr>
          </a:p>
        </p:txBody>
      </p:sp>
    </p:spTree>
    <p:extLst>
      <p:ext uri="{BB962C8B-B14F-4D97-AF65-F5344CB8AC3E}">
        <p14:creationId xmlns:p14="http://schemas.microsoft.com/office/powerpoint/2010/main" val="3384665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422359" y="1484768"/>
            <a:ext cx="8554481" cy="453503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endParaRPr lang="en-US" altLang="zh-CN" sz="2000" kern="0" dirty="0"/>
          </a:p>
          <a:p>
            <a:pPr>
              <a:spcBef>
                <a:spcPts val="0"/>
              </a:spcBef>
              <a:spcAft>
                <a:spcPts val="0"/>
              </a:spcAft>
            </a:pPr>
            <a:endParaRPr lang="en-US" altLang="zh-CN" sz="2000" kern="0" dirty="0"/>
          </a:p>
        </p:txBody>
      </p:sp>
      <p:sp>
        <p:nvSpPr>
          <p:cNvPr id="2" name="Title 1"/>
          <p:cNvSpPr>
            <a:spLocks noGrp="1"/>
          </p:cNvSpPr>
          <p:nvPr>
            <p:ph type="title"/>
          </p:nvPr>
        </p:nvSpPr>
        <p:spPr/>
        <p:txBody>
          <a:bodyPr/>
          <a:lstStyle/>
          <a:p>
            <a:r>
              <a:rPr lang="en-US" dirty="0" smtClean="0">
                <a:solidFill>
                  <a:schemeClr val="tx1"/>
                </a:solidFill>
              </a:rPr>
              <a:t>Rapporteur guidance for SA2#163</a:t>
            </a:r>
            <a:endParaRPr lang="en-US" dirty="0">
              <a:solidFill>
                <a:schemeClr val="tx1"/>
              </a:solidFill>
            </a:endParaRPr>
          </a:p>
        </p:txBody>
      </p:sp>
      <p:sp>
        <p:nvSpPr>
          <p:cNvPr id="4" name="Content Placeholder 3"/>
          <p:cNvSpPr>
            <a:spLocks noGrp="1"/>
          </p:cNvSpPr>
          <p:nvPr>
            <p:ph idx="1"/>
          </p:nvPr>
        </p:nvSpPr>
        <p:spPr/>
        <p:txBody>
          <a:bodyPr/>
          <a:lstStyle/>
          <a:p>
            <a:r>
              <a:rPr lang="en-US" sz="2000" dirty="0" smtClean="0"/>
              <a:t>As was endorsed in SA2#162</a:t>
            </a:r>
          </a:p>
          <a:p>
            <a:pPr lvl="1"/>
            <a:r>
              <a:rPr lang="en-US" sz="1800" dirty="0" smtClean="0"/>
              <a:t>For </a:t>
            </a:r>
            <a:r>
              <a:rPr lang="en-US" sz="1800" dirty="0"/>
              <a:t>Thursday work planning</a:t>
            </a:r>
          </a:p>
          <a:p>
            <a:pPr lvl="2"/>
            <a:r>
              <a:rPr lang="en-US" sz="1600" dirty="0"/>
              <a:t>Rapporteurs to identify key issues and work tasks that they expect will have conclusions by the end of the meeting (if related revisions will be approved by the end of the meeting).</a:t>
            </a:r>
          </a:p>
          <a:p>
            <a:pPr lvl="2"/>
            <a:r>
              <a:rPr lang="en-US" sz="1600" dirty="0"/>
              <a:t>Rapporteurs to identify key issues and work tasks that they expect will not have conclusions by the end of the meeting (since there will be no related revisions in the meeting).</a:t>
            </a:r>
          </a:p>
          <a:p>
            <a:pPr lvl="2"/>
            <a:r>
              <a:rPr lang="en-US" sz="1600" dirty="0"/>
              <a:t>For those that will not have conclusions by the end of the May meeting, SA2 will need to decide if they can continue to be worked on for one additional meeting</a:t>
            </a:r>
          </a:p>
          <a:p>
            <a:pPr lvl="2"/>
            <a:r>
              <a:rPr lang="en-US" sz="1600" dirty="0"/>
              <a:t>(Rapporteurs should prepare TR coversheets during this </a:t>
            </a:r>
            <a:r>
              <a:rPr lang="en-US" sz="1600" dirty="0" smtClean="0"/>
              <a:t>meeting</a:t>
            </a:r>
            <a:r>
              <a:rPr lang="en-US" sz="1600" dirty="0"/>
              <a:t>)</a:t>
            </a:r>
          </a:p>
        </p:txBody>
      </p:sp>
    </p:spTree>
    <p:extLst>
      <p:ext uri="{BB962C8B-B14F-4D97-AF65-F5344CB8AC3E}">
        <p14:creationId xmlns:p14="http://schemas.microsoft.com/office/powerpoint/2010/main" val="3702267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422359" y="1484768"/>
            <a:ext cx="8554481" cy="453503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endParaRPr lang="en-US" altLang="zh-CN" sz="2000" kern="0" dirty="0"/>
          </a:p>
          <a:p>
            <a:pPr>
              <a:spcBef>
                <a:spcPts val="0"/>
              </a:spcBef>
              <a:spcAft>
                <a:spcPts val="0"/>
              </a:spcAft>
            </a:pPr>
            <a:endParaRPr lang="en-US" altLang="zh-CN" sz="2000" kern="0" dirty="0"/>
          </a:p>
        </p:txBody>
      </p:sp>
      <p:sp>
        <p:nvSpPr>
          <p:cNvPr id="2" name="Title 1"/>
          <p:cNvSpPr>
            <a:spLocks noGrp="1"/>
          </p:cNvSpPr>
          <p:nvPr>
            <p:ph type="title"/>
          </p:nvPr>
        </p:nvSpPr>
        <p:spPr/>
        <p:txBody>
          <a:bodyPr/>
          <a:lstStyle/>
          <a:p>
            <a:r>
              <a:rPr lang="en-US" dirty="0" smtClean="0">
                <a:solidFill>
                  <a:schemeClr val="tx1"/>
                </a:solidFill>
              </a:rPr>
              <a:t>Rapporteur guidance for SA2#163</a:t>
            </a:r>
            <a:endParaRPr lang="en-US" dirty="0">
              <a:solidFill>
                <a:schemeClr val="tx1"/>
              </a:solidFill>
            </a:endParaRPr>
          </a:p>
        </p:txBody>
      </p:sp>
      <p:sp>
        <p:nvSpPr>
          <p:cNvPr id="4" name="Content Placeholder 3"/>
          <p:cNvSpPr>
            <a:spLocks noGrp="1"/>
          </p:cNvSpPr>
          <p:nvPr>
            <p:ph idx="1"/>
          </p:nvPr>
        </p:nvSpPr>
        <p:spPr/>
        <p:txBody>
          <a:bodyPr/>
          <a:lstStyle/>
          <a:p>
            <a:r>
              <a:rPr lang="en-US" sz="2000" dirty="0" smtClean="0"/>
              <a:t>As was endorsed in SA2#162</a:t>
            </a:r>
          </a:p>
          <a:p>
            <a:pPr lvl="1"/>
            <a:r>
              <a:rPr lang="en-US" sz="1800" dirty="0" smtClean="0"/>
              <a:t>Friday</a:t>
            </a:r>
            <a:endParaRPr lang="en-US" sz="1800" dirty="0"/>
          </a:p>
          <a:p>
            <a:pPr lvl="2"/>
            <a:r>
              <a:rPr lang="en-US" sz="1600" dirty="0"/>
              <a:t>For each study</a:t>
            </a:r>
          </a:p>
          <a:p>
            <a:pPr lvl="3"/>
            <a:r>
              <a:rPr lang="en-US" sz="1600" dirty="0"/>
              <a:t>Decide whether </a:t>
            </a:r>
            <a:r>
              <a:rPr lang="en-US" sz="1600" dirty="0" smtClean="0"/>
              <a:t>the unconcluded </a:t>
            </a:r>
            <a:r>
              <a:rPr lang="en-US" sz="1600" dirty="0"/>
              <a:t>WT’s/KI’s should continue to be studied</a:t>
            </a:r>
          </a:p>
          <a:p>
            <a:pPr lvl="3"/>
            <a:r>
              <a:rPr lang="en-US" sz="1600" dirty="0"/>
              <a:t>Approve WIDs containing WT’s for concluded key issues</a:t>
            </a:r>
          </a:p>
          <a:p>
            <a:pPr lvl="3"/>
            <a:r>
              <a:rPr lang="en-US" sz="1600" dirty="0"/>
              <a:t>Agree coversheets for the TR’s to be sent to Plenary for </a:t>
            </a:r>
            <a:r>
              <a:rPr lang="en-US" sz="1600" dirty="0" smtClean="0"/>
              <a:t>Information/Approval</a:t>
            </a:r>
          </a:p>
          <a:p>
            <a:pPr lvl="1"/>
            <a:r>
              <a:rPr lang="en-US" sz="1800" dirty="0" smtClean="0">
                <a:solidFill>
                  <a:srgbClr val="FF0000"/>
                </a:solidFill>
              </a:rPr>
              <a:t>Additional comment: It may be necessary to have a short email approval </a:t>
            </a:r>
            <a:r>
              <a:rPr lang="en-US" sz="1800" smtClean="0">
                <a:solidFill>
                  <a:srgbClr val="FF0000"/>
                </a:solidFill>
              </a:rPr>
              <a:t>for the WIDs</a:t>
            </a:r>
            <a:endParaRPr lang="en-US" sz="1800" dirty="0">
              <a:solidFill>
                <a:srgbClr val="FF0000"/>
              </a:solidFill>
            </a:endParaRPr>
          </a:p>
        </p:txBody>
      </p:sp>
    </p:spTree>
    <p:extLst>
      <p:ext uri="{BB962C8B-B14F-4D97-AF65-F5344CB8AC3E}">
        <p14:creationId xmlns:p14="http://schemas.microsoft.com/office/powerpoint/2010/main" val="20131160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2E10A3-DB35-414F-83C1-BF5FB8647349}">
  <ds:schemaRefs>
    <ds:schemaRef ds:uri="http://purl.org/dc/elements/1.1/"/>
    <ds:schemaRef ds:uri="http://schemas.microsoft.com/office/2006/metadata/properties"/>
    <ds:schemaRef ds:uri="dcc30912-d230-4cc2-b11f-bb5ca2a6b6f5"/>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09cef1fd-e61b-4dbf-b745-21988b13f978"/>
    <ds:schemaRef ds:uri="http://www.w3.org/XML/1998/namespace"/>
    <ds:schemaRef ds:uri="http://purl.org/dc/dcmitype/"/>
  </ds:schemaRefs>
</ds:datastoreItem>
</file>

<file path=customXml/itemProps2.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7380</TotalTime>
  <Words>276</Words>
  <Application>Microsoft Office PowerPoint</Application>
  <PresentationFormat>On-screen Show (4:3)</PresentationFormat>
  <Paragraphs>20</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宋体</vt:lpstr>
      <vt:lpstr>Arial</vt:lpstr>
      <vt:lpstr>Calibri</vt:lpstr>
      <vt:lpstr>Times New Roman</vt:lpstr>
      <vt:lpstr>Office Theme</vt:lpstr>
      <vt:lpstr>Rapporteur guidance for SA2#163</vt:lpstr>
      <vt:lpstr>Rapporteur guidance for SA2#163</vt:lpstr>
      <vt:lpstr>Rapporteur guidance for SA2#163</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Andy Bennett</cp:lastModifiedBy>
  <cp:revision>1943</cp:revision>
  <dcterms:created xsi:type="dcterms:W3CDTF">2008-08-30T09:32:10Z</dcterms:created>
  <dcterms:modified xsi:type="dcterms:W3CDTF">2024-05-17T10:02:12Z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