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910" r:id="rId5"/>
    <p:sldId id="914" r:id="rId6"/>
    <p:sldId id="915" r:id="rId7"/>
    <p:sldId id="911" r:id="rId8"/>
    <p:sldId id="912" r:id="rId9"/>
    <p:sldId id="913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502" autoAdjust="0"/>
    <p:restoredTop sz="94625" autoAdjust="0"/>
  </p:normalViewPr>
  <p:slideViewPr>
    <p:cSldViewPr snapToGrid="0">
      <p:cViewPr varScale="1">
        <p:scale>
          <a:sx n="76" d="100"/>
          <a:sy n="76" d="100"/>
        </p:scale>
        <p:origin x="102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48" d="100"/>
          <a:sy n="48" d="100"/>
        </p:scale>
        <p:origin x="2764" y="3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17-May-24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17-May-24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63357" y="316853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S2-2311849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#159</a:t>
            </a:r>
          </a:p>
          <a:p>
            <a:r>
              <a:rPr lang="en-GB" altLang="zh-CN" sz="10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9 – 13 September, 2023, Xiamen, China</a:t>
            </a:r>
            <a:endParaRPr lang="zh-CN" altLang="zh-CN" sz="10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WG2#163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 </a:t>
            </a:r>
            <a:r>
              <a:rPr lang="en-GB" altLang="de-DE" sz="1200" baseline="0" dirty="0" err="1" smtClean="0">
                <a:solidFill>
                  <a:schemeClr val="bg1"/>
                </a:solidFill>
              </a:rPr>
              <a:t>Jeju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, 27 May – 31 May,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2024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portal.3gpp.org/Home.aspx#/meeting?MtgId=60623" TargetMode="External"/><Relationship Id="rId3" Type="http://schemas.openxmlformats.org/officeDocument/2006/relationships/hyperlink" Target="https://portal.3gpp.org/Home.aspx#/meeting?MtgId=60657" TargetMode="External"/><Relationship Id="rId7" Type="http://schemas.openxmlformats.org/officeDocument/2006/relationships/hyperlink" Target="https://portal.3gpp.org/Home.aspx#/meeting?MtgId=6063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Home.aspx#/meeting?MtgId=60641" TargetMode="External"/><Relationship Id="rId5" Type="http://schemas.openxmlformats.org/officeDocument/2006/relationships/hyperlink" Target="https://portal.3gpp.org/Home.aspx#/meeting?MtgId=60645" TargetMode="External"/><Relationship Id="rId4" Type="http://schemas.openxmlformats.org/officeDocument/2006/relationships/hyperlink" Target="https://www.3gpp.org/Specification-Groups/" TargetMode="External"/><Relationship Id="rId9" Type="http://schemas.openxmlformats.org/officeDocument/2006/relationships/hyperlink" Target="https://portal.3gpp.org/Home.aspx#/meeting?MtgId=60617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2025 meeting plan is already fixed in terms of </a:t>
            </a:r>
            <a:r>
              <a:rPr lang="en-US" sz="2000" i="1" dirty="0" smtClean="0"/>
              <a:t>dates</a:t>
            </a:r>
            <a:r>
              <a:rPr lang="en-US" sz="2000" dirty="0" smtClean="0"/>
              <a:t> for the Ordinary meetings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sz="2400" dirty="0"/>
          </a:p>
          <a:p>
            <a:r>
              <a:rPr lang="en-US" sz="2000" dirty="0" smtClean="0"/>
              <a:t>Two questions</a:t>
            </a:r>
          </a:p>
          <a:p>
            <a:pPr lvl="1"/>
            <a:r>
              <a:rPr lang="en-US" sz="1600" dirty="0" smtClean="0"/>
              <a:t>Should there be an Ad Hoc e-meeting in January 2025?</a:t>
            </a:r>
          </a:p>
          <a:p>
            <a:pPr lvl="1"/>
            <a:r>
              <a:rPr lang="en-US" sz="1600" dirty="0" smtClean="0"/>
              <a:t>Can one of the Ordinary face to face meetings be converted to an e-meeting?</a:t>
            </a:r>
            <a:endParaRPr lang="en-US" sz="1600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497306"/>
              </p:ext>
            </p:extLst>
          </p:nvPr>
        </p:nvGraphicFramePr>
        <p:xfrm>
          <a:off x="1102629" y="2325829"/>
          <a:ext cx="6475219" cy="146887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25031"/>
                <a:gridCol w="1541718"/>
                <a:gridCol w="1541718"/>
                <a:gridCol w="1233376"/>
                <a:gridCol w="1233376"/>
              </a:tblGrid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 dirty="0">
                          <a:effectLst/>
                          <a:hlinkClick r:id="rId3"/>
                        </a:rPr>
                        <a:t>S2-172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3GPPSA2#172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US (TBC)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2025‑11‑17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2025‑11‑21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 dirty="0">
                          <a:effectLst/>
                          <a:hlinkClick r:id="rId5"/>
                        </a:rPr>
                        <a:t>S2-171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3GPPSA2#171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China (TBC)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2025‑10‑13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2025‑10‑17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6"/>
                        </a:rPr>
                        <a:t>S2-170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3GPPSA2#170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  <a:hlinkClick r:id="rId4"/>
                        </a:rPr>
                        <a:t>Goteborg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2025‑08‑25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2025‑08‑29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7"/>
                        </a:rPr>
                        <a:t>S2-169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</a:rPr>
                        <a:t>3GPPSA2#169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Japan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2025‑05‑19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2025‑05‑23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8"/>
                        </a:rPr>
                        <a:t>S2-168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3GPPSA2#168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Goteborg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2025‑04‑07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effectLst/>
                        </a:rPr>
                        <a:t>2025‑04‑11</a:t>
                      </a:r>
                    </a:p>
                  </a:txBody>
                  <a:tcPr marL="61933" marR="61933" marT="30966" marB="30966"/>
                </a:tc>
              </a:tr>
              <a:tr h="91440">
                <a:tc>
                  <a:txBody>
                    <a:bodyPr/>
                    <a:lstStyle/>
                    <a:p>
                      <a:r>
                        <a:rPr lang="en-US" sz="1200" u="none" strike="noStrike">
                          <a:effectLst/>
                          <a:hlinkClick r:id="rId9"/>
                        </a:rPr>
                        <a:t>S2-167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>
                          <a:effectLst/>
                        </a:rPr>
                        <a:t>3GPPSA2#167</a:t>
                      </a:r>
                      <a:endParaRPr lang="en-US" sz="12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u="none" strike="noStrike" dirty="0">
                          <a:effectLst/>
                          <a:hlinkClick r:id="rId4"/>
                        </a:rPr>
                        <a:t>EU</a:t>
                      </a:r>
                      <a:endParaRPr lang="en-US" sz="12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2025‑02‑17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effectLst/>
                        </a:rPr>
                        <a:t>2025‑02‑21</a:t>
                      </a:r>
                    </a:p>
                  </a:txBody>
                  <a:tcPr marL="61933" marR="61933" marT="30966" marB="3096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5875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Ad Hoc e-meeting in January 2025?</a:t>
            </a:r>
            <a:endParaRPr lang="en-US" sz="2000" dirty="0" smtClean="0"/>
          </a:p>
          <a:p>
            <a:pPr lvl="1"/>
            <a:r>
              <a:rPr lang="en-US" sz="1800" dirty="0" smtClean="0"/>
              <a:t>Stage 2 freeze for Rel-19 is December 2024</a:t>
            </a:r>
          </a:p>
          <a:p>
            <a:pPr lvl="1"/>
            <a:r>
              <a:rPr lang="en-US" sz="1800" dirty="0" smtClean="0"/>
              <a:t>Exceptions can be expected to be needed for some Work Items to complete the Rel-19 normative work</a:t>
            </a:r>
          </a:p>
          <a:p>
            <a:pPr lvl="1"/>
            <a:r>
              <a:rPr lang="en-US" sz="1800" dirty="0" smtClean="0"/>
              <a:t>For all Rel-19 Work Items significant maintenance work can be expected based on previous experience</a:t>
            </a:r>
          </a:p>
          <a:p>
            <a:pPr lvl="1"/>
            <a:r>
              <a:rPr lang="en-US" sz="1800" dirty="0" smtClean="0"/>
              <a:t>Preparation for Rel-20 (discussion of SIDs, </a:t>
            </a:r>
            <a:r>
              <a:rPr lang="en-US" sz="1800" dirty="0" err="1" smtClean="0"/>
              <a:t>etc</a:t>
            </a:r>
            <a:r>
              <a:rPr lang="en-US" sz="1800" dirty="0" smtClean="0"/>
              <a:t>) needs to start in Q1 and Q2 (package approval expected in June 2025)</a:t>
            </a:r>
          </a:p>
          <a:p>
            <a:pPr lvl="1"/>
            <a:r>
              <a:rPr lang="en-US" sz="1800" dirty="0" smtClean="0"/>
              <a:t>For the above reasons it is proposed that a January 2025 ad hoc is added to the calendar</a:t>
            </a:r>
          </a:p>
          <a:p>
            <a:pPr lvl="1"/>
            <a:r>
              <a:rPr lang="en-US" sz="1800" dirty="0" smtClean="0"/>
              <a:t>Proposed date</a:t>
            </a:r>
          </a:p>
          <a:p>
            <a:pPr lvl="2"/>
            <a:r>
              <a:rPr lang="en-US" sz="1600" dirty="0" smtClean="0"/>
              <a:t>13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– 17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January (allows 4 full weeks until the February meeting)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064011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2025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Convert one Ordinary meeting to an e-meeting?</a:t>
            </a:r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  <a:p>
            <a:pPr lvl="1"/>
            <a:endParaRPr lang="en-US" sz="1800" dirty="0" smtClean="0"/>
          </a:p>
          <a:p>
            <a:pPr lvl="1"/>
            <a:endParaRPr lang="en-US" sz="1400" dirty="0" smtClean="0"/>
          </a:p>
          <a:p>
            <a:pPr lvl="1"/>
            <a:r>
              <a:rPr lang="en-US" sz="1400" dirty="0" smtClean="0"/>
              <a:t>E-meetings </a:t>
            </a:r>
            <a:r>
              <a:rPr lang="en-US" sz="1400" dirty="0"/>
              <a:t>can be productive when working on maintenance topics and collection of solutions, less so when off-line discussions are needed or key decisions are being </a:t>
            </a:r>
            <a:r>
              <a:rPr lang="en-US" sz="1400" dirty="0" smtClean="0"/>
              <a:t>made</a:t>
            </a:r>
          </a:p>
          <a:p>
            <a:pPr lvl="1"/>
            <a:r>
              <a:rPr lang="en-US" sz="1400" dirty="0" smtClean="0"/>
              <a:t>Suggestion from SA2 Chair is to avoid </a:t>
            </a:r>
            <a:r>
              <a:rPr lang="en-US" sz="1400" i="1" dirty="0" smtClean="0"/>
              <a:t>only</a:t>
            </a:r>
            <a:r>
              <a:rPr lang="en-US" sz="1400" dirty="0" smtClean="0"/>
              <a:t> e-meetings in a quarter</a:t>
            </a:r>
            <a:endParaRPr lang="en-US" sz="1400" dirty="0"/>
          </a:p>
          <a:p>
            <a:pPr lvl="1"/>
            <a:r>
              <a:rPr lang="en-US" sz="1400" dirty="0" smtClean="0"/>
              <a:t>The meetings following Rel-20 package approval will see the start of work on the 5G Advanced and 6G studies</a:t>
            </a:r>
          </a:p>
          <a:p>
            <a:pPr lvl="1"/>
            <a:r>
              <a:rPr lang="en-US" sz="1400" dirty="0" smtClean="0"/>
              <a:t>Suggestion from the SA2 Chair is to only discuss whether S2#168 or S2#172 could be converted to an </a:t>
            </a:r>
            <a:r>
              <a:rPr lang="en-US" sz="1400" dirty="0" smtClean="0"/>
              <a:t>e-meeting (note that the contracts have been signed for the SA2#168 meeting)</a:t>
            </a:r>
            <a:endParaRPr lang="en-US" sz="1400" dirty="0" smtClean="0"/>
          </a:p>
          <a:p>
            <a:pPr lvl="1"/>
            <a:endParaRPr lang="en-US" sz="1800" dirty="0" smtClean="0"/>
          </a:p>
          <a:p>
            <a:pPr lvl="1"/>
            <a:endParaRPr lang="en-US" sz="18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301616"/>
              </p:ext>
            </p:extLst>
          </p:nvPr>
        </p:nvGraphicFramePr>
        <p:xfrm>
          <a:off x="992221" y="2120006"/>
          <a:ext cx="7597301" cy="22957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778213"/>
                <a:gridCol w="1527243"/>
                <a:gridCol w="836578"/>
                <a:gridCol w="817124"/>
                <a:gridCol w="963038"/>
                <a:gridCol w="2675105"/>
              </a:tblGrid>
              <a:tr h="216239">
                <a:tc>
                  <a:txBody>
                    <a:bodyPr/>
                    <a:lstStyle/>
                    <a:p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Comment on converting to e-meeting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S2-172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3GPPSA2#172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US (TBC)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2025‑11‑17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2025‑11‑21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S2-171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3GPPSA2#171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China (TBC)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2025‑10‑13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2025‑10‑17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Still in initial discussion</a:t>
                      </a:r>
                      <a:r>
                        <a:rPr lang="en-US" sz="1100" baseline="0" dirty="0" smtClean="0">
                          <a:effectLst/>
                        </a:rPr>
                        <a:t> of Rel-20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 smtClean="0">
                          <a:effectLst/>
                        </a:rPr>
                        <a:t>S2-170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3GPPSA2#170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Goteborg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2025‑08‑25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2025‑08‑29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First meeting after package approval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effectLst/>
                        </a:rPr>
                        <a:t>SA-108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Rel-20 package</a:t>
                      </a:r>
                      <a:r>
                        <a:rPr lang="en-US" sz="1100" baseline="0" dirty="0" smtClean="0">
                          <a:effectLst/>
                        </a:rPr>
                        <a:t> approval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 smtClean="0">
                          <a:effectLst/>
                        </a:rPr>
                        <a:t>S2-169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3GPPSA2#169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Japan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2025‑05‑19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2025‑05‑23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Prefer 2</a:t>
                      </a:r>
                      <a:r>
                        <a:rPr lang="en-US" sz="1100" baseline="30000" dirty="0" smtClean="0">
                          <a:effectLst/>
                        </a:rPr>
                        <a:t>nd</a:t>
                      </a:r>
                      <a:r>
                        <a:rPr lang="en-US" sz="1100" baseline="0" dirty="0" smtClean="0">
                          <a:effectLst/>
                        </a:rPr>
                        <a:t> meeting in a quarter to be f2f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S2-168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3GPPSA2#168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Goteborg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effectLst/>
                        </a:rPr>
                        <a:t>2025‑04‑07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2025‑04‑11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effectLst/>
                        </a:rPr>
                        <a:t>SA-107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(</a:t>
                      </a:r>
                      <a:r>
                        <a:rPr lang="en-US" sz="1100" dirty="0" err="1" smtClean="0">
                          <a:effectLst/>
                        </a:rPr>
                        <a:t>inc</a:t>
                      </a:r>
                      <a:r>
                        <a:rPr lang="en-US" sz="1100" dirty="0" smtClean="0">
                          <a:effectLst/>
                        </a:rPr>
                        <a:t> 6G Workshop)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Korea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u="none" strike="noStrike" dirty="0">
                          <a:effectLst/>
                        </a:rPr>
                        <a:t>S2-167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>
                          <a:effectLst/>
                        </a:rPr>
                        <a:t>3GPPSA2#167</a:t>
                      </a:r>
                      <a:endParaRPr lang="en-US" sz="110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u="none" strike="noStrike" dirty="0">
                          <a:effectLst/>
                        </a:rPr>
                        <a:t>EU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2025‑02‑17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effectLst/>
                        </a:rPr>
                        <a:t>2025‑02‑21</a:t>
                      </a: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effectLst/>
                        </a:rPr>
                        <a:t>Would only</a:t>
                      </a:r>
                      <a:r>
                        <a:rPr lang="en-US" sz="1100" baseline="0" dirty="0" smtClean="0">
                          <a:effectLst/>
                        </a:rPr>
                        <a:t> have e-meetings in this quarter</a:t>
                      </a:r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  <a:tr h="216239">
                <a:tc>
                  <a:txBody>
                    <a:bodyPr/>
                    <a:lstStyle/>
                    <a:p>
                      <a:r>
                        <a:rPr lang="en-US" sz="1100" i="1" dirty="0" smtClean="0">
                          <a:effectLst/>
                        </a:rPr>
                        <a:t>SA2</a:t>
                      </a:r>
                      <a:r>
                        <a:rPr lang="en-US" sz="1100" i="1" baseline="0" dirty="0" smtClean="0">
                          <a:effectLst/>
                        </a:rPr>
                        <a:t>-166AH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i="1" dirty="0" smtClean="0">
                          <a:effectLst/>
                        </a:rPr>
                        <a:t>TBD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i="1" dirty="0" smtClean="0">
                          <a:effectLst/>
                        </a:rPr>
                        <a:t>E-meeting</a:t>
                      </a:r>
                      <a:endParaRPr lang="en-US" sz="1100" i="1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effectLst/>
                      </a:endParaRPr>
                    </a:p>
                  </a:txBody>
                  <a:tcPr marL="61933" marR="61933" marT="30966" marB="30966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54868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1484768"/>
            <a:ext cx="8554481" cy="4535031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88950" y="1577848"/>
            <a:ext cx="8388350" cy="4555120"/>
          </a:xfrm>
        </p:spPr>
        <p:txBody>
          <a:bodyPr/>
          <a:lstStyle/>
          <a:p>
            <a:r>
              <a:rPr lang="en-US" sz="2000" dirty="0" smtClean="0"/>
              <a:t>The schedule is being finalized and Chairs are asked to provide feedback on this</a:t>
            </a:r>
          </a:p>
          <a:p>
            <a:r>
              <a:rPr lang="en-US" sz="2000" dirty="0" smtClean="0"/>
              <a:t>Three options are proposed, with the variance around the scheduling of Q1 and Q2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34871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 – Q1 and Q2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170237"/>
              </p:ext>
            </p:extLst>
          </p:nvPr>
        </p:nvGraphicFramePr>
        <p:xfrm>
          <a:off x="819432" y="1348581"/>
          <a:ext cx="7727386" cy="4928841"/>
        </p:xfrm>
        <a:graphic>
          <a:graphicData uri="http://schemas.openxmlformats.org/drawingml/2006/table">
            <a:tbl>
              <a:tblPr/>
              <a:tblGrid>
                <a:gridCol w="439994"/>
                <a:gridCol w="439994"/>
                <a:gridCol w="1292481"/>
                <a:gridCol w="953319"/>
                <a:gridCol w="953319"/>
                <a:gridCol w="953319"/>
                <a:gridCol w="879987"/>
                <a:gridCol w="1814973"/>
              </a:tblGrid>
              <a:tr h="37811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 dirty="0">
                          <a:effectLst/>
                          <a:latin typeface="Arial" panose="020B0604020202020204" pitchFamily="34" charset="0"/>
                        </a:rPr>
                        <a:t>2026 week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Mondays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events &amp; holidays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2026 meeting dates</a:t>
                      </a:r>
                      <a:b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1" i="0" u="none" strike="noStrike">
                          <a:effectLst/>
                          <a:latin typeface="Arial" panose="020B0604020202020204" pitchFamily="34" charset="0"/>
                        </a:rPr>
                        <a:t>option 3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 dirty="0">
                          <a:effectLst/>
                          <a:latin typeface="Arial" panose="020B0604020202020204" pitchFamily="34" charset="0"/>
                        </a:rPr>
                        <a:t>SA2 </a:t>
                      </a:r>
                      <a:r>
                        <a:rPr lang="en-US" sz="900" b="1" i="0" u="none" strike="noStrike" dirty="0" smtClean="0">
                          <a:effectLst/>
                          <a:latin typeface="Arial" panose="020B0604020202020204" pitchFamily="34" charset="0"/>
                        </a:rPr>
                        <a:t>preference?</a:t>
                      </a:r>
                      <a:endParaRPr lang="en-US" sz="900" b="1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i="0" u="none" strike="noStrike">
                          <a:effectLst/>
                          <a:latin typeface="Arial" panose="020B0604020202020204" pitchFamily="34" charset="0"/>
                        </a:rPr>
                        <a:t>Notes for SA2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29.12.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New Year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05.01.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26.01.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49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41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SA2#173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Chinese new year 17.02./ Spring festival 18.02.-22.02.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41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23.02.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7496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#111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#125: 14.03.-20.03.26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30.03.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Easter: 03.04.-06.04.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Easter: 03.04.-06.04.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7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SA2#174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17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18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27.04.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Labour day 01.05.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04.05.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11.05.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18.05.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SA2#175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Complete 5G Advanced normative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25.05.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01.06.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3747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08.06.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#112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Stage 2 freeze (80%)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25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15.06.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midsummer 19.06.-20.06.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87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</a:t>
                      </a:r>
                    </a:p>
                  </a:txBody>
                  <a:tcPr marL="6875" marR="6875" marT="6875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22.06.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875" marR="6875" marT="6875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877751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2026 Meeting Plan – Q3 and Q4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2407503"/>
              </p:ext>
            </p:extLst>
          </p:nvPr>
        </p:nvGraphicFramePr>
        <p:xfrm>
          <a:off x="905153" y="1371600"/>
          <a:ext cx="7419755" cy="4830756"/>
        </p:xfrm>
        <a:graphic>
          <a:graphicData uri="http://schemas.openxmlformats.org/drawingml/2006/table">
            <a:tbl>
              <a:tblPr/>
              <a:tblGrid>
                <a:gridCol w="422477"/>
                <a:gridCol w="422477"/>
                <a:gridCol w="1241027"/>
                <a:gridCol w="915367"/>
                <a:gridCol w="915367"/>
                <a:gridCol w="915367"/>
                <a:gridCol w="844954"/>
                <a:gridCol w="1742719"/>
              </a:tblGrid>
              <a:tr h="138625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29.06.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06.07.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13.07.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20.07.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#126: 18.07.-24.07.26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27.07.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03.08.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10.08.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17.08.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24.08.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31.08.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07.09.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Rosh Hashana 12.09.-13.09.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441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#113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REL-20 stage 2 freeze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Stage 2 freeze (100%)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33666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Yom Kippur 21.09.;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Korean Chuseok holidays 24.09.-26.09.;  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3263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28.09.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Chinese national day 01.10.; </a:t>
                      </a:r>
                      <a:b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Golden week 02.10.-06.10.;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2592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05.10.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Chinese national day 01.10.; </a:t>
                      </a:r>
                      <a:b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Golden week 02.10.-06.10.;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12.10.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SA2#177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19.10.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26.10.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45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02.11.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09.11.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16.11.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IETF #127: 14.11.-20.11.26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WGs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SA2#178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23.11.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Thanksgiving 26.11.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49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30.11.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9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07.12.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RAN/CT/SA #114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6G Study completion (option A) - option B is March 2027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DB4E2"/>
                    </a:solidFill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51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14.12.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52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21.12.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Xmas 24.-26.12.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344"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53</a:t>
                      </a:r>
                    </a:p>
                  </a:txBody>
                  <a:tcPr marL="6601" marR="6601" marT="6601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28.12..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700" b="0" i="0" u="none" strike="noStrike" dirty="0">
                          <a:effectLst/>
                          <a:latin typeface="Arial" panose="020B0604020202020204" pitchFamily="34" charset="0"/>
                        </a:rPr>
                        <a:t>New Year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7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601" marR="6601" marT="6601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19180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2006/metadata/properties"/>
    <ds:schemaRef ds:uri="dcc30912-d230-4cc2-b11f-bb5ca2a6b6f5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09cef1fd-e61b-4dbf-b745-21988b13f978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8436</TotalTime>
  <Words>775</Words>
  <Application>Microsoft Office PowerPoint</Application>
  <PresentationFormat>On-screen Show (4:3)</PresentationFormat>
  <Paragraphs>541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2025 Meeting Plan</vt:lpstr>
      <vt:lpstr>2025 Meeting Plan</vt:lpstr>
      <vt:lpstr>2025 Meeting Plan</vt:lpstr>
      <vt:lpstr>2026 Meeting Plan</vt:lpstr>
      <vt:lpstr>2026 Meeting Plan – Q1 and Q2</vt:lpstr>
      <vt:lpstr>2026 Meeting Plan – Q3 and Q4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Andy Bennett</cp:lastModifiedBy>
  <cp:revision>1952</cp:revision>
  <dcterms:created xsi:type="dcterms:W3CDTF">2008-08-30T09:32:10Z</dcterms:created>
  <dcterms:modified xsi:type="dcterms:W3CDTF">2024-05-17T14:40:31Z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