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962" r:id="rId6"/>
    <p:sldId id="966" r:id="rId7"/>
    <p:sldId id="366" r:id="rId8"/>
    <p:sldId id="967" r:id="rId9"/>
    <p:sldId id="963" r:id="rId10"/>
    <p:sldId id="964" r:id="rId11"/>
    <p:sldId id="96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27" autoAdjust="0"/>
    <p:restoredTop sz="94679" autoAdjust="0"/>
  </p:normalViewPr>
  <p:slideViewPr>
    <p:cSldViewPr snapToGrid="0">
      <p:cViewPr varScale="1">
        <p:scale>
          <a:sx n="67" d="100"/>
          <a:sy n="67" d="100"/>
        </p:scale>
        <p:origin x="544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08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636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TSG-WG SA2 Meeting #160	</a:t>
            </a:r>
          </a:p>
          <a:p>
            <a:pPr eaLnBrk="1" hangingPunct="1">
              <a:defRPr/>
            </a:pPr>
            <a:r>
              <a:rPr lang="fr-FR" altLang="en-US" sz="1400" b="1" dirty="0">
                <a:latin typeface="Arial "/>
              </a:rPr>
              <a:t>Chicago, USA, </a:t>
            </a:r>
            <a:r>
              <a:rPr lang="fr-FR" altLang="en-US" sz="1400" b="1" dirty="0" err="1">
                <a:latin typeface="Arial "/>
              </a:rPr>
              <a:t>November</a:t>
            </a:r>
            <a:r>
              <a:rPr lang="fr-FR" altLang="en-US" sz="1400" b="1" dirty="0">
                <a:latin typeface="Arial "/>
              </a:rPr>
              <a:t> 13-17,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 S2-2313154</a:t>
            </a:r>
          </a:p>
          <a:p>
            <a:pPr algn="r" eaLnBrk="1" hangingPunct="1">
              <a:defRPr/>
            </a:pP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2198" y="2162825"/>
            <a:ext cx="7330560" cy="1662098"/>
          </a:xfrm>
        </p:spPr>
        <p:txBody>
          <a:bodyPr/>
          <a:lstStyle/>
          <a:p>
            <a:pPr eaLnBrk="1" hangingPunct="1"/>
            <a:r>
              <a:rPr lang="en-GB" altLang="en-US" sz="4400" dirty="0"/>
              <a:t>Discussion for work tasks on 5GS and TSN integration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7" y="4589463"/>
            <a:ext cx="9194029" cy="1500187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en-GB" altLang="en-US" dirty="0"/>
              <a:t>Ling Zhang</a:t>
            </a:r>
          </a:p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en-GB" altLang="en-US" dirty="0"/>
              <a:t>Siemens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174" y="510056"/>
            <a:ext cx="10515600" cy="1130301"/>
          </a:xfrm>
        </p:spPr>
        <p:txBody>
          <a:bodyPr/>
          <a:lstStyle/>
          <a:p>
            <a:r>
              <a:rPr lang="en-US" altLang="en-US" sz="4000" dirty="0"/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174" y="1739900"/>
            <a:ext cx="10947627" cy="239896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/>
              <a:t>IEC/IEEE 60802 TSN Profile for Industrial Automation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1800" dirty="0"/>
              <a:t>“defines time-sensitive networking profiles for industrial automation. The profiles select features, options, configurations, defaults, protocols, and procedures of bridges, end stations, and LANs to build industrial automation networks.”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1800" dirty="0"/>
              <a:t>When integrated with TSN, the 5GS is regarded as an IA-Station (Industrial Automation Station) that follows IEC/IEEE 60802 TSN profile. IA-Station (5GS) supports the required capabilities with digital data sheets modeled with YANG. The CNC provides configuration information via </a:t>
            </a:r>
            <a:r>
              <a:rPr lang="en-US" altLang="en-US" sz="1800" dirty="0" err="1"/>
              <a:t>NetConf</a:t>
            </a:r>
            <a:r>
              <a:rPr lang="en-US" altLang="en-US" sz="1800" dirty="0"/>
              <a:t>/YANG.</a:t>
            </a:r>
          </a:p>
        </p:txBody>
      </p:sp>
      <p:pic>
        <p:nvPicPr>
          <p:cNvPr id="2" name="Grafik 6">
            <a:extLst>
              <a:ext uri="{FF2B5EF4-FFF2-40B4-BE49-F238E27FC236}">
                <a16:creationId xmlns:a16="http://schemas.microsoft.com/office/drawing/2014/main" id="{84EFB6D6-EE18-9D37-8D97-005258EEE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5830" y="4011523"/>
            <a:ext cx="4700339" cy="253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32595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174" y="510056"/>
            <a:ext cx="10515600" cy="1130301"/>
          </a:xfrm>
        </p:spPr>
        <p:txBody>
          <a:bodyPr/>
          <a:lstStyle/>
          <a:p>
            <a:r>
              <a:rPr lang="en-US" altLang="en-US" sz="4000" dirty="0"/>
              <a:t>Discussion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174" y="1739900"/>
            <a:ext cx="10947627" cy="47752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altLang="en-US" sz="2000" dirty="0"/>
              <a:t>Technical scope (issues) of relevant work tasks in the SID for TRS/TSC&amp;URLLC/LAN enhancements: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/>
              <a:t>How are the IEC/IEEE 60802 TSN configuration information translated to the TSN-related configurations within 5GS (WT-4.3)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dirty="0"/>
              <a:t>Enable 5GS to receive and handle the required IEC/IEEE 60802 YANG configurations 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altLang="en-US" dirty="0"/>
              <a:t>Translate/map YANG configurations with the PMIC/UMIC information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/>
              <a:t>How 5GS is enhanced for functions/capabilities required as common features in IEC/IEEE 60802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dirty="0"/>
              <a:t>Whether and how 5GS needs enhancements to support the industrial traffic types (especially the required traffic types) (WT-4.3)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dirty="0"/>
              <a:t>Enhancements to support Multiple Spanning Tree Protocol (WT-4.1.3)</a:t>
            </a:r>
          </a:p>
        </p:txBody>
      </p:sp>
    </p:spTree>
    <p:extLst>
      <p:ext uri="{BB962C8B-B14F-4D97-AF65-F5344CB8AC3E}">
        <p14:creationId xmlns:p14="http://schemas.microsoft.com/office/powerpoint/2010/main" val="111953621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256" y="518445"/>
            <a:ext cx="10515600" cy="1130301"/>
          </a:xfrm>
        </p:spPr>
        <p:txBody>
          <a:bodyPr/>
          <a:lstStyle/>
          <a:p>
            <a:r>
              <a:rPr lang="en-GB" altLang="en-US" sz="4000" dirty="0"/>
              <a:t>Proposal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04655"/>
            <a:ext cx="10856053" cy="43513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457200" lvl="1" indent="0">
              <a:spcBef>
                <a:spcPts val="300"/>
              </a:spcBef>
              <a:buClrTx/>
              <a:buNone/>
            </a:pPr>
            <a:endParaRPr lang="en-US" sz="1200" kern="1200" dirty="0">
              <a:effectLst/>
              <a:latin typeface="+mn-lt"/>
              <a:ea typeface="+mn-ea"/>
              <a:cs typeface="+mn-cs"/>
            </a:endParaRPr>
          </a:p>
          <a:p>
            <a:pPr marL="971550" lvl="1" indent="-514350">
              <a:buAutoNum type="arabicParenR"/>
            </a:pPr>
            <a:endParaRPr lang="en-US" altLang="en-US" sz="16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802880-2AD9-216D-24B7-72148DF70C0E}"/>
              </a:ext>
            </a:extLst>
          </p:cNvPr>
          <p:cNvSpPr txBox="1">
            <a:spLocks/>
          </p:cNvSpPr>
          <p:nvPr/>
        </p:nvSpPr>
        <p:spPr bwMode="auto">
          <a:xfrm>
            <a:off x="406174" y="1739900"/>
            <a:ext cx="10947627" cy="477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/>
              <a:t>In Rel-19 “Study on enhancement of Timing Resiliency, TSC&amp;URLLC, and LAN”, support for IEC/IEEE 60802 is proposed as: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/>
              <a:t>Justifications: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IEC/IEEE 60802 “Time-sensitive networking profile for industrial automation” requires the support of MSTP (Multiple Spanning Tree Protocol), both configuration and protocol, for loop prevention. In 5G-VN, two UEs (one at the begin and one at the end of a conveyor belt), may make a ring out of the linear topology of the Ethernet LAN over the 5GS. Additionally, this setup allows a media redundancy using the 5GS – if the wireline breaks, every node is still reachable through the 5GS. 5GS enhancements for support of MSTP needs to be studied in order to support prevention of loops.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achieve better interoperability with respect to industrial automation in integrated 5G/TSN networks, it is beneficial to study the enhancements of 5GS for alignment on common industrial features including industrial traffic, and </a:t>
            </a:r>
            <a:r>
              <a:rPr lang="en-US" alt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NetConf</a:t>
            </a:r>
            <a:r>
              <a:rPr lang="en-US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/YANG configurations defined in IEC/IEEE 60802.</a:t>
            </a:r>
          </a:p>
          <a:p>
            <a:pPr lvl="1"/>
            <a:r>
              <a:rPr lang="en-US" altLang="en-US" sz="2000" dirty="0"/>
              <a:t>Objectives (in WT-4):</a:t>
            </a:r>
          </a:p>
          <a:p>
            <a:pPr marL="457200" lvl="1" indent="0">
              <a:buNone/>
            </a:pPr>
            <a:r>
              <a:rPr lang="en-US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	WT-4.1.3: Support of Multiple Spanning Tree Protocol to ensure loop prevention</a:t>
            </a:r>
          </a:p>
          <a:p>
            <a:pPr marL="457200" lvl="1" indent="0">
              <a:buNone/>
            </a:pPr>
            <a:r>
              <a:rPr lang="en-US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	WT-4.3: Enhancements to 5GS TSN support to align with IEC/IEEE 60802 Time-sensitive networking profile for industrial automation</a:t>
            </a:r>
          </a:p>
          <a:p>
            <a:pPr marL="457200" lvl="1" indent="0">
              <a:buNone/>
            </a:pPr>
            <a:endParaRPr lang="en-US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42CA05-7390-8E87-A8E5-316BAA934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559925" cy="2852737"/>
          </a:xfrm>
        </p:spPr>
        <p:txBody>
          <a:bodyPr/>
          <a:lstStyle/>
          <a:p>
            <a:r>
              <a:rPr lang="en-US" sz="4000" dirty="0"/>
              <a:t>Reference for YANG Data Modules, Features, and Nodes required from 5GS logical bridge (for information only)</a:t>
            </a:r>
          </a:p>
        </p:txBody>
      </p:sp>
    </p:spTree>
    <p:extLst>
      <p:ext uri="{BB962C8B-B14F-4D97-AF65-F5344CB8AC3E}">
        <p14:creationId xmlns:p14="http://schemas.microsoft.com/office/powerpoint/2010/main" val="290031934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D2BE7-BF0E-01F8-1AA0-4AA0DC398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5612"/>
            <a:ext cx="8905875" cy="1130301"/>
          </a:xfrm>
        </p:spPr>
        <p:txBody>
          <a:bodyPr/>
          <a:lstStyle/>
          <a:p>
            <a:r>
              <a:rPr lang="en-US" sz="3600" dirty="0"/>
              <a:t>Common YANG modules, features, and nodes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6674EA73-5901-926E-D683-6391BCA51310}"/>
              </a:ext>
            </a:extLst>
          </p:cNvPr>
          <p:cNvSpPr txBox="1">
            <a:spLocks/>
          </p:cNvSpPr>
          <p:nvPr/>
        </p:nvSpPr>
        <p:spPr bwMode="auto">
          <a:xfrm>
            <a:off x="411162" y="1900575"/>
            <a:ext cx="11376026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de-DE" sz="2000" dirty="0"/>
              <a:t>IEEE standard for Ethernet</a:t>
            </a:r>
          </a:p>
          <a:p>
            <a:pPr marL="645750" lvl="2" indent="-285750"/>
            <a:r>
              <a:rPr lang="de-DE" sz="1600" dirty="0"/>
              <a:t>Selected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ieee802-ethernet-interface</a:t>
            </a:r>
            <a:r>
              <a:rPr lang="de-DE" sz="1600" dirty="0"/>
              <a:t> YANG module (IEEE Std 802.3.2-2019)</a:t>
            </a:r>
          </a:p>
          <a:p>
            <a:pPr marL="285750" indent="-285750"/>
            <a:r>
              <a:rPr lang="de-DE" sz="2000" dirty="0"/>
              <a:t>Station and MAC connectivity discovery</a:t>
            </a:r>
          </a:p>
          <a:p>
            <a:pPr marL="645750" lvl="2" indent="-285750"/>
            <a:r>
              <a:rPr lang="de-DE" sz="1600" dirty="0"/>
              <a:t>Selected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ieee802-dot1ab-lldp</a:t>
            </a:r>
            <a:r>
              <a:rPr lang="de-DE" sz="1600" dirty="0"/>
              <a:t> YANG module (IEEE Std 802.1ABcu-2021)</a:t>
            </a:r>
          </a:p>
          <a:p>
            <a:pPr marL="285750" indent="-285750"/>
            <a:r>
              <a:rPr lang="de-DE" sz="2000" dirty="0"/>
              <a:t>Time Synchronization</a:t>
            </a:r>
          </a:p>
          <a:p>
            <a:pPr marL="645750" lvl="2" indent="-285750"/>
            <a:r>
              <a:rPr lang="de-DE" sz="1600" dirty="0"/>
              <a:t>Selected features and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ieee1588-ptp</a:t>
            </a:r>
            <a:r>
              <a:rPr lang="de-DE" sz="1600" dirty="0"/>
              <a:t> YANG module (IEEE P1588e)</a:t>
            </a:r>
          </a:p>
          <a:p>
            <a:pPr marL="645750" lvl="2" indent="-285750"/>
            <a:r>
              <a:rPr lang="de-DE" sz="1600" dirty="0"/>
              <a:t>Selected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ieee802-dot1as-ptp</a:t>
            </a:r>
            <a:r>
              <a:rPr lang="de-DE" sz="1600" dirty="0"/>
              <a:t> YANG module (IEEE P802.1ASdn)</a:t>
            </a:r>
          </a:p>
          <a:p>
            <a:pPr marL="285750" indent="-285750"/>
            <a:r>
              <a:rPr lang="de-DE" sz="2000" dirty="0"/>
              <a:t>Security configuration</a:t>
            </a:r>
          </a:p>
          <a:p>
            <a:pPr marL="645750" lvl="2" indent="-285750"/>
            <a:r>
              <a:rPr lang="de-DE" sz="1600" dirty="0"/>
              <a:t>Selected features and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ietf-keystore</a:t>
            </a:r>
            <a:r>
              <a:rPr lang="de-DE" sz="1600" dirty="0"/>
              <a:t> YANG module (IETF draft-ietf-netconf-keystore)</a:t>
            </a:r>
          </a:p>
          <a:p>
            <a:pPr marL="645750" lvl="2" indent="-285750"/>
            <a:r>
              <a:rPr lang="de-DE" sz="1600" dirty="0"/>
              <a:t>Selected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ietf-netconf-acm</a:t>
            </a:r>
            <a:r>
              <a:rPr lang="de-DE" sz="1600" dirty="0"/>
              <a:t> YANG module (IETF RFC 8341)</a:t>
            </a:r>
          </a:p>
          <a:p>
            <a:pPr marL="645750" lvl="2" indent="-285750"/>
            <a:r>
              <a:rPr lang="de-DE" sz="1600" dirty="0"/>
              <a:t>Selected features and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ietf-truststore</a:t>
            </a:r>
            <a:r>
              <a:rPr lang="de-DE" sz="1600" dirty="0"/>
              <a:t> YANG module (IETF draft-ietf-netconf-trust-anchors)</a:t>
            </a:r>
          </a:p>
          <a:p>
            <a:pPr marL="285750" indent="-285750"/>
            <a:r>
              <a:rPr lang="de-DE" sz="2000" dirty="0"/>
              <a:t>IA-Station capabilities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iecieee60802-ia-station</a:t>
            </a:r>
            <a:r>
              <a:rPr lang="de-DE" sz="1600" dirty="0">
                <a:cs typeface="Courier New" panose="02070309020205020404" pitchFamily="49" charset="0"/>
              </a:rPr>
              <a:t> YANG module (IEC/IEEE 60802)</a:t>
            </a:r>
          </a:p>
        </p:txBody>
      </p:sp>
    </p:spTree>
    <p:extLst>
      <p:ext uri="{BB962C8B-B14F-4D97-AF65-F5344CB8AC3E}">
        <p14:creationId xmlns:p14="http://schemas.microsoft.com/office/powerpoint/2010/main" val="196587538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0853F5D-B2EF-5055-F627-35684D7B2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5612"/>
            <a:ext cx="8905875" cy="1130301"/>
          </a:xfrm>
        </p:spPr>
        <p:txBody>
          <a:bodyPr/>
          <a:lstStyle/>
          <a:p>
            <a:r>
              <a:rPr lang="en-US" sz="3600" dirty="0"/>
              <a:t>Common YANG modules, features, and nodes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A41E1717-7EFE-CBB6-5B47-C87B9E192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550" y="1466850"/>
            <a:ext cx="11791950" cy="5238750"/>
          </a:xfrm>
        </p:spPr>
        <p:txBody>
          <a:bodyPr/>
          <a:lstStyle/>
          <a:p>
            <a:pPr marL="285750" indent="-285750"/>
            <a:r>
              <a:rPr lang="de-DE" sz="2000" dirty="0"/>
              <a:t>IA-Station management</a:t>
            </a:r>
          </a:p>
          <a:p>
            <a:pPr marL="645750" lvl="2" indent="-285750"/>
            <a:r>
              <a:rPr lang="de-DE" sz="1600" dirty="0"/>
              <a:t>Selected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ietf-system-capabilities</a:t>
            </a:r>
            <a:r>
              <a:rPr lang="de-DE" sz="1600" dirty="0">
                <a:cs typeface="Courier New" panose="02070309020205020404" pitchFamily="49" charset="0"/>
              </a:rPr>
              <a:t> YANG module (IETF RFC 9196)</a:t>
            </a:r>
          </a:p>
          <a:p>
            <a:pPr marL="645750" lvl="2" indent="-285750"/>
            <a:r>
              <a:rPr lang="de-DE" sz="1600" dirty="0"/>
              <a:t>Selected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ietf-yang-library</a:t>
            </a:r>
            <a:r>
              <a:rPr lang="de-DE" sz="1600" dirty="0">
                <a:cs typeface="Courier New" panose="02070309020205020404" pitchFamily="49" charset="0"/>
              </a:rPr>
              <a:t> YANG module (IETF RFC 8525)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Selected features and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ietf-yang-push</a:t>
            </a:r>
            <a:r>
              <a:rPr lang="de-DE" sz="1600" dirty="0">
                <a:cs typeface="Courier New" panose="02070309020205020404" pitchFamily="49" charset="0"/>
              </a:rPr>
              <a:t> YANG module (IETF RFC 8641)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Selected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ietf-notification-capabilities</a:t>
            </a:r>
            <a:r>
              <a:rPr lang="de-DE" sz="1600" dirty="0">
                <a:cs typeface="Courier New" panose="02070309020205020404" pitchFamily="49" charset="0"/>
              </a:rPr>
              <a:t> YANG module (IETF RFC 9196)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Selected features and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ietf-subscribed-notifications</a:t>
            </a:r>
            <a:r>
              <a:rPr lang="de-DE" sz="1600" dirty="0">
                <a:cs typeface="Courier New" panose="02070309020205020404" pitchFamily="49" charset="0"/>
              </a:rPr>
              <a:t> YANG module (IETF RFC 8639)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Selected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ietf-netconf-monitoring</a:t>
            </a:r>
            <a:r>
              <a:rPr lang="de-DE" sz="1600" dirty="0">
                <a:cs typeface="Courier New" panose="02070309020205020404" pitchFamily="49" charset="0"/>
              </a:rPr>
              <a:t> YANG module (IETF RFC 6022)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Selected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ietf-system</a:t>
            </a:r>
            <a:r>
              <a:rPr lang="de-DE" sz="1600" dirty="0">
                <a:cs typeface="Courier New" panose="02070309020205020404" pitchFamily="49" charset="0"/>
              </a:rPr>
              <a:t> YANG module (IETF RFC 7317)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Selected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ietf-hardware</a:t>
            </a:r>
            <a:r>
              <a:rPr lang="de-DE" sz="1600" dirty="0">
                <a:cs typeface="Courier New" panose="02070309020205020404" pitchFamily="49" charset="0"/>
              </a:rPr>
              <a:t> YANG module (IETF RFC 8348)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Selected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ietf-interfaces</a:t>
            </a:r>
            <a:r>
              <a:rPr lang="de-DE" sz="1600" dirty="0">
                <a:cs typeface="Courier New" panose="02070309020205020404" pitchFamily="49" charset="0"/>
              </a:rPr>
              <a:t> YANG module (IETF RFC 8343)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Selected features and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ieee802-dot1q-bridge</a:t>
            </a:r>
            <a:r>
              <a:rPr lang="de-DE" sz="1600" dirty="0">
                <a:cs typeface="Courier New" panose="02070309020205020404" pitchFamily="49" charset="0"/>
              </a:rPr>
              <a:t> YANG module (IEEE Std 802.1Q-2022, Clause 48 + IEEE P802.1Qcw)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iecieee60802-bridge</a:t>
            </a:r>
            <a:r>
              <a:rPr lang="de-DE" sz="1600" dirty="0">
                <a:cs typeface="Courier New" panose="02070309020205020404" pitchFamily="49" charset="0"/>
              </a:rPr>
              <a:t> YANG module (IEC/IEEE 60802)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iecieee60802-ethernet-interface</a:t>
            </a:r>
            <a:r>
              <a:rPr lang="de-DE" sz="1600" dirty="0">
                <a:cs typeface="Courier New" panose="02070309020205020404" pitchFamily="49" charset="0"/>
              </a:rPr>
              <a:t> YANG module (IEC/IEEE 60802)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Selected features and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ietf-netconf-server</a:t>
            </a:r>
            <a:r>
              <a:rPr lang="de-DE" sz="1600" dirty="0">
                <a:cs typeface="Courier New" panose="02070309020205020404" pitchFamily="49" charset="0"/>
              </a:rPr>
              <a:t> YANG module (IETF draft-ietf-netconf-client-server)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Selected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ietf-subscribed-notifications</a:t>
            </a:r>
            <a:r>
              <a:rPr lang="de-DE" sz="1600" dirty="0">
                <a:cs typeface="Courier New" panose="02070309020205020404" pitchFamily="49" charset="0"/>
              </a:rPr>
              <a:t> YANG module (IETF RFC 8639)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iecieee60802-subscribed-notifications</a:t>
            </a:r>
            <a:r>
              <a:rPr lang="de-DE" sz="1600" dirty="0">
                <a:cs typeface="Courier New" panose="02070309020205020404" pitchFamily="49" charset="0"/>
              </a:rPr>
              <a:t> YANG module (IEC/IEEE 60802)</a:t>
            </a:r>
          </a:p>
          <a:p>
            <a:pPr marL="645750" lvl="2" indent="-285750"/>
            <a:r>
              <a:rPr lang="de-DE" sz="1600" dirty="0">
                <a:cs typeface="Courier New" panose="02070309020205020404" pitchFamily="49" charset="0"/>
              </a:rPr>
              <a:t>Selected nodes from 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ieee802-dot1q-psfp-bridge</a:t>
            </a:r>
            <a:r>
              <a:rPr lang="de-DE" sz="1600" dirty="0">
                <a:cs typeface="Courier New" panose="02070309020205020404" pitchFamily="49" charset="0"/>
              </a:rPr>
              <a:t> YANG module  (per stream filtering and policing) (IEEE </a:t>
            </a:r>
            <a:r>
              <a:rPr lang="de-DE" sz="1700" dirty="0">
                <a:cs typeface="Courier New" panose="02070309020205020404" pitchFamily="49" charset="0"/>
              </a:rPr>
              <a:t>P802.1Qcw)</a:t>
            </a:r>
          </a:p>
        </p:txBody>
      </p:sp>
    </p:spTree>
    <p:extLst>
      <p:ext uri="{BB962C8B-B14F-4D97-AF65-F5344CB8AC3E}">
        <p14:creationId xmlns:p14="http://schemas.microsoft.com/office/powerpoint/2010/main" val="290158829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6E05F33-F61F-63AF-236E-EB5A6218D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5612"/>
            <a:ext cx="8905875" cy="1130301"/>
          </a:xfrm>
        </p:spPr>
        <p:txBody>
          <a:bodyPr/>
          <a:lstStyle/>
          <a:p>
            <a:r>
              <a:rPr lang="en-US" sz="3600" dirty="0"/>
              <a:t>Conditionally mandatory YANG data models, features, and nodes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0C3EBBAA-ABC4-70AB-1B97-D1709B4DF1B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Scheduled traffic</a:t>
            </a:r>
          </a:p>
          <a:p>
            <a:pPr marL="645750" lvl="2" indent="-285750"/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Selected features and nodes from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ieee802-dot1q-sched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 YANG module (IEEE P802.1Qcw)</a:t>
            </a:r>
          </a:p>
          <a:p>
            <a:pPr marL="645750" lvl="2" indent="-285750"/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Nodes from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iecieee60802-sched-bridge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 YANG module (IEC/IEEE 60802)</a:t>
            </a:r>
          </a:p>
          <a:p>
            <a:pPr marL="285750" indent="-285750"/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Frame preemption</a:t>
            </a:r>
          </a:p>
          <a:p>
            <a:pPr marL="645750" lvl="2" indent="-285750"/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Selected features and nodes from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ieee802-dot1q-preemption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 YANG module (IEEE P802.1Qcw)</a:t>
            </a:r>
          </a:p>
          <a:p>
            <a:pPr marL="285750" indent="-285750"/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Credit-based shaper</a:t>
            </a:r>
          </a:p>
          <a:p>
            <a:pPr marL="645750" lvl="2" indent="-285750"/>
            <a:r>
              <a:rPr lang="en-US" sz="1600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ieee-cbs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 YANG module (IEEE P802.1Qdx)</a:t>
            </a:r>
          </a:p>
          <a:p>
            <a:pPr marL="285750" indent="-285750"/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Frame replication and elimination for reliability (FRER) </a:t>
            </a:r>
          </a:p>
          <a:p>
            <a:pPr marL="645750" lvl="2" indent="-285750"/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Selected nodes from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ieee802-dot1cb-stream-identification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 YANG module (IEEE Std 802.1CBcv-2021)</a:t>
            </a:r>
          </a:p>
          <a:p>
            <a:pPr marL="645750" lvl="2" indent="-285750"/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Selected nodes from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ieee802-dot1cb-frer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Courier New" panose="02070309020205020404" pitchFamily="49" charset="0"/>
              </a:rPr>
              <a:t> YANG module (IEEE Std 802.1CBcv-2021)</a:t>
            </a:r>
          </a:p>
          <a:p>
            <a:pPr marL="742950" lvl="1" indent="-285750"/>
            <a:endParaRPr lang="de-DE" sz="1600" dirty="0"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0963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846</TotalTime>
  <Words>887</Words>
  <Application>Microsoft Office PowerPoint</Application>
  <PresentationFormat>Widescreen</PresentationFormat>
  <Paragraphs>71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 </vt:lpstr>
      <vt:lpstr>Arial</vt:lpstr>
      <vt:lpstr>Calibri</vt:lpstr>
      <vt:lpstr>Calibri Light</vt:lpstr>
      <vt:lpstr>Courier New</vt:lpstr>
      <vt:lpstr>Times New Roman</vt:lpstr>
      <vt:lpstr>Office Theme</vt:lpstr>
      <vt:lpstr>Discussion for work tasks on 5GS and TSN integration</vt:lpstr>
      <vt:lpstr>Introduction</vt:lpstr>
      <vt:lpstr>Discussion</vt:lpstr>
      <vt:lpstr>Proposal</vt:lpstr>
      <vt:lpstr>Reference for YANG Data Modules, Features, and Nodes required from 5GS logical bridge (for information only)</vt:lpstr>
      <vt:lpstr>Common YANG modules, features, and nodes</vt:lpstr>
      <vt:lpstr>Common YANG modules, features, and nodes</vt:lpstr>
      <vt:lpstr>Conditionally mandatory YANG data models, features, and nodes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Zhang, Ling (T CED INW-CN)</cp:lastModifiedBy>
  <cp:revision>617</cp:revision>
  <dcterms:created xsi:type="dcterms:W3CDTF">2010-02-05T13:52:04Z</dcterms:created>
  <dcterms:modified xsi:type="dcterms:W3CDTF">2023-11-03T18:22:24Z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9d258917-277f-42cd-a3cd-14c4e9ee58bc_Enabled">
    <vt:lpwstr>true</vt:lpwstr>
  </property>
  <property fmtid="{D5CDD505-2E9C-101B-9397-08002B2CF9AE}" pid="4" name="MSIP_Label_9d258917-277f-42cd-a3cd-14c4e9ee58bc_SetDate">
    <vt:lpwstr>2023-09-29T13:49:47Z</vt:lpwstr>
  </property>
  <property fmtid="{D5CDD505-2E9C-101B-9397-08002B2CF9AE}" pid="5" name="MSIP_Label_9d258917-277f-42cd-a3cd-14c4e9ee58bc_Method">
    <vt:lpwstr>Standard</vt:lpwstr>
  </property>
  <property fmtid="{D5CDD505-2E9C-101B-9397-08002B2CF9AE}" pid="6" name="MSIP_Label_9d258917-277f-42cd-a3cd-14c4e9ee58bc_Name">
    <vt:lpwstr>restricted</vt:lpwstr>
  </property>
  <property fmtid="{D5CDD505-2E9C-101B-9397-08002B2CF9AE}" pid="7" name="MSIP_Label_9d258917-277f-42cd-a3cd-14c4e9ee58bc_SiteId">
    <vt:lpwstr>38ae3bcd-9579-4fd4-adda-b42e1495d55a</vt:lpwstr>
  </property>
  <property fmtid="{D5CDD505-2E9C-101B-9397-08002B2CF9AE}" pid="8" name="MSIP_Label_9d258917-277f-42cd-a3cd-14c4e9ee58bc_ActionId">
    <vt:lpwstr>a3d49bf5-3185-4e60-8025-9c63e1e17b51</vt:lpwstr>
  </property>
  <property fmtid="{D5CDD505-2E9C-101B-9397-08002B2CF9AE}" pid="9" name="MSIP_Label_9d258917-277f-42cd-a3cd-14c4e9ee58bc_ContentBits">
    <vt:lpwstr>0</vt:lpwstr>
  </property>
  <property fmtid="{D5CDD505-2E9C-101B-9397-08002B2CF9AE}" pid="10" name="Document_Confidentiality">
    <vt:lpwstr>Restricted</vt:lpwstr>
  </property>
</Properties>
</file>