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962" r:id="rId6"/>
    <p:sldId id="963" r:id="rId7"/>
    <p:sldId id="964" r:id="rId8"/>
    <p:sldId id="36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79" d="100"/>
          <a:sy n="79" d="100"/>
        </p:scale>
        <p:origin x="96" y="6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s, Walter" userId="8ee75126-16a7-4962-96c4-920e8247786f" providerId="ADAL" clId="{082B8215-0CDE-4E03-B5EA-620C8ED52E66}"/>
    <pc:docChg chg="undo custSel modSld modMainMaster">
      <pc:chgData name="Dees, Walter" userId="8ee75126-16a7-4962-96c4-920e8247786f" providerId="ADAL" clId="{082B8215-0CDE-4E03-B5EA-620C8ED52E66}" dt="2023-09-29T16:16:40.084" v="3090" actId="20577"/>
      <pc:docMkLst>
        <pc:docMk/>
      </pc:docMkLst>
      <pc:sldChg chg="modSp mod">
        <pc:chgData name="Dees, Walter" userId="8ee75126-16a7-4962-96c4-920e8247786f" providerId="ADAL" clId="{082B8215-0CDE-4E03-B5EA-620C8ED52E66}" dt="2023-09-29T16:08:36.601" v="3024" actId="20577"/>
        <pc:sldMkLst>
          <pc:docMk/>
          <pc:sldMk cId="0" sldId="341"/>
        </pc:sldMkLst>
        <pc:spChg chg="mod">
          <ac:chgData name="Dees, Walter" userId="8ee75126-16a7-4962-96c4-920e8247786f" providerId="ADAL" clId="{082B8215-0CDE-4E03-B5EA-620C8ED52E66}" dt="2023-09-29T16:08:36.601" v="3024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Dees, Walter" userId="8ee75126-16a7-4962-96c4-920e8247786f" providerId="ADAL" clId="{082B8215-0CDE-4E03-B5EA-620C8ED52E66}" dt="2023-09-28T11:51:43.767" v="2473"/>
          <ac:spMkLst>
            <pc:docMk/>
            <pc:sldMk cId="0" sldId="341"/>
            <ac:spMk id="5123" creationId="{9FAD3684-801E-4E1E-85EB-F5F3E5D37277}"/>
          </ac:spMkLst>
        </pc:spChg>
      </pc:sldChg>
      <pc:sldChg chg="addSp delSp modSp mod">
        <pc:chgData name="Dees, Walter" userId="8ee75126-16a7-4962-96c4-920e8247786f" providerId="ADAL" clId="{082B8215-0CDE-4E03-B5EA-620C8ED52E66}" dt="2023-09-29T16:13:13.687" v="3080" actId="20577"/>
        <pc:sldMkLst>
          <pc:docMk/>
          <pc:sldMk cId="2424538177" sldId="366"/>
        </pc:sldMkLst>
        <pc:spChg chg="add del mod">
          <ac:chgData name="Dees, Walter" userId="8ee75126-16a7-4962-96c4-920e8247786f" providerId="ADAL" clId="{082B8215-0CDE-4E03-B5EA-620C8ED52E66}" dt="2023-09-29T16:13:13.687" v="3080" actId="20577"/>
          <ac:spMkLst>
            <pc:docMk/>
            <pc:sldMk cId="2424538177" sldId="366"/>
            <ac:spMk id="2" creationId="{17B35D88-5A08-BFB6-0256-469A70716D41}"/>
          </ac:spMkLst>
        </pc:spChg>
        <pc:spChg chg="del">
          <ac:chgData name="Dees, Walter" userId="8ee75126-16a7-4962-96c4-920e8247786f" providerId="ADAL" clId="{082B8215-0CDE-4E03-B5EA-620C8ED52E66}" dt="2023-09-28T09:54:51.137" v="494" actId="478"/>
          <ac:spMkLst>
            <pc:docMk/>
            <pc:sldMk cId="2424538177" sldId="366"/>
            <ac:spMk id="3" creationId="{07071B0B-94D2-D715-079E-FFBE29729C82}"/>
          </ac:spMkLst>
        </pc:spChg>
        <pc:spChg chg="mod">
          <ac:chgData name="Dees, Walter" userId="8ee75126-16a7-4962-96c4-920e8247786f" providerId="ADAL" clId="{082B8215-0CDE-4E03-B5EA-620C8ED52E66}" dt="2023-09-28T09:54:05.274" v="488" actId="20577"/>
          <ac:spMkLst>
            <pc:docMk/>
            <pc:sldMk cId="2424538177" sldId="366"/>
            <ac:spMk id="7170" creationId="{3794A7AC-F975-4B82-9FCA-9C67ECE03726}"/>
          </ac:spMkLst>
        </pc:spChg>
      </pc:sldChg>
      <pc:sldChg chg="modSp mod">
        <pc:chgData name="Dees, Walter" userId="8ee75126-16a7-4962-96c4-920e8247786f" providerId="ADAL" clId="{082B8215-0CDE-4E03-B5EA-620C8ED52E66}" dt="2023-09-29T12:19:14.095" v="2969" actId="20577"/>
        <pc:sldMkLst>
          <pc:docMk/>
          <pc:sldMk cId="1568325951" sldId="962"/>
        </pc:sldMkLst>
        <pc:spChg chg="mod">
          <ac:chgData name="Dees, Walter" userId="8ee75126-16a7-4962-96c4-920e8247786f" providerId="ADAL" clId="{082B8215-0CDE-4E03-B5EA-620C8ED52E66}" dt="2023-09-29T12:19:14.095" v="2969" actId="20577"/>
          <ac:spMkLst>
            <pc:docMk/>
            <pc:sldMk cId="1568325951" sldId="962"/>
            <ac:spMk id="7171" creationId="{8B215120-9330-4C24-86C0-93DB3C460B0D}"/>
          </ac:spMkLst>
        </pc:spChg>
      </pc:sldChg>
      <pc:sldChg chg="modSp mod">
        <pc:chgData name="Dees, Walter" userId="8ee75126-16a7-4962-96c4-920e8247786f" providerId="ADAL" clId="{082B8215-0CDE-4E03-B5EA-620C8ED52E66}" dt="2023-09-28T22:43:00.401" v="2944" actId="207"/>
        <pc:sldMkLst>
          <pc:docMk/>
          <pc:sldMk cId="1565346476" sldId="963"/>
        </pc:sldMkLst>
        <pc:spChg chg="mod">
          <ac:chgData name="Dees, Walter" userId="8ee75126-16a7-4962-96c4-920e8247786f" providerId="ADAL" clId="{082B8215-0CDE-4E03-B5EA-620C8ED52E66}" dt="2023-09-28T22:43:00.401" v="2944" actId="207"/>
          <ac:spMkLst>
            <pc:docMk/>
            <pc:sldMk cId="1565346476" sldId="963"/>
            <ac:spMk id="7171" creationId="{8B215120-9330-4C24-86C0-93DB3C460B0D}"/>
          </ac:spMkLst>
        </pc:spChg>
      </pc:sldChg>
      <pc:sldMasterChg chg="modSp mod">
        <pc:chgData name="Dees, Walter" userId="8ee75126-16a7-4962-96c4-920e8247786f" providerId="ADAL" clId="{082B8215-0CDE-4E03-B5EA-620C8ED52E66}" dt="2023-09-29T16:16:40.084" v="3090" actId="20577"/>
        <pc:sldMasterMkLst>
          <pc:docMk/>
          <pc:sldMasterMk cId="0" sldId="2147485146"/>
        </pc:sldMasterMkLst>
        <pc:spChg chg="mod">
          <ac:chgData name="Dees, Walter" userId="8ee75126-16a7-4962-96c4-920e8247786f" providerId="ADAL" clId="{082B8215-0CDE-4E03-B5EA-620C8ED52E66}" dt="2023-09-29T16:16:40.084" v="3090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63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TSG-WG SA2 Meeting #</a:t>
            </a:r>
            <a:r>
              <a:rPr lang="sv-SE" altLang="en-US" sz="1400" b="1" dirty="0" smtClean="0">
                <a:latin typeface="Arial "/>
              </a:rPr>
              <a:t>160</a:t>
            </a:r>
            <a:r>
              <a:rPr lang="sv-SE" altLang="en-US" sz="14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fr-FR" altLang="en-US" sz="1400" b="1" dirty="0" smtClean="0">
                <a:latin typeface="Arial "/>
              </a:rPr>
              <a:t>Chicago, USA, November 13-17, </a:t>
            </a:r>
            <a:r>
              <a:rPr lang="fr-FR" altLang="en-US" sz="1400" b="1" dirty="0">
                <a:latin typeface="Arial "/>
              </a:rPr>
              <a:t>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 </a:t>
            </a:r>
            <a:r>
              <a:rPr lang="sv-SE" altLang="en-US" sz="1400" b="1" dirty="0" smtClean="0">
                <a:solidFill>
                  <a:srgbClr val="0000FF"/>
                </a:solidFill>
                <a:latin typeface="Arial "/>
              </a:rPr>
              <a:t>S2-2312209</a:t>
            </a: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2198" y="2162825"/>
            <a:ext cx="8669715" cy="1662098"/>
          </a:xfrm>
        </p:spPr>
        <p:txBody>
          <a:bodyPr/>
          <a:lstStyle/>
          <a:p>
            <a:pPr eaLnBrk="1" hangingPunct="1"/>
            <a:r>
              <a:rPr lang="en-US" altLang="en-US" sz="4400" dirty="0"/>
              <a:t>Clarification on WT#3 for UPEAS_Ph2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7" y="4589463"/>
            <a:ext cx="9194029" cy="150018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en-GB" altLang="en-US" dirty="0" smtClean="0"/>
              <a:t>Samsung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174" y="510056"/>
            <a:ext cx="10515600" cy="1130301"/>
          </a:xfrm>
        </p:spPr>
        <p:txBody>
          <a:bodyPr/>
          <a:lstStyle/>
          <a:p>
            <a:r>
              <a:rPr lang="en-US" altLang="en-US" sz="4000" dirty="0"/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825625"/>
            <a:ext cx="11260015" cy="4351338"/>
          </a:xfrm>
        </p:spPr>
        <p:txBody>
          <a:bodyPr/>
          <a:lstStyle/>
          <a:p>
            <a:r>
              <a:rPr lang="en-US" altLang="en-US" sz="1800" dirty="0" smtClean="0"/>
              <a:t>The purpose of this paper is to introduce the benefit of WT#3 of UPEAS_Ph2, especially, using SBI interface between UPF and AF over N6</a:t>
            </a:r>
            <a:endParaRPr lang="en-US" altLang="en-US" sz="1800" dirty="0"/>
          </a:p>
          <a:p>
            <a:endParaRPr lang="en-US" altLang="en-US" sz="1800" dirty="0" smtClean="0"/>
          </a:p>
          <a:p>
            <a:r>
              <a:rPr lang="en-US" altLang="en-US" sz="1800" dirty="0" smtClean="0"/>
              <a:t>WT#3 of UPEAS_Ph2 (SID of UPEAS_Ph2 in SA2 Meeting #159) </a:t>
            </a:r>
          </a:p>
          <a:p>
            <a:pPr lvl="1"/>
            <a:r>
              <a:rPr lang="en-US" sz="1400" dirty="0"/>
              <a:t>WT#3: Study whether there are any potential enhancements on the UPF event exposure service that would optimize the procedures related to UPF data collection, e.g. direct/indirect subscription of the UPF from application. </a:t>
            </a:r>
          </a:p>
          <a:p>
            <a:pPr lvl="1"/>
            <a:endParaRPr lang="en-US" sz="1400" dirty="0" smtClean="0"/>
          </a:p>
          <a:p>
            <a:pPr lvl="1"/>
            <a:r>
              <a:rPr lang="en-US" sz="1400" dirty="0" smtClean="0"/>
              <a:t>NOTE </a:t>
            </a:r>
            <a:r>
              <a:rPr lang="en-US" sz="1400" dirty="0"/>
              <a:t>Y: Solutions need to </a:t>
            </a:r>
            <a:r>
              <a:rPr lang="en-US" sz="1400" dirty="0" err="1"/>
              <a:t>analyse</a:t>
            </a:r>
            <a:r>
              <a:rPr lang="en-US" sz="1400" dirty="0"/>
              <a:t> benefits compared to existing mechanisms</a:t>
            </a:r>
            <a:r>
              <a:rPr lang="en-US" sz="1400" dirty="0" smtClean="0"/>
              <a:t>.</a:t>
            </a:r>
          </a:p>
          <a:p>
            <a:pPr lvl="1"/>
            <a:endParaRPr lang="en-US" sz="14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683259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501" y="559495"/>
            <a:ext cx="9786457" cy="113030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600" dirty="0" smtClean="0"/>
              <a:t>Subscription to UPF by AF in Rel-18</a:t>
            </a:r>
            <a:endParaRPr lang="en-US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1" y="1825625"/>
            <a:ext cx="11154508" cy="4351338"/>
          </a:xfrm>
        </p:spPr>
        <p:txBody>
          <a:bodyPr/>
          <a:lstStyle/>
          <a:p>
            <a:r>
              <a:rPr lang="en-US" sz="1800" dirty="0" smtClean="0"/>
              <a:t>Subscription to UPF Event Exposure service via NEF (over Control Plane) based on Rel-18</a:t>
            </a:r>
          </a:p>
          <a:p>
            <a:pPr lvl="1"/>
            <a:r>
              <a:rPr lang="en-US" sz="1400" dirty="0" smtClean="0"/>
              <a:t>AF subscribes the UPF Event Exposure service to measure E2E latency of its service (IP Flow)</a:t>
            </a:r>
          </a:p>
          <a:p>
            <a:pPr lvl="1"/>
            <a:r>
              <a:rPr lang="en-US" sz="1400" dirty="0" smtClean="0"/>
              <a:t>It needs to find the serving UPF which handles specific IP Flow, but there are two UPFs for the UE</a:t>
            </a:r>
          </a:p>
          <a:p>
            <a:pPr lvl="2"/>
            <a:r>
              <a:rPr lang="en-US" sz="1400" dirty="0" smtClean="0"/>
              <a:t>In order to identify the serving UPF, only with GPSI, it is not possible</a:t>
            </a:r>
          </a:p>
          <a:p>
            <a:pPr lvl="1"/>
            <a:r>
              <a:rPr lang="en-US" sz="1400" dirty="0"/>
              <a:t>AF sends the request with it IP address and UE’s IP </a:t>
            </a:r>
            <a:r>
              <a:rPr lang="en-US" sz="1400" dirty="0" smtClean="0"/>
              <a:t>address</a:t>
            </a:r>
          </a:p>
          <a:p>
            <a:pPr lvl="2"/>
            <a:r>
              <a:rPr lang="en-US" sz="1400" dirty="0"/>
              <a:t>Both IP addresses are public IP address which can not be used in operator’s </a:t>
            </a:r>
            <a:r>
              <a:rPr lang="en-US" sz="1400" dirty="0" smtClean="0"/>
              <a:t>network</a:t>
            </a:r>
          </a:p>
          <a:p>
            <a:pPr lvl="1"/>
            <a:r>
              <a:rPr lang="en-US" sz="1400" dirty="0"/>
              <a:t>When receiving the request from the AF, it needs to translate UE’s IP address into private IP address</a:t>
            </a:r>
          </a:p>
          <a:p>
            <a:pPr lvl="1"/>
            <a:r>
              <a:rPr lang="en-US" sz="1400" dirty="0"/>
              <a:t>NEF requests the UDM to ask the serving SMF</a:t>
            </a:r>
          </a:p>
          <a:p>
            <a:pPr lvl="1"/>
            <a:r>
              <a:rPr lang="en-US" sz="1400" dirty="0"/>
              <a:t>NEF forwards the request the serving SMF</a:t>
            </a:r>
          </a:p>
          <a:p>
            <a:pPr lvl="1"/>
            <a:r>
              <a:rPr lang="en-US" sz="1400" dirty="0"/>
              <a:t>Finally, serving SMF sends the request to the serving UPF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1169890" y="3980308"/>
            <a:ext cx="9583102" cy="2196655"/>
            <a:chOff x="843367" y="1689202"/>
            <a:chExt cx="8242974" cy="1889466"/>
          </a:xfrm>
        </p:grpSpPr>
        <p:sp>
          <p:nvSpPr>
            <p:cNvPr id="5" name="TextBox 4"/>
            <p:cNvSpPr txBox="1"/>
            <p:nvPr/>
          </p:nvSpPr>
          <p:spPr>
            <a:xfrm>
              <a:off x="2944563" y="3324383"/>
              <a:ext cx="529268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RAN</a:t>
              </a:r>
              <a:endParaRPr lang="ko-KR" altLang="en-US" sz="800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43367" y="3311652"/>
              <a:ext cx="529268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UE</a:t>
              </a:r>
              <a:endParaRPr lang="ko-KR" altLang="en-US" sz="800" b="1" dirty="0"/>
            </a:p>
          </p:txBody>
        </p:sp>
        <p:grpSp>
          <p:nvGrpSpPr>
            <p:cNvPr id="7" name="그룹 187"/>
            <p:cNvGrpSpPr/>
            <p:nvPr/>
          </p:nvGrpSpPr>
          <p:grpSpPr>
            <a:xfrm>
              <a:off x="3073413" y="2413495"/>
              <a:ext cx="352934" cy="799005"/>
              <a:chOff x="3134362" y="3868078"/>
              <a:chExt cx="521897" cy="591878"/>
            </a:xfrm>
          </p:grpSpPr>
          <p:sp>
            <p:nvSpPr>
              <p:cNvPr id="61" name="타원 189"/>
              <p:cNvSpPr/>
              <p:nvPr/>
            </p:nvSpPr>
            <p:spPr>
              <a:xfrm>
                <a:off x="3306507" y="3868078"/>
                <a:ext cx="192584" cy="167059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62" name="사다리꼴 190"/>
              <p:cNvSpPr/>
              <p:nvPr/>
            </p:nvSpPr>
            <p:spPr>
              <a:xfrm>
                <a:off x="3274531" y="4093417"/>
                <a:ext cx="256536" cy="366539"/>
              </a:xfrm>
              <a:prstGeom prst="trapezoid">
                <a:avLst>
                  <a:gd name="adj" fmla="val 35148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63" name="원호 191"/>
              <p:cNvSpPr/>
              <p:nvPr/>
            </p:nvSpPr>
            <p:spPr>
              <a:xfrm>
                <a:off x="348937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64" name="원호 192"/>
              <p:cNvSpPr/>
              <p:nvPr/>
            </p:nvSpPr>
            <p:spPr>
              <a:xfrm>
                <a:off x="356281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65" name="원호 193"/>
              <p:cNvSpPr/>
              <p:nvPr/>
            </p:nvSpPr>
            <p:spPr>
              <a:xfrm flipH="1">
                <a:off x="313436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66" name="원호 194"/>
              <p:cNvSpPr/>
              <p:nvPr/>
            </p:nvSpPr>
            <p:spPr>
              <a:xfrm flipH="1">
                <a:off x="320780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</p:grpSp>
        <p:grpSp>
          <p:nvGrpSpPr>
            <p:cNvPr id="8" name="Group 78"/>
            <p:cNvGrpSpPr/>
            <p:nvPr/>
          </p:nvGrpSpPr>
          <p:grpSpPr>
            <a:xfrm>
              <a:off x="1002809" y="2937576"/>
              <a:ext cx="213132" cy="340554"/>
              <a:chOff x="3781722" y="2594317"/>
              <a:chExt cx="700617" cy="991307"/>
            </a:xfrm>
          </p:grpSpPr>
          <p:sp>
            <p:nvSpPr>
              <p:cNvPr id="47" name="Freeform 5"/>
              <p:cNvSpPr>
                <a:spLocks/>
              </p:cNvSpPr>
              <p:nvPr/>
            </p:nvSpPr>
            <p:spPr bwMode="auto">
              <a:xfrm>
                <a:off x="3791955" y="2594317"/>
                <a:ext cx="680754" cy="991307"/>
              </a:xfrm>
              <a:custGeom>
                <a:avLst/>
                <a:gdLst>
                  <a:gd name="T0" fmla="*/ 423 w 4233"/>
                  <a:gd name="T1" fmla="*/ 7559 h 7559"/>
                  <a:gd name="T2" fmla="*/ 3810 w 4233"/>
                  <a:gd name="T3" fmla="*/ 7559 h 7559"/>
                  <a:gd name="T4" fmla="*/ 4233 w 4233"/>
                  <a:gd name="T5" fmla="*/ 7136 h 7559"/>
                  <a:gd name="T6" fmla="*/ 4233 w 4233"/>
                  <a:gd name="T7" fmla="*/ 423 h 7559"/>
                  <a:gd name="T8" fmla="*/ 3810 w 4233"/>
                  <a:gd name="T9" fmla="*/ 0 h 7559"/>
                  <a:gd name="T10" fmla="*/ 423 w 4233"/>
                  <a:gd name="T11" fmla="*/ 0 h 7559"/>
                  <a:gd name="T12" fmla="*/ 0 w 4233"/>
                  <a:gd name="T13" fmla="*/ 423 h 7559"/>
                  <a:gd name="T14" fmla="*/ 0 w 4233"/>
                  <a:gd name="T15" fmla="*/ 7136 h 7559"/>
                  <a:gd name="T16" fmla="*/ 423 w 4233"/>
                  <a:gd name="T17" fmla="*/ 7559 h 7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3" h="7559">
                    <a:moveTo>
                      <a:pt x="423" y="7559"/>
                    </a:moveTo>
                    <a:lnTo>
                      <a:pt x="3810" y="7559"/>
                    </a:lnTo>
                    <a:cubicBezTo>
                      <a:pt x="4043" y="7559"/>
                      <a:pt x="4233" y="7370"/>
                      <a:pt x="4233" y="7136"/>
                    </a:cubicBezTo>
                    <a:lnTo>
                      <a:pt x="4233" y="423"/>
                    </a:lnTo>
                    <a:cubicBezTo>
                      <a:pt x="4233" y="190"/>
                      <a:pt x="4043" y="0"/>
                      <a:pt x="3810" y="0"/>
                    </a:cubicBezTo>
                    <a:lnTo>
                      <a:pt x="423" y="0"/>
                    </a:lnTo>
                    <a:cubicBezTo>
                      <a:pt x="189" y="0"/>
                      <a:pt x="0" y="190"/>
                      <a:pt x="0" y="423"/>
                    </a:cubicBezTo>
                    <a:lnTo>
                      <a:pt x="0" y="7136"/>
                    </a:lnTo>
                    <a:cubicBezTo>
                      <a:pt x="0" y="7370"/>
                      <a:pt x="189" y="7559"/>
                      <a:pt x="423" y="75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8" name="Freeform 6"/>
              <p:cNvSpPr>
                <a:spLocks/>
              </p:cNvSpPr>
              <p:nvPr/>
            </p:nvSpPr>
            <p:spPr bwMode="auto">
              <a:xfrm>
                <a:off x="3791955" y="2594317"/>
                <a:ext cx="680754" cy="991307"/>
              </a:xfrm>
              <a:custGeom>
                <a:avLst/>
                <a:gdLst>
                  <a:gd name="T0" fmla="*/ 423 w 4233"/>
                  <a:gd name="T1" fmla="*/ 7559 h 7559"/>
                  <a:gd name="T2" fmla="*/ 3810 w 4233"/>
                  <a:gd name="T3" fmla="*/ 7559 h 7559"/>
                  <a:gd name="T4" fmla="*/ 4233 w 4233"/>
                  <a:gd name="T5" fmla="*/ 7136 h 7559"/>
                  <a:gd name="T6" fmla="*/ 4233 w 4233"/>
                  <a:gd name="T7" fmla="*/ 423 h 7559"/>
                  <a:gd name="T8" fmla="*/ 3810 w 4233"/>
                  <a:gd name="T9" fmla="*/ 0 h 7559"/>
                  <a:gd name="T10" fmla="*/ 423 w 4233"/>
                  <a:gd name="T11" fmla="*/ 0 h 7559"/>
                  <a:gd name="T12" fmla="*/ 0 w 4233"/>
                  <a:gd name="T13" fmla="*/ 423 h 7559"/>
                  <a:gd name="T14" fmla="*/ 0 w 4233"/>
                  <a:gd name="T15" fmla="*/ 7136 h 7559"/>
                  <a:gd name="T16" fmla="*/ 423 w 4233"/>
                  <a:gd name="T17" fmla="*/ 7559 h 7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3" h="7559">
                    <a:moveTo>
                      <a:pt x="423" y="7559"/>
                    </a:moveTo>
                    <a:lnTo>
                      <a:pt x="3810" y="7559"/>
                    </a:lnTo>
                    <a:cubicBezTo>
                      <a:pt x="4043" y="7559"/>
                      <a:pt x="4233" y="7370"/>
                      <a:pt x="4233" y="7136"/>
                    </a:cubicBezTo>
                    <a:lnTo>
                      <a:pt x="4233" y="423"/>
                    </a:lnTo>
                    <a:cubicBezTo>
                      <a:pt x="4233" y="190"/>
                      <a:pt x="4043" y="0"/>
                      <a:pt x="3810" y="0"/>
                    </a:cubicBezTo>
                    <a:lnTo>
                      <a:pt x="423" y="0"/>
                    </a:lnTo>
                    <a:cubicBezTo>
                      <a:pt x="189" y="0"/>
                      <a:pt x="0" y="190"/>
                      <a:pt x="0" y="423"/>
                    </a:cubicBezTo>
                    <a:lnTo>
                      <a:pt x="0" y="7136"/>
                    </a:lnTo>
                    <a:cubicBezTo>
                      <a:pt x="0" y="7370"/>
                      <a:pt x="189" y="7559"/>
                      <a:pt x="423" y="7559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9" name="Freeform 7"/>
              <p:cNvSpPr>
                <a:spLocks/>
              </p:cNvSpPr>
              <p:nvPr/>
            </p:nvSpPr>
            <p:spPr bwMode="auto">
              <a:xfrm>
                <a:off x="3801585" y="2634107"/>
                <a:ext cx="661493" cy="920570"/>
              </a:xfrm>
              <a:custGeom>
                <a:avLst/>
                <a:gdLst>
                  <a:gd name="T0" fmla="*/ 412 w 4113"/>
                  <a:gd name="T1" fmla="*/ 7023 h 7023"/>
                  <a:gd name="T2" fmla="*/ 3701 w 4113"/>
                  <a:gd name="T3" fmla="*/ 7023 h 7023"/>
                  <a:gd name="T4" fmla="*/ 4113 w 4113"/>
                  <a:gd name="T5" fmla="*/ 6612 h 7023"/>
                  <a:gd name="T6" fmla="*/ 4113 w 4113"/>
                  <a:gd name="T7" fmla="*/ 412 h 7023"/>
                  <a:gd name="T8" fmla="*/ 3701 w 4113"/>
                  <a:gd name="T9" fmla="*/ 0 h 7023"/>
                  <a:gd name="T10" fmla="*/ 412 w 4113"/>
                  <a:gd name="T11" fmla="*/ 0 h 7023"/>
                  <a:gd name="T12" fmla="*/ 0 w 4113"/>
                  <a:gd name="T13" fmla="*/ 412 h 7023"/>
                  <a:gd name="T14" fmla="*/ 0 w 4113"/>
                  <a:gd name="T15" fmla="*/ 6612 h 7023"/>
                  <a:gd name="T16" fmla="*/ 412 w 4113"/>
                  <a:gd name="T17" fmla="*/ 7023 h 7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13" h="7023">
                    <a:moveTo>
                      <a:pt x="412" y="7023"/>
                    </a:moveTo>
                    <a:lnTo>
                      <a:pt x="3701" y="7023"/>
                    </a:lnTo>
                    <a:cubicBezTo>
                      <a:pt x="3928" y="7023"/>
                      <a:pt x="4113" y="6839"/>
                      <a:pt x="4113" y="6612"/>
                    </a:cubicBezTo>
                    <a:lnTo>
                      <a:pt x="4113" y="412"/>
                    </a:lnTo>
                    <a:cubicBezTo>
                      <a:pt x="4113" y="185"/>
                      <a:pt x="3928" y="0"/>
                      <a:pt x="3701" y="0"/>
                    </a:cubicBezTo>
                    <a:lnTo>
                      <a:pt x="412" y="0"/>
                    </a:lnTo>
                    <a:cubicBezTo>
                      <a:pt x="185" y="0"/>
                      <a:pt x="0" y="185"/>
                      <a:pt x="0" y="412"/>
                    </a:cubicBezTo>
                    <a:lnTo>
                      <a:pt x="0" y="6612"/>
                    </a:lnTo>
                    <a:cubicBezTo>
                      <a:pt x="0" y="6839"/>
                      <a:pt x="185" y="7023"/>
                      <a:pt x="412" y="70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0" name="Freeform 8"/>
              <p:cNvSpPr>
                <a:spLocks/>
              </p:cNvSpPr>
              <p:nvPr/>
            </p:nvSpPr>
            <p:spPr bwMode="auto">
              <a:xfrm>
                <a:off x="3801585" y="2634107"/>
                <a:ext cx="661493" cy="920570"/>
              </a:xfrm>
              <a:custGeom>
                <a:avLst/>
                <a:gdLst>
                  <a:gd name="T0" fmla="*/ 412 w 4113"/>
                  <a:gd name="T1" fmla="*/ 7023 h 7023"/>
                  <a:gd name="T2" fmla="*/ 3701 w 4113"/>
                  <a:gd name="T3" fmla="*/ 7023 h 7023"/>
                  <a:gd name="T4" fmla="*/ 4113 w 4113"/>
                  <a:gd name="T5" fmla="*/ 6612 h 7023"/>
                  <a:gd name="T6" fmla="*/ 4113 w 4113"/>
                  <a:gd name="T7" fmla="*/ 412 h 7023"/>
                  <a:gd name="T8" fmla="*/ 3701 w 4113"/>
                  <a:gd name="T9" fmla="*/ 0 h 7023"/>
                  <a:gd name="T10" fmla="*/ 412 w 4113"/>
                  <a:gd name="T11" fmla="*/ 0 h 7023"/>
                  <a:gd name="T12" fmla="*/ 0 w 4113"/>
                  <a:gd name="T13" fmla="*/ 412 h 7023"/>
                  <a:gd name="T14" fmla="*/ 0 w 4113"/>
                  <a:gd name="T15" fmla="*/ 6612 h 7023"/>
                  <a:gd name="T16" fmla="*/ 412 w 4113"/>
                  <a:gd name="T17" fmla="*/ 7023 h 7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13" h="7023">
                    <a:moveTo>
                      <a:pt x="412" y="7023"/>
                    </a:moveTo>
                    <a:lnTo>
                      <a:pt x="3701" y="7023"/>
                    </a:lnTo>
                    <a:cubicBezTo>
                      <a:pt x="3928" y="7023"/>
                      <a:pt x="4113" y="6839"/>
                      <a:pt x="4113" y="6612"/>
                    </a:cubicBezTo>
                    <a:lnTo>
                      <a:pt x="4113" y="412"/>
                    </a:lnTo>
                    <a:cubicBezTo>
                      <a:pt x="4113" y="185"/>
                      <a:pt x="3928" y="0"/>
                      <a:pt x="3701" y="0"/>
                    </a:cubicBezTo>
                    <a:lnTo>
                      <a:pt x="412" y="0"/>
                    </a:lnTo>
                    <a:cubicBezTo>
                      <a:pt x="185" y="0"/>
                      <a:pt x="0" y="185"/>
                      <a:pt x="0" y="412"/>
                    </a:cubicBezTo>
                    <a:lnTo>
                      <a:pt x="0" y="6612"/>
                    </a:lnTo>
                    <a:cubicBezTo>
                      <a:pt x="0" y="6839"/>
                      <a:pt x="185" y="7023"/>
                      <a:pt x="412" y="7023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1" name="Freeform 9"/>
              <p:cNvSpPr>
                <a:spLocks/>
              </p:cNvSpPr>
              <p:nvPr/>
            </p:nvSpPr>
            <p:spPr bwMode="auto">
              <a:xfrm>
                <a:off x="4039939" y="2606598"/>
                <a:ext cx="175154" cy="16211"/>
              </a:xfrm>
              <a:custGeom>
                <a:avLst/>
                <a:gdLst>
                  <a:gd name="T0" fmla="*/ 60 w 1089"/>
                  <a:gd name="T1" fmla="*/ 121 h 121"/>
                  <a:gd name="T2" fmla="*/ 1028 w 1089"/>
                  <a:gd name="T3" fmla="*/ 121 h 121"/>
                  <a:gd name="T4" fmla="*/ 1089 w 1089"/>
                  <a:gd name="T5" fmla="*/ 60 h 121"/>
                  <a:gd name="T6" fmla="*/ 1089 w 1089"/>
                  <a:gd name="T7" fmla="*/ 60 h 121"/>
                  <a:gd name="T8" fmla="*/ 1028 w 1089"/>
                  <a:gd name="T9" fmla="*/ 0 h 121"/>
                  <a:gd name="T10" fmla="*/ 1028 w 1089"/>
                  <a:gd name="T11" fmla="*/ 0 h 121"/>
                  <a:gd name="T12" fmla="*/ 60 w 1089"/>
                  <a:gd name="T13" fmla="*/ 0 h 121"/>
                  <a:gd name="T14" fmla="*/ 0 w 1089"/>
                  <a:gd name="T15" fmla="*/ 60 h 121"/>
                  <a:gd name="T16" fmla="*/ 0 w 1089"/>
                  <a:gd name="T17" fmla="*/ 60 h 121"/>
                  <a:gd name="T18" fmla="*/ 60 w 1089"/>
                  <a:gd name="T19" fmla="*/ 121 h 121"/>
                  <a:gd name="T20" fmla="*/ 60 w 1089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9" h="121">
                    <a:moveTo>
                      <a:pt x="60" y="121"/>
                    </a:moveTo>
                    <a:lnTo>
                      <a:pt x="1028" y="121"/>
                    </a:lnTo>
                    <a:cubicBezTo>
                      <a:pt x="1061" y="121"/>
                      <a:pt x="1089" y="94"/>
                      <a:pt x="1089" y="60"/>
                    </a:cubicBezTo>
                    <a:cubicBezTo>
                      <a:pt x="1089" y="60"/>
                      <a:pt x="1089" y="60"/>
                      <a:pt x="1089" y="60"/>
                    </a:cubicBezTo>
                    <a:cubicBezTo>
                      <a:pt x="1089" y="27"/>
                      <a:pt x="1061" y="0"/>
                      <a:pt x="1028" y="0"/>
                    </a:cubicBezTo>
                    <a:cubicBezTo>
                      <a:pt x="1028" y="0"/>
                      <a:pt x="1028" y="0"/>
                      <a:pt x="1028" y="0"/>
                    </a:cubicBezTo>
                    <a:lnTo>
                      <a:pt x="60" y="0"/>
                    </a:lnTo>
                    <a:cubicBezTo>
                      <a:pt x="27" y="0"/>
                      <a:pt x="0" y="27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60" y="121"/>
                      <a:pt x="60" y="121"/>
                      <a:pt x="60" y="1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2" name="Freeform 10"/>
              <p:cNvSpPr>
                <a:spLocks/>
              </p:cNvSpPr>
              <p:nvPr/>
            </p:nvSpPr>
            <p:spPr bwMode="auto">
              <a:xfrm>
                <a:off x="4039939" y="2606598"/>
                <a:ext cx="175154" cy="16211"/>
              </a:xfrm>
              <a:custGeom>
                <a:avLst/>
                <a:gdLst>
                  <a:gd name="T0" fmla="*/ 60 w 1089"/>
                  <a:gd name="T1" fmla="*/ 121 h 121"/>
                  <a:gd name="T2" fmla="*/ 1028 w 1089"/>
                  <a:gd name="T3" fmla="*/ 121 h 121"/>
                  <a:gd name="T4" fmla="*/ 1089 w 1089"/>
                  <a:gd name="T5" fmla="*/ 60 h 121"/>
                  <a:gd name="T6" fmla="*/ 1089 w 1089"/>
                  <a:gd name="T7" fmla="*/ 60 h 121"/>
                  <a:gd name="T8" fmla="*/ 1028 w 1089"/>
                  <a:gd name="T9" fmla="*/ 0 h 121"/>
                  <a:gd name="T10" fmla="*/ 1028 w 1089"/>
                  <a:gd name="T11" fmla="*/ 0 h 121"/>
                  <a:gd name="T12" fmla="*/ 60 w 1089"/>
                  <a:gd name="T13" fmla="*/ 0 h 121"/>
                  <a:gd name="T14" fmla="*/ 0 w 1089"/>
                  <a:gd name="T15" fmla="*/ 60 h 121"/>
                  <a:gd name="T16" fmla="*/ 0 w 1089"/>
                  <a:gd name="T17" fmla="*/ 60 h 121"/>
                  <a:gd name="T18" fmla="*/ 60 w 1089"/>
                  <a:gd name="T19" fmla="*/ 121 h 121"/>
                  <a:gd name="T20" fmla="*/ 60 w 1089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9" h="121">
                    <a:moveTo>
                      <a:pt x="60" y="121"/>
                    </a:moveTo>
                    <a:lnTo>
                      <a:pt x="1028" y="121"/>
                    </a:lnTo>
                    <a:cubicBezTo>
                      <a:pt x="1061" y="121"/>
                      <a:pt x="1089" y="94"/>
                      <a:pt x="1089" y="60"/>
                    </a:cubicBezTo>
                    <a:cubicBezTo>
                      <a:pt x="1089" y="60"/>
                      <a:pt x="1089" y="60"/>
                      <a:pt x="1089" y="60"/>
                    </a:cubicBezTo>
                    <a:cubicBezTo>
                      <a:pt x="1089" y="27"/>
                      <a:pt x="1061" y="0"/>
                      <a:pt x="1028" y="0"/>
                    </a:cubicBezTo>
                    <a:cubicBezTo>
                      <a:pt x="1028" y="0"/>
                      <a:pt x="1028" y="0"/>
                      <a:pt x="1028" y="0"/>
                    </a:cubicBezTo>
                    <a:lnTo>
                      <a:pt x="60" y="0"/>
                    </a:lnTo>
                    <a:cubicBezTo>
                      <a:pt x="27" y="0"/>
                      <a:pt x="0" y="27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60" y="121"/>
                      <a:pt x="60" y="121"/>
                      <a:pt x="60" y="121"/>
                    </a:cubicBezTo>
                    <a:close/>
                  </a:path>
                </a:pathLst>
              </a:custGeom>
              <a:noFill/>
              <a:ln w="6350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3" name="Oval 11"/>
              <p:cNvSpPr>
                <a:spLocks noChangeArrowheads="1"/>
              </p:cNvSpPr>
              <p:nvPr/>
            </p:nvSpPr>
            <p:spPr bwMode="auto">
              <a:xfrm>
                <a:off x="4365570" y="2607089"/>
                <a:ext cx="19863" cy="17193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4" name="Oval 12"/>
              <p:cNvSpPr>
                <a:spLocks noChangeArrowheads="1"/>
              </p:cNvSpPr>
              <p:nvPr/>
            </p:nvSpPr>
            <p:spPr bwMode="auto">
              <a:xfrm>
                <a:off x="4365570" y="2607089"/>
                <a:ext cx="19863" cy="17193"/>
              </a:xfrm>
              <a:prstGeom prst="ellipse">
                <a:avLst/>
              </a:prstGeom>
              <a:noFill/>
              <a:ln w="6350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5" name="Freeform 13"/>
              <p:cNvSpPr>
                <a:spLocks/>
              </p:cNvSpPr>
              <p:nvPr/>
            </p:nvSpPr>
            <p:spPr bwMode="auto">
              <a:xfrm>
                <a:off x="3781722" y="2781476"/>
                <a:ext cx="10233" cy="111019"/>
              </a:xfrm>
              <a:custGeom>
                <a:avLst/>
                <a:gdLst>
                  <a:gd name="T0" fmla="*/ 17 w 17"/>
                  <a:gd name="T1" fmla="*/ 226 h 226"/>
                  <a:gd name="T2" fmla="*/ 17 w 17"/>
                  <a:gd name="T3" fmla="*/ 0 h 226"/>
                  <a:gd name="T4" fmla="*/ 9 w 17"/>
                  <a:gd name="T5" fmla="*/ 0 h 226"/>
                  <a:gd name="T6" fmla="*/ 0 w 17"/>
                  <a:gd name="T7" fmla="*/ 8 h 226"/>
                  <a:gd name="T8" fmla="*/ 0 w 17"/>
                  <a:gd name="T9" fmla="*/ 218 h 226"/>
                  <a:gd name="T10" fmla="*/ 9 w 17"/>
                  <a:gd name="T11" fmla="*/ 226 h 226"/>
                  <a:gd name="T12" fmla="*/ 17 w 17"/>
                  <a:gd name="T13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26">
                    <a:moveTo>
                      <a:pt x="17" y="226"/>
                    </a:moveTo>
                    <a:lnTo>
                      <a:pt x="17" y="0"/>
                    </a:lnTo>
                    <a:lnTo>
                      <a:pt x="9" y="0"/>
                    </a:lnTo>
                    <a:lnTo>
                      <a:pt x="0" y="8"/>
                    </a:lnTo>
                    <a:lnTo>
                      <a:pt x="0" y="218"/>
                    </a:lnTo>
                    <a:lnTo>
                      <a:pt x="9" y="226"/>
                    </a:lnTo>
                    <a:lnTo>
                      <a:pt x="17" y="2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6" name="Freeform 14"/>
              <p:cNvSpPr>
                <a:spLocks/>
              </p:cNvSpPr>
              <p:nvPr/>
            </p:nvSpPr>
            <p:spPr bwMode="auto">
              <a:xfrm>
                <a:off x="3781722" y="2781476"/>
                <a:ext cx="10233" cy="111019"/>
              </a:xfrm>
              <a:custGeom>
                <a:avLst/>
                <a:gdLst>
                  <a:gd name="T0" fmla="*/ 17 w 17"/>
                  <a:gd name="T1" fmla="*/ 226 h 226"/>
                  <a:gd name="T2" fmla="*/ 17 w 17"/>
                  <a:gd name="T3" fmla="*/ 0 h 226"/>
                  <a:gd name="T4" fmla="*/ 9 w 17"/>
                  <a:gd name="T5" fmla="*/ 0 h 226"/>
                  <a:gd name="T6" fmla="*/ 0 w 17"/>
                  <a:gd name="T7" fmla="*/ 8 h 226"/>
                  <a:gd name="T8" fmla="*/ 0 w 17"/>
                  <a:gd name="T9" fmla="*/ 218 h 226"/>
                  <a:gd name="T10" fmla="*/ 9 w 17"/>
                  <a:gd name="T11" fmla="*/ 226 h 226"/>
                  <a:gd name="T12" fmla="*/ 17 w 17"/>
                  <a:gd name="T13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26">
                    <a:moveTo>
                      <a:pt x="17" y="226"/>
                    </a:moveTo>
                    <a:lnTo>
                      <a:pt x="17" y="0"/>
                    </a:lnTo>
                    <a:lnTo>
                      <a:pt x="9" y="0"/>
                    </a:lnTo>
                    <a:lnTo>
                      <a:pt x="0" y="8"/>
                    </a:lnTo>
                    <a:lnTo>
                      <a:pt x="0" y="218"/>
                    </a:lnTo>
                    <a:lnTo>
                      <a:pt x="9" y="226"/>
                    </a:lnTo>
                    <a:lnTo>
                      <a:pt x="17" y="226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7" name="Freeform 15"/>
              <p:cNvSpPr>
                <a:spLocks/>
              </p:cNvSpPr>
              <p:nvPr/>
            </p:nvSpPr>
            <p:spPr bwMode="auto">
              <a:xfrm>
                <a:off x="3781722" y="2957829"/>
                <a:ext cx="10233" cy="67299"/>
              </a:xfrm>
              <a:custGeom>
                <a:avLst/>
                <a:gdLst>
                  <a:gd name="T0" fmla="*/ 17 w 17"/>
                  <a:gd name="T1" fmla="*/ 137 h 137"/>
                  <a:gd name="T2" fmla="*/ 17 w 17"/>
                  <a:gd name="T3" fmla="*/ 0 h 137"/>
                  <a:gd name="T4" fmla="*/ 9 w 17"/>
                  <a:gd name="T5" fmla="*/ 0 h 137"/>
                  <a:gd name="T6" fmla="*/ 0 w 17"/>
                  <a:gd name="T7" fmla="*/ 8 h 137"/>
                  <a:gd name="T8" fmla="*/ 0 w 17"/>
                  <a:gd name="T9" fmla="*/ 129 h 137"/>
                  <a:gd name="T10" fmla="*/ 9 w 17"/>
                  <a:gd name="T11" fmla="*/ 137 h 137"/>
                  <a:gd name="T12" fmla="*/ 17 w 17"/>
                  <a:gd name="T13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7">
                    <a:moveTo>
                      <a:pt x="17" y="137"/>
                    </a:moveTo>
                    <a:lnTo>
                      <a:pt x="17" y="0"/>
                    </a:lnTo>
                    <a:lnTo>
                      <a:pt x="9" y="0"/>
                    </a:lnTo>
                    <a:lnTo>
                      <a:pt x="0" y="8"/>
                    </a:lnTo>
                    <a:lnTo>
                      <a:pt x="0" y="129"/>
                    </a:lnTo>
                    <a:lnTo>
                      <a:pt x="9" y="137"/>
                    </a:lnTo>
                    <a:lnTo>
                      <a:pt x="17" y="1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8" name="Freeform 16"/>
              <p:cNvSpPr>
                <a:spLocks/>
              </p:cNvSpPr>
              <p:nvPr/>
            </p:nvSpPr>
            <p:spPr bwMode="auto">
              <a:xfrm>
                <a:off x="3781722" y="2957829"/>
                <a:ext cx="10233" cy="67299"/>
              </a:xfrm>
              <a:custGeom>
                <a:avLst/>
                <a:gdLst>
                  <a:gd name="T0" fmla="*/ 17 w 17"/>
                  <a:gd name="T1" fmla="*/ 137 h 137"/>
                  <a:gd name="T2" fmla="*/ 17 w 17"/>
                  <a:gd name="T3" fmla="*/ 0 h 137"/>
                  <a:gd name="T4" fmla="*/ 9 w 17"/>
                  <a:gd name="T5" fmla="*/ 0 h 137"/>
                  <a:gd name="T6" fmla="*/ 0 w 17"/>
                  <a:gd name="T7" fmla="*/ 8 h 137"/>
                  <a:gd name="T8" fmla="*/ 0 w 17"/>
                  <a:gd name="T9" fmla="*/ 129 h 137"/>
                  <a:gd name="T10" fmla="*/ 9 w 17"/>
                  <a:gd name="T11" fmla="*/ 137 h 137"/>
                  <a:gd name="T12" fmla="*/ 17 w 17"/>
                  <a:gd name="T13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7">
                    <a:moveTo>
                      <a:pt x="17" y="137"/>
                    </a:moveTo>
                    <a:lnTo>
                      <a:pt x="17" y="0"/>
                    </a:lnTo>
                    <a:lnTo>
                      <a:pt x="9" y="0"/>
                    </a:lnTo>
                    <a:lnTo>
                      <a:pt x="0" y="8"/>
                    </a:lnTo>
                    <a:lnTo>
                      <a:pt x="0" y="129"/>
                    </a:lnTo>
                    <a:lnTo>
                      <a:pt x="9" y="137"/>
                    </a:lnTo>
                    <a:lnTo>
                      <a:pt x="17" y="137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9" name="Freeform 17"/>
              <p:cNvSpPr>
                <a:spLocks/>
              </p:cNvSpPr>
              <p:nvPr/>
            </p:nvSpPr>
            <p:spPr bwMode="auto">
              <a:xfrm>
                <a:off x="4472709" y="2859583"/>
                <a:ext cx="9630" cy="67299"/>
              </a:xfrm>
              <a:custGeom>
                <a:avLst/>
                <a:gdLst>
                  <a:gd name="T0" fmla="*/ 0 w 16"/>
                  <a:gd name="T1" fmla="*/ 0 h 137"/>
                  <a:gd name="T2" fmla="*/ 0 w 16"/>
                  <a:gd name="T3" fmla="*/ 137 h 137"/>
                  <a:gd name="T4" fmla="*/ 8 w 16"/>
                  <a:gd name="T5" fmla="*/ 137 h 137"/>
                  <a:gd name="T6" fmla="*/ 16 w 16"/>
                  <a:gd name="T7" fmla="*/ 129 h 137"/>
                  <a:gd name="T8" fmla="*/ 16 w 16"/>
                  <a:gd name="T9" fmla="*/ 8 h 137"/>
                  <a:gd name="T10" fmla="*/ 8 w 16"/>
                  <a:gd name="T11" fmla="*/ 0 h 137"/>
                  <a:gd name="T12" fmla="*/ 0 w 16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7">
                    <a:moveTo>
                      <a:pt x="0" y="0"/>
                    </a:moveTo>
                    <a:lnTo>
                      <a:pt x="0" y="137"/>
                    </a:lnTo>
                    <a:lnTo>
                      <a:pt x="8" y="137"/>
                    </a:lnTo>
                    <a:lnTo>
                      <a:pt x="16" y="129"/>
                    </a:lnTo>
                    <a:lnTo>
                      <a:pt x="16" y="8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60" name="Freeform 18"/>
              <p:cNvSpPr>
                <a:spLocks/>
              </p:cNvSpPr>
              <p:nvPr/>
            </p:nvSpPr>
            <p:spPr bwMode="auto">
              <a:xfrm>
                <a:off x="4472709" y="2859583"/>
                <a:ext cx="9630" cy="67299"/>
              </a:xfrm>
              <a:custGeom>
                <a:avLst/>
                <a:gdLst>
                  <a:gd name="T0" fmla="*/ 0 w 16"/>
                  <a:gd name="T1" fmla="*/ 0 h 137"/>
                  <a:gd name="T2" fmla="*/ 0 w 16"/>
                  <a:gd name="T3" fmla="*/ 137 h 137"/>
                  <a:gd name="T4" fmla="*/ 8 w 16"/>
                  <a:gd name="T5" fmla="*/ 137 h 137"/>
                  <a:gd name="T6" fmla="*/ 16 w 16"/>
                  <a:gd name="T7" fmla="*/ 129 h 137"/>
                  <a:gd name="T8" fmla="*/ 16 w 16"/>
                  <a:gd name="T9" fmla="*/ 8 h 137"/>
                  <a:gd name="T10" fmla="*/ 8 w 16"/>
                  <a:gd name="T11" fmla="*/ 0 h 137"/>
                  <a:gd name="T12" fmla="*/ 0 w 16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7">
                    <a:moveTo>
                      <a:pt x="0" y="0"/>
                    </a:moveTo>
                    <a:lnTo>
                      <a:pt x="0" y="137"/>
                    </a:lnTo>
                    <a:lnTo>
                      <a:pt x="8" y="137"/>
                    </a:lnTo>
                    <a:lnTo>
                      <a:pt x="16" y="129"/>
                    </a:lnTo>
                    <a:lnTo>
                      <a:pt x="16" y="8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</p:grpSp>
        <p:cxnSp>
          <p:nvCxnSpPr>
            <p:cNvPr id="9" name="Straight Arrow Connector 109"/>
            <p:cNvCxnSpPr/>
            <p:nvPr/>
          </p:nvCxnSpPr>
          <p:spPr>
            <a:xfrm flipV="1">
              <a:off x="1314705" y="3107853"/>
              <a:ext cx="1744150" cy="1724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22"/>
            <p:cNvGrpSpPr/>
            <p:nvPr/>
          </p:nvGrpSpPr>
          <p:grpSpPr>
            <a:xfrm>
              <a:off x="5887139" y="3010169"/>
              <a:ext cx="445294" cy="136656"/>
              <a:chOff x="4869656" y="2796892"/>
              <a:chExt cx="445294" cy="136656"/>
            </a:xfrm>
          </p:grpSpPr>
          <p:sp>
            <p:nvSpPr>
              <p:cNvPr id="43" name="Rounded Rectangle 23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44" name="Flowchart: Terminator 24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45" name="Oval 25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tx1">
                  <a:lumMod val="50000"/>
                </a:schemeClr>
              </a:solidFill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46" name="Flowchart: Terminator 26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</p:grpSp>
        <p:grpSp>
          <p:nvGrpSpPr>
            <p:cNvPr id="11" name="Group 22"/>
            <p:cNvGrpSpPr/>
            <p:nvPr/>
          </p:nvGrpSpPr>
          <p:grpSpPr>
            <a:xfrm>
              <a:off x="5887139" y="2421092"/>
              <a:ext cx="445294" cy="136656"/>
              <a:chOff x="4869656" y="2796892"/>
              <a:chExt cx="445294" cy="136656"/>
            </a:xfrm>
          </p:grpSpPr>
          <p:sp>
            <p:nvSpPr>
              <p:cNvPr id="39" name="Rounded Rectangle 23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40" name="Flowchart: Terminator 24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41" name="Oval 25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tx1">
                  <a:lumMod val="50000"/>
                </a:schemeClr>
              </a:solidFill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42" name="Flowchart: Terminator 26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</p:grp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9643" y="2829143"/>
              <a:ext cx="539262" cy="539262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8625889" y="2938677"/>
              <a:ext cx="460452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AF</a:t>
              </a:r>
              <a:endParaRPr lang="ko-KR" altLang="en-US" sz="800" b="1" dirty="0"/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6629" y="1771318"/>
              <a:ext cx="344761" cy="344761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</p:spPr>
        </p:pic>
        <p:sp>
          <p:nvSpPr>
            <p:cNvPr id="15" name="Can 74"/>
            <p:cNvSpPr/>
            <p:nvPr/>
          </p:nvSpPr>
          <p:spPr>
            <a:xfrm rot="5400000">
              <a:off x="4429872" y="1889107"/>
              <a:ext cx="300751" cy="2365415"/>
            </a:xfrm>
            <a:prstGeom prst="can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/>
            </a:p>
          </p:txBody>
        </p:sp>
        <p:cxnSp>
          <p:nvCxnSpPr>
            <p:cNvPr id="16" name="직선 연결선 15"/>
            <p:cNvCxnSpPr/>
            <p:nvPr/>
          </p:nvCxnSpPr>
          <p:spPr>
            <a:xfrm>
              <a:off x="3502120" y="3015077"/>
              <a:ext cx="2044624" cy="0"/>
            </a:xfrm>
            <a:prstGeom prst="line">
              <a:avLst/>
            </a:prstGeom>
            <a:ln w="952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/>
            <p:nvPr/>
          </p:nvCxnSpPr>
          <p:spPr>
            <a:xfrm>
              <a:off x="3502120" y="3132934"/>
              <a:ext cx="2044624" cy="0"/>
            </a:xfrm>
            <a:prstGeom prst="line">
              <a:avLst/>
            </a:prstGeom>
            <a:ln w="9525">
              <a:solidFill>
                <a:srgbClr val="7030A0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>
              <a:off x="6518267" y="3088934"/>
              <a:ext cx="1718445" cy="1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Can 74"/>
            <p:cNvSpPr/>
            <p:nvPr/>
          </p:nvSpPr>
          <p:spPr>
            <a:xfrm rot="5400000">
              <a:off x="2003993" y="2230845"/>
              <a:ext cx="369584" cy="1739417"/>
            </a:xfrm>
            <a:prstGeom prst="can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/>
            </a:p>
          </p:txBody>
        </p:sp>
        <p:cxnSp>
          <p:nvCxnSpPr>
            <p:cNvPr id="20" name="직선 연결선 19"/>
            <p:cNvCxnSpPr/>
            <p:nvPr/>
          </p:nvCxnSpPr>
          <p:spPr>
            <a:xfrm>
              <a:off x="1371816" y="3150975"/>
              <a:ext cx="1550062" cy="0"/>
            </a:xfrm>
            <a:prstGeom prst="line">
              <a:avLst/>
            </a:prstGeom>
            <a:ln w="9525">
              <a:solidFill>
                <a:srgbClr val="7030A0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/>
            <p:cNvCxnSpPr/>
            <p:nvPr/>
          </p:nvCxnSpPr>
          <p:spPr>
            <a:xfrm>
              <a:off x="1371816" y="3015077"/>
              <a:ext cx="1550062" cy="0"/>
            </a:xfrm>
            <a:prstGeom prst="line">
              <a:avLst/>
            </a:prstGeom>
            <a:ln w="952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6524375" y="2079437"/>
              <a:ext cx="529268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NEF</a:t>
              </a:r>
              <a:endParaRPr lang="ko-KR" altLang="en-US" sz="8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069470" y="3096483"/>
              <a:ext cx="951547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IP Flow</a:t>
              </a:r>
              <a:endParaRPr lang="ko-KR" altLang="en-US" sz="8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07958" y="3194803"/>
              <a:ext cx="988491" cy="293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IP(</a:t>
              </a:r>
              <a:r>
                <a:rPr lang="en-US" altLang="ko-KR" sz="800" dirty="0" err="1" smtClean="0"/>
                <a:t>QoS</a:t>
              </a:r>
              <a:r>
                <a:rPr lang="en-US" altLang="ko-KR" sz="800" dirty="0" smtClean="0"/>
                <a:t>) Flow</a:t>
              </a:r>
              <a:endParaRPr lang="ko-KR" altLang="en-US" sz="8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746897" y="3132581"/>
              <a:ext cx="772125" cy="39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>
                  <a:solidFill>
                    <a:srgbClr val="FF0000"/>
                  </a:solidFill>
                </a:rPr>
                <a:t>Serving UPF</a:t>
              </a:r>
              <a:endParaRPr lang="ko-KR" altLang="en-US" sz="800" b="1" dirty="0">
                <a:solidFill>
                  <a:srgbClr val="FF0000"/>
                </a:solidFill>
              </a:endParaRPr>
            </a:p>
          </p:txBody>
        </p:sp>
        <p:sp>
          <p:nvSpPr>
            <p:cNvPr id="26" name="타원 25"/>
            <p:cNvSpPr/>
            <p:nvPr/>
          </p:nvSpPr>
          <p:spPr>
            <a:xfrm>
              <a:off x="5777874" y="2860343"/>
              <a:ext cx="669681" cy="669681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7672" y="1771318"/>
              <a:ext cx="344761" cy="344761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</p:spPr>
        </p:pic>
        <p:sp>
          <p:nvSpPr>
            <p:cNvPr id="28" name="TextBox 27"/>
            <p:cNvSpPr txBox="1"/>
            <p:nvPr/>
          </p:nvSpPr>
          <p:spPr>
            <a:xfrm>
              <a:off x="5895416" y="2079437"/>
              <a:ext cx="577051" cy="293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UDM</a:t>
              </a:r>
              <a:endParaRPr lang="ko-KR" altLang="en-US" sz="800" b="1" dirty="0"/>
            </a:p>
          </p:txBody>
        </p:sp>
        <p:pic>
          <p:nvPicPr>
            <p:cNvPr id="29" name="그림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6201" y="1771318"/>
              <a:ext cx="344761" cy="344761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</p:spPr>
        </p:pic>
        <p:sp>
          <p:nvSpPr>
            <p:cNvPr id="30" name="TextBox 29"/>
            <p:cNvSpPr txBox="1"/>
            <p:nvPr/>
          </p:nvSpPr>
          <p:spPr>
            <a:xfrm>
              <a:off x="5273947" y="2079437"/>
              <a:ext cx="529268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SMF</a:t>
              </a:r>
              <a:endParaRPr lang="ko-KR" altLang="en-US" sz="800" b="1" dirty="0"/>
            </a:p>
          </p:txBody>
        </p:sp>
        <p:cxnSp>
          <p:nvCxnSpPr>
            <p:cNvPr id="31" name="직선 연결선 30"/>
            <p:cNvCxnSpPr/>
            <p:nvPr/>
          </p:nvCxnSpPr>
          <p:spPr>
            <a:xfrm>
              <a:off x="7876855" y="1771318"/>
              <a:ext cx="0" cy="1676175"/>
            </a:xfrm>
            <a:prstGeom prst="line">
              <a:avLst/>
            </a:prstGeom>
            <a:ln w="15875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8038882" y="1689202"/>
              <a:ext cx="418510" cy="299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 smtClean="0"/>
                <a:t>DN</a:t>
              </a:r>
              <a:endParaRPr lang="ko-KR" altLang="en-US" sz="105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339309" y="1689202"/>
              <a:ext cx="405267" cy="299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 smtClean="0"/>
                <a:t>CN</a:t>
              </a:r>
              <a:endParaRPr lang="ko-KR" altLang="en-US" sz="1050" dirty="0"/>
            </a:p>
          </p:txBody>
        </p:sp>
        <p:cxnSp>
          <p:nvCxnSpPr>
            <p:cNvPr id="34" name="직선 화살표 연결선 33"/>
            <p:cNvCxnSpPr/>
            <p:nvPr/>
          </p:nvCxnSpPr>
          <p:spPr>
            <a:xfrm>
              <a:off x="6332433" y="1966201"/>
              <a:ext cx="284196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/>
            <p:nvPr/>
          </p:nvCxnSpPr>
          <p:spPr>
            <a:xfrm>
              <a:off x="5703534" y="1966201"/>
              <a:ext cx="284196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꺾인 연결선 35"/>
            <p:cNvCxnSpPr>
              <a:stCxn id="12" idx="0"/>
            </p:cNvCxnSpPr>
            <p:nvPr/>
          </p:nvCxnSpPr>
          <p:spPr>
            <a:xfrm rot="16200000" flipV="1">
              <a:off x="7303861" y="1623730"/>
              <a:ext cx="862942" cy="1547884"/>
            </a:xfrm>
            <a:prstGeom prst="bentConnector2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5854781" y="2552916"/>
              <a:ext cx="529268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UPF</a:t>
              </a:r>
              <a:endParaRPr lang="ko-KR" altLang="en-US" sz="800" b="1" dirty="0"/>
            </a:p>
          </p:txBody>
        </p:sp>
        <p:sp>
          <p:nvSpPr>
            <p:cNvPr id="38" name="Can 74"/>
            <p:cNvSpPr/>
            <p:nvPr/>
          </p:nvSpPr>
          <p:spPr>
            <a:xfrm rot="5400000">
              <a:off x="4587011" y="1359416"/>
              <a:ext cx="133620" cy="2253382"/>
            </a:xfrm>
            <a:prstGeom prst="can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653464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What is the benefit using SBI over N6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800" dirty="0" smtClean="0"/>
              <a:t>Basically, the serving UPF is Home Router of the UE, so AF simply sends the request (contained in user data packet) to the UE</a:t>
            </a:r>
          </a:p>
          <a:p>
            <a:pPr lvl="1"/>
            <a:r>
              <a:rPr lang="en-US" altLang="ko-KR" sz="1600" dirty="0" smtClean="0"/>
              <a:t>No need to translate UE’s IP address into private IP address</a:t>
            </a:r>
          </a:p>
          <a:p>
            <a:pPr lvl="1"/>
            <a:r>
              <a:rPr lang="en-US" altLang="ko-KR" sz="1600" dirty="0" smtClean="0"/>
              <a:t>No need to request to NEF, UDM and SMF in order to find the serving UPF</a:t>
            </a:r>
          </a:p>
          <a:p>
            <a:pPr lvl="1"/>
            <a:r>
              <a:rPr lang="en-US" altLang="ko-KR" sz="1600" dirty="0" smtClean="0"/>
              <a:t>No need to maintain of subscription configuration in SMF</a:t>
            </a:r>
            <a:endParaRPr lang="ko-KR" altLang="en-US" sz="1600" dirty="0"/>
          </a:p>
        </p:txBody>
      </p:sp>
      <p:grpSp>
        <p:nvGrpSpPr>
          <p:cNvPr id="26" name="그룹 25"/>
          <p:cNvGrpSpPr/>
          <p:nvPr/>
        </p:nvGrpSpPr>
        <p:grpSpPr>
          <a:xfrm>
            <a:off x="2138495" y="3297305"/>
            <a:ext cx="8488811" cy="1315953"/>
            <a:chOff x="1242873" y="4503989"/>
            <a:chExt cx="9977558" cy="1546741"/>
          </a:xfrm>
        </p:grpSpPr>
        <p:sp>
          <p:nvSpPr>
            <p:cNvPr id="27" name="직사각형 26"/>
            <p:cNvSpPr/>
            <p:nvPr/>
          </p:nvSpPr>
          <p:spPr>
            <a:xfrm>
              <a:off x="1242873" y="4992954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/>
                <a:t>AF</a:t>
              </a:r>
              <a:endParaRPr lang="ko-KR" altLang="en-US" sz="1200" b="1" dirty="0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453411" y="4992954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/>
                <a:t>NEF</a:t>
              </a:r>
              <a:endParaRPr lang="ko-KR" altLang="en-US" sz="1200" b="1" dirty="0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5663949" y="4992954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/>
                <a:t>UDM</a:t>
              </a:r>
              <a:endParaRPr lang="ko-KR" altLang="en-US" sz="1200" b="1" dirty="0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7874487" y="4992954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/>
                <a:t>SMF</a:t>
              </a:r>
              <a:endParaRPr lang="ko-KR" altLang="en-US" sz="1200" b="1" dirty="0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10079650" y="4992953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/>
                <a:t>UPF</a:t>
              </a:r>
              <a:endParaRPr lang="ko-KR" altLang="en-US" sz="1200" b="1" dirty="0"/>
            </a:p>
          </p:txBody>
        </p:sp>
        <p:cxnSp>
          <p:nvCxnSpPr>
            <p:cNvPr id="32" name="직선 화살표 연결선 31"/>
            <p:cNvCxnSpPr>
              <a:stCxn id="27" idx="3"/>
              <a:endCxn id="28" idx="1"/>
            </p:cNvCxnSpPr>
            <p:nvPr/>
          </p:nvCxnSpPr>
          <p:spPr>
            <a:xfrm>
              <a:off x="2166150" y="5269888"/>
              <a:ext cx="128726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1553699" y="5688975"/>
              <a:ext cx="2039009" cy="361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indent="-228600" algn="ctr">
                <a:buAutoNum type="arabicPeriod"/>
              </a:pPr>
              <a:r>
                <a:rPr lang="en-US" altLang="ko-KR" sz="700" dirty="0" err="1" smtClean="0"/>
                <a:t>Nnef_EventExposure_Subscribe</a:t>
              </a:r>
              <a:r>
                <a:rPr lang="en-US" altLang="ko-KR" sz="700" dirty="0" smtClean="0"/>
                <a:t> </a:t>
              </a:r>
            </a:p>
            <a:p>
              <a:pPr algn="ctr"/>
              <a:r>
                <a:rPr lang="en-US" altLang="ko-KR" sz="700" dirty="0" smtClean="0"/>
                <a:t>Request</a:t>
              </a:r>
              <a:endParaRPr lang="ko-KR" altLang="en-US" sz="700" dirty="0"/>
            </a:p>
          </p:txBody>
        </p:sp>
        <p:cxnSp>
          <p:nvCxnSpPr>
            <p:cNvPr id="34" name="직선 화살표 연결선 33"/>
            <p:cNvCxnSpPr/>
            <p:nvPr/>
          </p:nvCxnSpPr>
          <p:spPr>
            <a:xfrm>
              <a:off x="4364855" y="5263718"/>
              <a:ext cx="128726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/>
            <p:nvPr/>
          </p:nvCxnSpPr>
          <p:spPr>
            <a:xfrm>
              <a:off x="6592601" y="5263718"/>
              <a:ext cx="128726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화살표 연결선 35"/>
            <p:cNvCxnSpPr/>
            <p:nvPr/>
          </p:nvCxnSpPr>
          <p:spPr>
            <a:xfrm>
              <a:off x="8797764" y="5263718"/>
              <a:ext cx="128726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4002687" y="5688976"/>
              <a:ext cx="1944803" cy="361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700" dirty="0" smtClean="0"/>
                <a:t>2. </a:t>
              </a:r>
              <a:r>
                <a:rPr lang="en-US" altLang="ko-KR" sz="700" dirty="0" err="1" smtClean="0"/>
                <a:t>Nudm_EventExposure_Subscribe</a:t>
              </a:r>
              <a:r>
                <a:rPr lang="en-US" altLang="ko-KR" sz="700" dirty="0" smtClean="0"/>
                <a:t> </a:t>
              </a:r>
            </a:p>
            <a:p>
              <a:pPr algn="ctr"/>
              <a:r>
                <a:rPr lang="en-US" altLang="ko-KR" sz="700" dirty="0" smtClean="0"/>
                <a:t>Request</a:t>
              </a:r>
              <a:endParaRPr lang="ko-KR" altLang="en-US" sz="7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391075" y="5688976"/>
              <a:ext cx="1910889" cy="361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700" dirty="0"/>
                <a:t>3</a:t>
              </a:r>
              <a:r>
                <a:rPr lang="en-US" altLang="ko-KR" sz="700" dirty="0" smtClean="0"/>
                <a:t>. </a:t>
              </a:r>
              <a:r>
                <a:rPr lang="en-US" altLang="ko-KR" sz="700" dirty="0" err="1" smtClean="0"/>
                <a:t>Nsmf_EventExposure_Subscribe</a:t>
              </a:r>
              <a:r>
                <a:rPr lang="en-US" altLang="ko-KR" sz="700" dirty="0" smtClean="0"/>
                <a:t> </a:t>
              </a:r>
            </a:p>
            <a:p>
              <a:pPr algn="ctr"/>
              <a:r>
                <a:rPr lang="en-US" altLang="ko-KR" sz="700" dirty="0" smtClean="0"/>
                <a:t>Request</a:t>
              </a:r>
              <a:endParaRPr lang="ko-KR" altLang="en-US" sz="7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738682" y="5688976"/>
              <a:ext cx="1886395" cy="361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700" dirty="0" smtClean="0"/>
                <a:t>4. </a:t>
              </a:r>
              <a:r>
                <a:rPr lang="en-US" altLang="ko-KR" sz="700" dirty="0" err="1" smtClean="0"/>
                <a:t>Nupf_EventExposure_Subscribe</a:t>
              </a:r>
              <a:r>
                <a:rPr lang="en-US" altLang="ko-KR" sz="700" dirty="0" smtClean="0"/>
                <a:t> </a:t>
              </a:r>
            </a:p>
            <a:p>
              <a:pPr algn="ctr"/>
              <a:r>
                <a:rPr lang="en-US" altLang="ko-KR" sz="700" dirty="0" smtClean="0"/>
                <a:t>Request</a:t>
              </a:r>
              <a:endParaRPr lang="ko-KR" altLang="en-US" sz="700" dirty="0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3235906" y="4503989"/>
              <a:ext cx="1358286" cy="4416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 smtClean="0"/>
                <a:t>Event Subscription Data</a:t>
              </a:r>
              <a:endParaRPr lang="ko-KR" altLang="en-US" sz="800" dirty="0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5406407" y="4503989"/>
              <a:ext cx="1358286" cy="4416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 smtClean="0"/>
                <a:t>Event Subscription Data</a:t>
              </a:r>
              <a:endParaRPr lang="ko-KR" altLang="en-US" sz="800" dirty="0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7656982" y="4503989"/>
              <a:ext cx="1358286" cy="4416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 smtClean="0"/>
                <a:t>Event Subscription Data</a:t>
              </a:r>
              <a:endParaRPr lang="ko-KR" altLang="en-US" sz="800" dirty="0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9862145" y="4503989"/>
              <a:ext cx="1358286" cy="4416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 smtClean="0"/>
                <a:t>Event Subscription Data</a:t>
              </a:r>
              <a:endParaRPr lang="ko-KR" altLang="en-US" sz="800" dirty="0"/>
            </a:p>
          </p:txBody>
        </p:sp>
      </p:grpSp>
      <p:grpSp>
        <p:nvGrpSpPr>
          <p:cNvPr id="44" name="그룹 43"/>
          <p:cNvGrpSpPr/>
          <p:nvPr/>
        </p:nvGrpSpPr>
        <p:grpSpPr>
          <a:xfrm>
            <a:off x="2138496" y="5092892"/>
            <a:ext cx="8488810" cy="1346727"/>
            <a:chOff x="1242873" y="4531888"/>
            <a:chExt cx="9977558" cy="1582914"/>
          </a:xfrm>
        </p:grpSpPr>
        <p:sp>
          <p:nvSpPr>
            <p:cNvPr id="45" name="직사각형 44"/>
            <p:cNvSpPr/>
            <p:nvPr/>
          </p:nvSpPr>
          <p:spPr>
            <a:xfrm>
              <a:off x="1242873" y="5020853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/>
                <a:t>AF</a:t>
              </a:r>
              <a:endParaRPr lang="ko-KR" altLang="en-US" sz="1400" b="1" dirty="0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3453411" y="5020853"/>
              <a:ext cx="923277" cy="553868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solidFill>
                <a:schemeClr val="accent6">
                  <a:alpha val="38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>
                  <a:solidFill>
                    <a:schemeClr val="bg2">
                      <a:lumMod val="75000"/>
                    </a:schemeClr>
                  </a:solidFill>
                </a:rPr>
                <a:t>NEF</a:t>
              </a:r>
              <a:endParaRPr lang="ko-KR" altLang="en-US" sz="1400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5663949" y="5020853"/>
              <a:ext cx="923277" cy="553868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solidFill>
                <a:schemeClr val="accent6">
                  <a:alpha val="38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>
                  <a:solidFill>
                    <a:schemeClr val="bg2">
                      <a:lumMod val="75000"/>
                    </a:schemeClr>
                  </a:solidFill>
                </a:rPr>
                <a:t>UDM</a:t>
              </a:r>
              <a:endParaRPr lang="ko-KR" altLang="en-US" sz="1400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7874487" y="5020853"/>
              <a:ext cx="923277" cy="553868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solidFill>
                <a:schemeClr val="accent6">
                  <a:alpha val="38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>
                  <a:solidFill>
                    <a:schemeClr val="bg2">
                      <a:lumMod val="75000"/>
                    </a:schemeClr>
                  </a:solidFill>
                </a:rPr>
                <a:t>SMF</a:t>
              </a:r>
              <a:endParaRPr lang="ko-KR" altLang="en-US" sz="1400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0079650" y="5020852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/>
                <a:t>UPF</a:t>
              </a:r>
              <a:endParaRPr lang="ko-KR" altLang="en-US" sz="1400" b="1" dirty="0"/>
            </a:p>
          </p:txBody>
        </p:sp>
        <p:cxnSp>
          <p:nvCxnSpPr>
            <p:cNvPr id="50" name="직선 화살표 연결선 49"/>
            <p:cNvCxnSpPr>
              <a:stCxn id="45" idx="3"/>
              <a:endCxn id="49" idx="1"/>
            </p:cNvCxnSpPr>
            <p:nvPr/>
          </p:nvCxnSpPr>
          <p:spPr>
            <a:xfrm flipV="1">
              <a:off x="2166150" y="5297786"/>
              <a:ext cx="7913500" cy="1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1504711" y="5716873"/>
              <a:ext cx="2136985" cy="3979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indent="-228600" algn="ctr">
                <a:buAutoNum type="arabicPeriod"/>
              </a:pPr>
              <a:r>
                <a:rPr lang="en-US" altLang="ko-KR" sz="800" dirty="0" err="1" smtClean="0"/>
                <a:t>Nupf_UPFDiscovery_Request</a:t>
              </a:r>
              <a:r>
                <a:rPr lang="en-US" altLang="ko-KR" sz="800" dirty="0" smtClean="0"/>
                <a:t> </a:t>
              </a:r>
            </a:p>
            <a:p>
              <a:pPr algn="ctr"/>
              <a:r>
                <a:rPr lang="en-US" altLang="ko-KR" sz="800" dirty="0" smtClean="0"/>
                <a:t>Request</a:t>
              </a:r>
              <a:endParaRPr lang="ko-KR" altLang="en-US" sz="800" dirty="0"/>
            </a:p>
          </p:txBody>
        </p:sp>
        <p:cxnSp>
          <p:nvCxnSpPr>
            <p:cNvPr id="52" name="직선 화살표 연결선 51"/>
            <p:cNvCxnSpPr/>
            <p:nvPr/>
          </p:nvCxnSpPr>
          <p:spPr>
            <a:xfrm>
              <a:off x="4364855" y="5291617"/>
              <a:ext cx="1287261" cy="0"/>
            </a:xfrm>
            <a:prstGeom prst="straightConnector1">
              <a:avLst/>
            </a:prstGeom>
            <a:ln>
              <a:solidFill>
                <a:schemeClr val="accent1">
                  <a:alpha val="3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화살표 연결선 52"/>
            <p:cNvCxnSpPr/>
            <p:nvPr/>
          </p:nvCxnSpPr>
          <p:spPr>
            <a:xfrm>
              <a:off x="6592601" y="5291617"/>
              <a:ext cx="1287261" cy="0"/>
            </a:xfrm>
            <a:prstGeom prst="straightConnector1">
              <a:avLst/>
            </a:prstGeom>
            <a:ln>
              <a:solidFill>
                <a:schemeClr val="accent1">
                  <a:alpha val="3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3871739" y="5716873"/>
              <a:ext cx="2206698" cy="3979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2. </a:t>
              </a:r>
              <a:r>
                <a:rPr lang="en-US" altLang="ko-KR" sz="800" dirty="0" err="1" smtClean="0">
                  <a:solidFill>
                    <a:schemeClr val="bg2">
                      <a:lumMod val="75000"/>
                    </a:schemeClr>
                  </a:solidFill>
                </a:rPr>
                <a:t>Nudm_EventExposure_Subscribe</a:t>
              </a:r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</a:p>
            <a:p>
              <a:pPr algn="ctr"/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Request</a:t>
              </a:r>
              <a:endParaRPr lang="ko-KR" altLang="en-US" sz="8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263894" y="5716873"/>
              <a:ext cx="2165248" cy="3979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800" dirty="0">
                  <a:solidFill>
                    <a:schemeClr val="bg2">
                      <a:lumMod val="75000"/>
                    </a:schemeClr>
                  </a:solidFill>
                </a:rPr>
                <a:t>3</a:t>
              </a:r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. </a:t>
              </a:r>
              <a:r>
                <a:rPr lang="en-US" altLang="ko-KR" sz="800" dirty="0" err="1" smtClean="0">
                  <a:solidFill>
                    <a:schemeClr val="bg2">
                      <a:lumMod val="75000"/>
                    </a:schemeClr>
                  </a:solidFill>
                </a:rPr>
                <a:t>Nsmf_EventExposure_Subscribe</a:t>
              </a:r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</a:p>
            <a:p>
              <a:pPr algn="ctr"/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Request</a:t>
              </a:r>
              <a:endParaRPr lang="ko-KR" altLang="en-US" sz="8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8611506" y="5716873"/>
              <a:ext cx="2140753" cy="3979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4. </a:t>
              </a:r>
              <a:r>
                <a:rPr lang="en-US" altLang="ko-KR" sz="800" dirty="0" err="1" smtClean="0">
                  <a:solidFill>
                    <a:schemeClr val="bg2">
                      <a:lumMod val="75000"/>
                    </a:schemeClr>
                  </a:solidFill>
                </a:rPr>
                <a:t>Nupf_EventExposure_Subscribe</a:t>
              </a:r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</a:p>
            <a:p>
              <a:pPr algn="ctr"/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Request</a:t>
              </a:r>
              <a:endParaRPr lang="ko-KR" altLang="en-US" sz="8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3235906" y="4531888"/>
              <a:ext cx="1358286" cy="441604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solidFill>
                <a:schemeClr val="accent6">
                  <a:alpha val="38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chemeClr val="bg2">
                      <a:lumMod val="75000"/>
                    </a:schemeClr>
                  </a:solidFill>
                </a:rPr>
                <a:t>Event Subscription Data</a:t>
              </a:r>
              <a:endParaRPr lang="ko-KR" altLang="en-US" sz="9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5406407" y="4531888"/>
              <a:ext cx="1358286" cy="441604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solidFill>
                <a:schemeClr val="accent6">
                  <a:alpha val="38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chemeClr val="bg2">
                      <a:lumMod val="75000"/>
                    </a:schemeClr>
                  </a:solidFill>
                </a:rPr>
                <a:t>Event Subscription Data</a:t>
              </a:r>
              <a:endParaRPr lang="ko-KR" altLang="en-US" sz="9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7656982" y="4531888"/>
              <a:ext cx="1358286" cy="441604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solidFill>
                <a:schemeClr val="accent6">
                  <a:alpha val="38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chemeClr val="bg2">
                      <a:lumMod val="75000"/>
                    </a:schemeClr>
                  </a:solidFill>
                </a:rPr>
                <a:t>Event Subscription Data</a:t>
              </a:r>
              <a:endParaRPr lang="ko-KR" altLang="en-US" sz="9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9862145" y="4531888"/>
              <a:ext cx="1358286" cy="4416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/>
                <a:t>Event Subscription Data</a:t>
              </a:r>
              <a:endParaRPr lang="ko-KR" altLang="en-US" sz="900" dirty="0"/>
            </a:p>
          </p:txBody>
        </p:sp>
      </p:grpSp>
      <p:sp>
        <p:nvSpPr>
          <p:cNvPr id="61" name="왼쪽으로 구부러진 화살표 60"/>
          <p:cNvSpPr/>
          <p:nvPr/>
        </p:nvSpPr>
        <p:spPr>
          <a:xfrm>
            <a:off x="10806955" y="3943675"/>
            <a:ext cx="808892" cy="1409933"/>
          </a:xfrm>
          <a:prstGeom prst="curved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83179" y="3864741"/>
            <a:ext cx="13512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/>
              <a:t>Subscription to UPF based on </a:t>
            </a:r>
            <a:r>
              <a:rPr lang="en-US" altLang="ko-KR" sz="1100" b="1" dirty="0" smtClean="0">
                <a:solidFill>
                  <a:srgbClr val="FF0000"/>
                </a:solidFill>
              </a:rPr>
              <a:t>Rel-18(CP)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06667" y="5583140"/>
            <a:ext cx="14003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/>
              <a:t>Subscription to UPF based on </a:t>
            </a:r>
            <a:r>
              <a:rPr lang="en-US" altLang="ko-KR" sz="1100" b="1" dirty="0" smtClean="0">
                <a:solidFill>
                  <a:srgbClr val="FF0000"/>
                </a:solidFill>
              </a:rPr>
              <a:t>N6(UP)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76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256" y="518445"/>
            <a:ext cx="10515600" cy="1130301"/>
          </a:xfrm>
        </p:spPr>
        <p:txBody>
          <a:bodyPr/>
          <a:lstStyle/>
          <a:p>
            <a:r>
              <a:rPr lang="en-GB" altLang="en-US" sz="4000" dirty="0"/>
              <a:t>Proposal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04655"/>
            <a:ext cx="10856053" cy="43513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457200" lvl="1" indent="0">
              <a:spcBef>
                <a:spcPts val="300"/>
              </a:spcBef>
              <a:buClrTx/>
              <a:buNone/>
            </a:pPr>
            <a:endParaRPr lang="en-US" sz="1200" kern="1200" dirty="0">
              <a:effectLst/>
              <a:latin typeface="+mn-lt"/>
              <a:ea typeface="+mn-ea"/>
              <a:cs typeface="+mn-cs"/>
            </a:endParaRPr>
          </a:p>
          <a:p>
            <a:pPr marL="971550" lvl="1" indent="-514350">
              <a:buAutoNum type="arabicParenR"/>
            </a:pPr>
            <a:endParaRPr lang="en-US" altLang="en-US" sz="16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7B35D88-5A08-BFB6-0256-469A70716D41}"/>
              </a:ext>
            </a:extLst>
          </p:cNvPr>
          <p:cNvSpPr txBox="1">
            <a:spLocks/>
          </p:cNvSpPr>
          <p:nvPr/>
        </p:nvSpPr>
        <p:spPr bwMode="auto">
          <a:xfrm>
            <a:off x="266700" y="1825625"/>
            <a:ext cx="1148079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sz="5400" dirty="0" smtClean="0"/>
              <a:t>For informing the benefit of WT#3 </a:t>
            </a:r>
            <a:r>
              <a:rPr lang="en-US" altLang="en-US" sz="5400" dirty="0"/>
              <a:t> </a:t>
            </a:r>
            <a:r>
              <a:rPr lang="en-US" altLang="en-US" sz="5400" dirty="0" smtClean="0"/>
              <a:t>of UPEAS_Ph2, especially, over N6</a:t>
            </a:r>
          </a:p>
          <a:p>
            <a:endParaRPr lang="en-US" altLang="en-US" sz="2000" dirty="0"/>
          </a:p>
          <a:p>
            <a:pPr lvl="1"/>
            <a:endParaRPr lang="en-US" altLang="en-US" sz="1600" dirty="0"/>
          </a:p>
          <a:p>
            <a:pPr marL="0" indent="0">
              <a:buFontTx/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purl.org/dc/dcmitype/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280d8efa-eff2-4910-88d2-79ca146720c4"/>
    <ds:schemaRef ds:uri="679a257e-872f-4c98-9e8a-0a9c104f72c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425</Words>
  <Application>Microsoft Office PowerPoint</Application>
  <PresentationFormat>와이드스크린</PresentationFormat>
  <Paragraphs>80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Arial </vt:lpstr>
      <vt:lpstr>맑은 고딕</vt:lpstr>
      <vt:lpstr>Arial</vt:lpstr>
      <vt:lpstr>Calibri</vt:lpstr>
      <vt:lpstr>Calibri Light</vt:lpstr>
      <vt:lpstr>Times New Roman</vt:lpstr>
      <vt:lpstr>Office Theme</vt:lpstr>
      <vt:lpstr>Clarification on WT#3 for UPEAS_Ph2</vt:lpstr>
      <vt:lpstr>Introduction</vt:lpstr>
      <vt:lpstr>Subscription to UPF by AF in Rel-18</vt:lpstr>
      <vt:lpstr>What is the benefit using SBI over N6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권기석/통신표준연구팀(SR)/삼성전자</cp:lastModifiedBy>
  <cp:revision>609</cp:revision>
  <dcterms:created xsi:type="dcterms:W3CDTF">2010-02-05T13:52:04Z</dcterms:created>
  <dcterms:modified xsi:type="dcterms:W3CDTF">2023-11-02T06:02:40Z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