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4162" r:id="rId4"/>
  </p:sldMasterIdLst>
  <p:notesMasterIdLst>
    <p:notesMasterId r:id="rId10"/>
  </p:notesMasterIdLst>
  <p:handoutMasterIdLst>
    <p:handoutMasterId r:id="rId11"/>
  </p:handoutMasterIdLst>
  <p:sldIdLst>
    <p:sldId id="1120" r:id="rId5"/>
    <p:sldId id="1123" r:id="rId6"/>
    <p:sldId id="1125" r:id="rId7"/>
    <p:sldId id="1122" r:id="rId8"/>
    <p:sldId id="1126" r:id="rId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47" autoAdjust="0"/>
    <p:restoredTop sz="93810" autoAdjust="0"/>
  </p:normalViewPr>
  <p:slideViewPr>
    <p:cSldViewPr snapToGrid="0">
      <p:cViewPr varScale="1">
        <p:scale>
          <a:sx n="83" d="100"/>
          <a:sy n="83" d="100"/>
        </p:scale>
        <p:origin x="1124" y="5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slideMaster" Target="slideMasters/slideMaster1.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Schliwa-Bertling" userId="e9d3b1e5-689a-4e6e-b65e-75721e703357" providerId="ADAL" clId="{7D2DEF4B-D17E-1148-BC0E-CEEB86E383B2}"/>
    <pc:docChg chg="modSld">
      <pc:chgData name="Paul Schliwa-Bertling" userId="e9d3b1e5-689a-4e6e-b65e-75721e703357" providerId="ADAL" clId="{7D2DEF4B-D17E-1148-BC0E-CEEB86E383B2}" dt="2023-10-31T11:15:32.445" v="9" actId="20577"/>
      <pc:docMkLst>
        <pc:docMk/>
      </pc:docMkLst>
      <pc:sldChg chg="modSp mod">
        <pc:chgData name="Paul Schliwa-Bertling" userId="e9d3b1e5-689a-4e6e-b65e-75721e703357" providerId="ADAL" clId="{7D2DEF4B-D17E-1148-BC0E-CEEB86E383B2}" dt="2023-10-31T11:15:32.445" v="9" actId="20577"/>
        <pc:sldMkLst>
          <pc:docMk/>
          <pc:sldMk cId="0" sldId="1126"/>
        </pc:sldMkLst>
        <pc:spChg chg="mod">
          <ac:chgData name="Paul Schliwa-Bertling" userId="e9d3b1e5-689a-4e6e-b65e-75721e703357" providerId="ADAL" clId="{7D2DEF4B-D17E-1148-BC0E-CEEB86E383B2}" dt="2023-10-31T11:15:32.445" v="9" actId="20577"/>
          <ac:spMkLst>
            <pc:docMk/>
            <pc:sldMk cId="0" sldId="1126"/>
            <ac:spMk id="3" creationId="{7C581652-9427-D9BA-5B42-CC25A5F640E9}"/>
          </ac:spMkLst>
        </pc:spChg>
      </pc:sldChg>
    </pc:docChg>
  </pc:docChgLst>
  <pc:docChgLst>
    <pc:chgData name="Devaki Chandramouli (Nokia)" userId="ebf2a9f8-651b-4485-926f-9d93c0eafbc5" providerId="ADAL" clId="{B6E702B3-3F6E-4AF8-ADB0-2FB7DC96458F}"/>
    <pc:docChg chg="modSld">
      <pc:chgData name="Devaki Chandramouli (Nokia)" userId="ebf2a9f8-651b-4485-926f-9d93c0eafbc5" providerId="ADAL" clId="{B6E702B3-3F6E-4AF8-ADB0-2FB7DC96458F}" dt="2023-11-02T17:41:37.371" v="334" actId="20577"/>
      <pc:docMkLst>
        <pc:docMk/>
      </pc:docMkLst>
      <pc:sldChg chg="modSp mod">
        <pc:chgData name="Devaki Chandramouli (Nokia)" userId="ebf2a9f8-651b-4485-926f-9d93c0eafbc5" providerId="ADAL" clId="{B6E702B3-3F6E-4AF8-ADB0-2FB7DC96458F}" dt="2023-11-02T17:15:26.006" v="146" actId="20577"/>
        <pc:sldMkLst>
          <pc:docMk/>
          <pc:sldMk cId="0" sldId="1120"/>
        </pc:sldMkLst>
        <pc:spChg chg="mod">
          <ac:chgData name="Devaki Chandramouli (Nokia)" userId="ebf2a9f8-651b-4485-926f-9d93c0eafbc5" providerId="ADAL" clId="{B6E702B3-3F6E-4AF8-ADB0-2FB7DC96458F}" dt="2023-10-31T22:08:20.588" v="142" actId="20577"/>
          <ac:spMkLst>
            <pc:docMk/>
            <pc:sldMk cId="0" sldId="1120"/>
            <ac:spMk id="6146" creationId="{4A9782EC-9858-DEA9-F9CB-69C0C9CD031C}"/>
          </ac:spMkLst>
        </pc:spChg>
        <pc:spChg chg="mod">
          <ac:chgData name="Devaki Chandramouli (Nokia)" userId="ebf2a9f8-651b-4485-926f-9d93c0eafbc5" providerId="ADAL" clId="{B6E702B3-3F6E-4AF8-ADB0-2FB7DC96458F}" dt="2023-11-02T17:15:26.006" v="146" actId="20577"/>
          <ac:spMkLst>
            <pc:docMk/>
            <pc:sldMk cId="0" sldId="1120"/>
            <ac:spMk id="6148" creationId="{3EB1FF47-2B67-6C91-51A8-AB638AAF04C2}"/>
          </ac:spMkLst>
        </pc:spChg>
      </pc:sldChg>
      <pc:sldChg chg="addSp modSp mod">
        <pc:chgData name="Devaki Chandramouli (Nokia)" userId="ebf2a9f8-651b-4485-926f-9d93c0eafbc5" providerId="ADAL" clId="{B6E702B3-3F6E-4AF8-ADB0-2FB7DC96458F}" dt="2023-10-31T20:48:59.036" v="79" actId="20577"/>
        <pc:sldMkLst>
          <pc:docMk/>
          <pc:sldMk cId="0" sldId="1122"/>
        </pc:sldMkLst>
        <pc:spChg chg="add mod">
          <ac:chgData name="Devaki Chandramouli (Nokia)" userId="ebf2a9f8-651b-4485-926f-9d93c0eafbc5" providerId="ADAL" clId="{B6E702B3-3F6E-4AF8-ADB0-2FB7DC96458F}" dt="2023-10-31T20:48:51.161" v="78" actId="108"/>
          <ac:spMkLst>
            <pc:docMk/>
            <pc:sldMk cId="0" sldId="1122"/>
            <ac:spMk id="2" creationId="{C72AA0FF-BB5B-0CE7-C7C6-B66556E5CE97}"/>
          </ac:spMkLst>
        </pc:spChg>
        <pc:spChg chg="mod">
          <ac:chgData name="Devaki Chandramouli (Nokia)" userId="ebf2a9f8-651b-4485-926f-9d93c0eafbc5" providerId="ADAL" clId="{B6E702B3-3F6E-4AF8-ADB0-2FB7DC96458F}" dt="2023-10-31T20:48:59.036" v="79" actId="20577"/>
          <ac:spMkLst>
            <pc:docMk/>
            <pc:sldMk cId="0" sldId="1122"/>
            <ac:spMk id="5" creationId="{0EDE119C-0B87-067C-D100-79EB43FBCFAC}"/>
          </ac:spMkLst>
        </pc:spChg>
        <pc:spChg chg="mod">
          <ac:chgData name="Devaki Chandramouli (Nokia)" userId="ebf2a9f8-651b-4485-926f-9d93c0eafbc5" providerId="ADAL" clId="{B6E702B3-3F6E-4AF8-ADB0-2FB7DC96458F}" dt="2023-10-31T13:49:17.493" v="36" actId="20577"/>
          <ac:spMkLst>
            <pc:docMk/>
            <pc:sldMk cId="0" sldId="1122"/>
            <ac:spMk id="36" creationId="{C49A6034-2E60-93D6-6E64-523AD8505A96}"/>
          </ac:spMkLst>
        </pc:spChg>
      </pc:sldChg>
      <pc:sldChg chg="modSp mod">
        <pc:chgData name="Devaki Chandramouli (Nokia)" userId="ebf2a9f8-651b-4485-926f-9d93c0eafbc5" providerId="ADAL" clId="{B6E702B3-3F6E-4AF8-ADB0-2FB7DC96458F}" dt="2023-11-02T17:41:37.371" v="334" actId="20577"/>
        <pc:sldMkLst>
          <pc:docMk/>
          <pc:sldMk cId="0" sldId="1126"/>
        </pc:sldMkLst>
        <pc:spChg chg="mod">
          <ac:chgData name="Devaki Chandramouli (Nokia)" userId="ebf2a9f8-651b-4485-926f-9d93c0eafbc5" providerId="ADAL" clId="{B6E702B3-3F6E-4AF8-ADB0-2FB7DC96458F}" dt="2023-11-02T17:41:37.371" v="334" actId="20577"/>
          <ac:spMkLst>
            <pc:docMk/>
            <pc:sldMk cId="0" sldId="1126"/>
            <ac:spMk id="3" creationId="{7C581652-9427-D9BA-5B42-CC25A5F640E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E5825FB-487D-3426-93A3-769237136FF0}"/>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3D34ED59-8FD1-C430-901F-688DA25E0021}"/>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5D15D8F-DF9E-3644-B926-97A3B8A3048D}" type="datetime1">
              <a:rPr lang="en-US" altLang="en-US"/>
              <a:pPr>
                <a:defRPr/>
              </a:pPr>
              <a:t>11/2/2023</a:t>
            </a:fld>
            <a:endParaRPr lang="en-US" altLang="en-US"/>
          </a:p>
        </p:txBody>
      </p:sp>
      <p:sp>
        <p:nvSpPr>
          <p:cNvPr id="9220" name="Rectangle 4">
            <a:extLst>
              <a:ext uri="{FF2B5EF4-FFF2-40B4-BE49-F238E27FC236}">
                <a16:creationId xmlns:a16="http://schemas.microsoft.com/office/drawing/2014/main" id="{8B78F8D2-35D2-3B8B-A612-F938A1B368AC}"/>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772721D6-885F-8148-6713-7219144923DD}"/>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18EE58C-0823-B44A-A5AA-21EE22044AFA}"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98C6041-48B6-F916-318D-74E05C7A81EA}"/>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4A05590-C00A-E226-AE38-8BC80487E14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8085199-3EF7-FB47-BE32-2C7C22E34AB4}" type="datetime1">
              <a:rPr lang="en-US" altLang="en-US"/>
              <a:pPr>
                <a:defRPr/>
              </a:pPr>
              <a:t>11/2/2023</a:t>
            </a:fld>
            <a:endParaRPr lang="en-US" altLang="en-US"/>
          </a:p>
        </p:txBody>
      </p:sp>
      <p:sp>
        <p:nvSpPr>
          <p:cNvPr id="4100" name="Rectangle 4">
            <a:extLst>
              <a:ext uri="{FF2B5EF4-FFF2-40B4-BE49-F238E27FC236}">
                <a16:creationId xmlns:a16="http://schemas.microsoft.com/office/drawing/2014/main" id="{AB2EC71D-B9F4-597B-5FB9-89BB17121B5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9CF185A6-C77F-7B51-6191-923CE9DB39F6}"/>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8544B9AA-D397-CDCD-E2BA-C20AD9B6958C}"/>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B3B5A83A-8EDC-8DE7-F65C-EE8C485DC83D}"/>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5F8BDFA-38F8-544C-9E75-33A65B08948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F3DEE531-EEE6-378B-7ACE-F4BB7C7653A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52036547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26DD356-401F-D6B4-90DE-AE54CDDDE4F8}"/>
              </a:ext>
            </a:extLst>
          </p:cNvPr>
          <p:cNvSpPr>
            <a:spLocks noGrp="1"/>
          </p:cNvSpPr>
          <p:nvPr>
            <p:ph type="dt" sz="half" idx="10"/>
          </p:nvPr>
        </p:nvSpPr>
        <p:spPr/>
        <p:txBody>
          <a:bodyPr/>
          <a:lstStyle>
            <a:lvl1pPr>
              <a:defRPr/>
            </a:lvl1pPr>
          </a:lstStyle>
          <a:p>
            <a:pPr>
              <a:defRPr/>
            </a:pPr>
            <a:fld id="{11329F9F-5C93-6F40-B4E2-29B7FFF1982C}" type="datetimeFigureOut">
              <a:rPr lang="en-GB"/>
              <a:pPr>
                <a:defRPr/>
              </a:pPr>
              <a:t>02/11/2023</a:t>
            </a:fld>
            <a:endParaRPr lang="en-GB"/>
          </a:p>
        </p:txBody>
      </p:sp>
      <p:sp>
        <p:nvSpPr>
          <p:cNvPr id="3" name="Footer Placeholder 4">
            <a:extLst>
              <a:ext uri="{FF2B5EF4-FFF2-40B4-BE49-F238E27FC236}">
                <a16:creationId xmlns:a16="http://schemas.microsoft.com/office/drawing/2014/main" id="{9D872971-508A-BF56-2F30-E178BC4F724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6F1E76E6-3898-39E8-B40B-BBA90E32C7E5}"/>
              </a:ext>
            </a:extLst>
          </p:cNvPr>
          <p:cNvSpPr>
            <a:spLocks noGrp="1"/>
          </p:cNvSpPr>
          <p:nvPr>
            <p:ph type="sldNum" sz="quarter" idx="12"/>
          </p:nvPr>
        </p:nvSpPr>
        <p:spPr/>
        <p:txBody>
          <a:bodyPr/>
          <a:lstStyle>
            <a:lvl1pPr>
              <a:defRPr/>
            </a:lvl1pPr>
          </a:lstStyle>
          <a:p>
            <a:pPr>
              <a:defRPr/>
            </a:pPr>
            <a:fld id="{4B08B5EA-B616-644C-96E3-6252ABE0441D}" type="slidenum">
              <a:rPr lang="en-GB" altLang="en-US"/>
              <a:pPr>
                <a:defRPr/>
              </a:pPr>
              <a:t>‹#›</a:t>
            </a:fld>
            <a:endParaRPr lang="en-GB" altLang="en-US"/>
          </a:p>
        </p:txBody>
      </p:sp>
    </p:spTree>
    <p:extLst>
      <p:ext uri="{BB962C8B-B14F-4D97-AF65-F5344CB8AC3E}">
        <p14:creationId xmlns:p14="http://schemas.microsoft.com/office/powerpoint/2010/main" val="2283474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34928DD-FB72-A277-03B0-92CF2CDED0D4}"/>
              </a:ext>
            </a:extLst>
          </p:cNvPr>
          <p:cNvSpPr>
            <a:spLocks noGrp="1"/>
          </p:cNvSpPr>
          <p:nvPr>
            <p:ph type="dt" sz="half" idx="10"/>
          </p:nvPr>
        </p:nvSpPr>
        <p:spPr/>
        <p:txBody>
          <a:bodyPr/>
          <a:lstStyle>
            <a:lvl1pPr>
              <a:defRPr/>
            </a:lvl1pPr>
          </a:lstStyle>
          <a:p>
            <a:pPr>
              <a:defRPr/>
            </a:pPr>
            <a:fld id="{ADC425C9-1329-C44F-919F-F11B0D92A7E8}" type="datetimeFigureOut">
              <a:rPr lang="en-GB"/>
              <a:pPr>
                <a:defRPr/>
              </a:pPr>
              <a:t>02/11/2023</a:t>
            </a:fld>
            <a:endParaRPr lang="en-GB"/>
          </a:p>
        </p:txBody>
      </p:sp>
      <p:sp>
        <p:nvSpPr>
          <p:cNvPr id="6" name="Footer Placeholder 4">
            <a:extLst>
              <a:ext uri="{FF2B5EF4-FFF2-40B4-BE49-F238E27FC236}">
                <a16:creationId xmlns:a16="http://schemas.microsoft.com/office/drawing/2014/main" id="{8A4B6894-468F-2700-89AC-C999BEA5D4CC}"/>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62047A0D-C415-F52A-E8EF-4E02A5C44AD2}"/>
              </a:ext>
            </a:extLst>
          </p:cNvPr>
          <p:cNvSpPr>
            <a:spLocks noGrp="1"/>
          </p:cNvSpPr>
          <p:nvPr>
            <p:ph type="sldNum" sz="quarter" idx="12"/>
          </p:nvPr>
        </p:nvSpPr>
        <p:spPr/>
        <p:txBody>
          <a:bodyPr/>
          <a:lstStyle>
            <a:lvl1pPr>
              <a:defRPr/>
            </a:lvl1pPr>
          </a:lstStyle>
          <a:p>
            <a:pPr>
              <a:defRPr/>
            </a:pPr>
            <a:fld id="{A69C274C-38A5-ED4E-BC55-14C4B474C155}" type="slidenum">
              <a:rPr lang="en-GB" altLang="en-US"/>
              <a:pPr>
                <a:defRPr/>
              </a:pPr>
              <a:t>‹#›</a:t>
            </a:fld>
            <a:endParaRPr lang="en-GB" altLang="en-US"/>
          </a:p>
        </p:txBody>
      </p:sp>
    </p:spTree>
    <p:extLst>
      <p:ext uri="{BB962C8B-B14F-4D97-AF65-F5344CB8AC3E}">
        <p14:creationId xmlns:p14="http://schemas.microsoft.com/office/powerpoint/2010/main" val="3133495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19EB652-2201-30DD-7B17-B7316F320BE2}"/>
              </a:ext>
            </a:extLst>
          </p:cNvPr>
          <p:cNvSpPr>
            <a:spLocks noGrp="1"/>
          </p:cNvSpPr>
          <p:nvPr>
            <p:ph type="dt" sz="half" idx="10"/>
          </p:nvPr>
        </p:nvSpPr>
        <p:spPr/>
        <p:txBody>
          <a:bodyPr/>
          <a:lstStyle>
            <a:lvl1pPr>
              <a:defRPr/>
            </a:lvl1pPr>
          </a:lstStyle>
          <a:p>
            <a:pPr>
              <a:defRPr/>
            </a:pPr>
            <a:fld id="{D127A60D-58B7-E948-9F22-7FD4885DBC75}" type="datetimeFigureOut">
              <a:rPr lang="en-GB"/>
              <a:pPr>
                <a:defRPr/>
              </a:pPr>
              <a:t>02/11/2023</a:t>
            </a:fld>
            <a:endParaRPr lang="en-GB"/>
          </a:p>
        </p:txBody>
      </p:sp>
      <p:sp>
        <p:nvSpPr>
          <p:cNvPr id="6" name="Footer Placeholder 4">
            <a:extLst>
              <a:ext uri="{FF2B5EF4-FFF2-40B4-BE49-F238E27FC236}">
                <a16:creationId xmlns:a16="http://schemas.microsoft.com/office/drawing/2014/main" id="{C8AC59D1-B35E-448D-4699-E503A3599A3C}"/>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6F72505C-012B-822A-B7DC-19D8EACDA318}"/>
              </a:ext>
            </a:extLst>
          </p:cNvPr>
          <p:cNvSpPr>
            <a:spLocks noGrp="1"/>
          </p:cNvSpPr>
          <p:nvPr>
            <p:ph type="sldNum" sz="quarter" idx="12"/>
          </p:nvPr>
        </p:nvSpPr>
        <p:spPr/>
        <p:txBody>
          <a:bodyPr/>
          <a:lstStyle>
            <a:lvl1pPr>
              <a:defRPr/>
            </a:lvl1pPr>
          </a:lstStyle>
          <a:p>
            <a:pPr>
              <a:defRPr/>
            </a:pPr>
            <a:fld id="{41B28277-B87E-4747-A799-4B735043500F}" type="slidenum">
              <a:rPr lang="en-GB" altLang="en-US"/>
              <a:pPr>
                <a:defRPr/>
              </a:pPr>
              <a:t>‹#›</a:t>
            </a:fld>
            <a:endParaRPr lang="en-GB" altLang="en-US"/>
          </a:p>
        </p:txBody>
      </p:sp>
    </p:spTree>
    <p:extLst>
      <p:ext uri="{BB962C8B-B14F-4D97-AF65-F5344CB8AC3E}">
        <p14:creationId xmlns:p14="http://schemas.microsoft.com/office/powerpoint/2010/main" val="630285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93DC4D0-D9AD-AE73-F083-E37766190BD6}"/>
              </a:ext>
            </a:extLst>
          </p:cNvPr>
          <p:cNvSpPr>
            <a:spLocks noGrp="1"/>
          </p:cNvSpPr>
          <p:nvPr>
            <p:ph type="dt" sz="half" idx="10"/>
          </p:nvPr>
        </p:nvSpPr>
        <p:spPr/>
        <p:txBody>
          <a:bodyPr/>
          <a:lstStyle>
            <a:lvl1pPr>
              <a:defRPr/>
            </a:lvl1pPr>
          </a:lstStyle>
          <a:p>
            <a:pPr>
              <a:defRPr/>
            </a:pPr>
            <a:fld id="{9247977C-CC66-584A-B7C3-8306CB36C7BF}" type="datetimeFigureOut">
              <a:rPr lang="en-GB"/>
              <a:pPr>
                <a:defRPr/>
              </a:pPr>
              <a:t>02/11/2023</a:t>
            </a:fld>
            <a:endParaRPr lang="en-GB"/>
          </a:p>
        </p:txBody>
      </p:sp>
      <p:sp>
        <p:nvSpPr>
          <p:cNvPr id="5" name="Footer Placeholder 4">
            <a:extLst>
              <a:ext uri="{FF2B5EF4-FFF2-40B4-BE49-F238E27FC236}">
                <a16:creationId xmlns:a16="http://schemas.microsoft.com/office/drawing/2014/main" id="{F845EFE9-9EC4-4D82-842D-C984CBE0C4B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9D68D47-BE3D-853F-F89F-0797320D47CA}"/>
              </a:ext>
            </a:extLst>
          </p:cNvPr>
          <p:cNvSpPr>
            <a:spLocks noGrp="1"/>
          </p:cNvSpPr>
          <p:nvPr>
            <p:ph type="sldNum" sz="quarter" idx="12"/>
          </p:nvPr>
        </p:nvSpPr>
        <p:spPr/>
        <p:txBody>
          <a:bodyPr/>
          <a:lstStyle>
            <a:lvl1pPr>
              <a:defRPr/>
            </a:lvl1pPr>
          </a:lstStyle>
          <a:p>
            <a:pPr>
              <a:defRPr/>
            </a:pPr>
            <a:fld id="{7C479057-2679-174D-8E8F-DE8C89714835}" type="slidenum">
              <a:rPr lang="en-GB" altLang="en-US"/>
              <a:pPr>
                <a:defRPr/>
              </a:pPr>
              <a:t>‹#›</a:t>
            </a:fld>
            <a:endParaRPr lang="en-GB" altLang="en-US"/>
          </a:p>
        </p:txBody>
      </p:sp>
    </p:spTree>
    <p:extLst>
      <p:ext uri="{BB962C8B-B14F-4D97-AF65-F5344CB8AC3E}">
        <p14:creationId xmlns:p14="http://schemas.microsoft.com/office/powerpoint/2010/main" val="21905111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5F82F53-9D1D-6E49-A6F8-13E5162ED76A}"/>
              </a:ext>
            </a:extLst>
          </p:cNvPr>
          <p:cNvSpPr>
            <a:spLocks noGrp="1"/>
          </p:cNvSpPr>
          <p:nvPr>
            <p:ph type="dt" sz="half" idx="10"/>
          </p:nvPr>
        </p:nvSpPr>
        <p:spPr/>
        <p:txBody>
          <a:bodyPr/>
          <a:lstStyle>
            <a:lvl1pPr>
              <a:defRPr/>
            </a:lvl1pPr>
          </a:lstStyle>
          <a:p>
            <a:pPr>
              <a:defRPr/>
            </a:pPr>
            <a:fld id="{E33DF75B-2966-0E43-94C9-A6F5F0E38D21}" type="datetimeFigureOut">
              <a:rPr lang="en-GB"/>
              <a:pPr>
                <a:defRPr/>
              </a:pPr>
              <a:t>02/11/2023</a:t>
            </a:fld>
            <a:endParaRPr lang="en-GB"/>
          </a:p>
        </p:txBody>
      </p:sp>
      <p:sp>
        <p:nvSpPr>
          <p:cNvPr id="5" name="Footer Placeholder 4">
            <a:extLst>
              <a:ext uri="{FF2B5EF4-FFF2-40B4-BE49-F238E27FC236}">
                <a16:creationId xmlns:a16="http://schemas.microsoft.com/office/drawing/2014/main" id="{22F365D7-BD59-ED25-A2DC-ACE7EEBEF82F}"/>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7B9CBC68-14E4-B311-4BCF-3871E294B846}"/>
              </a:ext>
            </a:extLst>
          </p:cNvPr>
          <p:cNvSpPr>
            <a:spLocks noGrp="1"/>
          </p:cNvSpPr>
          <p:nvPr>
            <p:ph type="sldNum" sz="quarter" idx="12"/>
          </p:nvPr>
        </p:nvSpPr>
        <p:spPr/>
        <p:txBody>
          <a:bodyPr/>
          <a:lstStyle>
            <a:lvl1pPr>
              <a:defRPr/>
            </a:lvl1pPr>
          </a:lstStyle>
          <a:p>
            <a:pPr>
              <a:defRPr/>
            </a:pPr>
            <a:fld id="{29A9125A-B92C-0A42-BE63-2BF8C7FAFF39}" type="slidenum">
              <a:rPr lang="en-GB" altLang="en-US"/>
              <a:pPr>
                <a:defRPr/>
              </a:pPr>
              <a:t>‹#›</a:t>
            </a:fld>
            <a:endParaRPr lang="en-GB" altLang="en-US"/>
          </a:p>
        </p:txBody>
      </p:sp>
    </p:spTree>
    <p:extLst>
      <p:ext uri="{BB962C8B-B14F-4D97-AF65-F5344CB8AC3E}">
        <p14:creationId xmlns:p14="http://schemas.microsoft.com/office/powerpoint/2010/main" val="603756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905699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1751572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8C5B99D-2014-332E-368F-26939C9E3CFE}"/>
              </a:ext>
            </a:extLst>
          </p:cNvPr>
          <p:cNvSpPr>
            <a:spLocks noGrp="1"/>
          </p:cNvSpPr>
          <p:nvPr>
            <p:ph type="dt" sz="half" idx="10"/>
          </p:nvPr>
        </p:nvSpPr>
        <p:spPr/>
        <p:txBody>
          <a:bodyPr/>
          <a:lstStyle>
            <a:lvl1pPr>
              <a:defRPr/>
            </a:lvl1pPr>
          </a:lstStyle>
          <a:p>
            <a:pPr>
              <a:defRPr/>
            </a:pPr>
            <a:fld id="{95B5EEE6-E6D6-3A4C-B6AD-2B9E0FFC5CF0}" type="datetimeFigureOut">
              <a:rPr lang="en-GB"/>
              <a:pPr>
                <a:defRPr/>
              </a:pPr>
              <a:t>02/11/2023</a:t>
            </a:fld>
            <a:endParaRPr lang="en-GB"/>
          </a:p>
        </p:txBody>
      </p:sp>
      <p:sp>
        <p:nvSpPr>
          <p:cNvPr id="5" name="Footer Placeholder 4">
            <a:extLst>
              <a:ext uri="{FF2B5EF4-FFF2-40B4-BE49-F238E27FC236}">
                <a16:creationId xmlns:a16="http://schemas.microsoft.com/office/drawing/2014/main" id="{64B9DD47-B579-12FF-390D-C1C108C8B7F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528D5D8-07B8-A01B-3F89-22F170F90F14}"/>
              </a:ext>
            </a:extLst>
          </p:cNvPr>
          <p:cNvSpPr>
            <a:spLocks noGrp="1"/>
          </p:cNvSpPr>
          <p:nvPr>
            <p:ph type="sldNum" sz="quarter" idx="12"/>
          </p:nvPr>
        </p:nvSpPr>
        <p:spPr/>
        <p:txBody>
          <a:bodyPr/>
          <a:lstStyle>
            <a:lvl1pPr>
              <a:defRPr/>
            </a:lvl1pPr>
          </a:lstStyle>
          <a:p>
            <a:pPr>
              <a:defRPr/>
            </a:pPr>
            <a:fld id="{B4CF5027-ADC8-5742-8BAC-C1F09D268FDC}" type="slidenum">
              <a:rPr lang="en-GB" altLang="en-US"/>
              <a:pPr>
                <a:defRPr/>
              </a:pPr>
              <a:t>‹#›</a:t>
            </a:fld>
            <a:endParaRPr lang="en-GB" altLang="en-US"/>
          </a:p>
        </p:txBody>
      </p:sp>
    </p:spTree>
    <p:extLst>
      <p:ext uri="{BB962C8B-B14F-4D97-AF65-F5344CB8AC3E}">
        <p14:creationId xmlns:p14="http://schemas.microsoft.com/office/powerpoint/2010/main" val="3221929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35939F2-0F19-6DDC-640D-6B44D1CD7FB6}"/>
              </a:ext>
            </a:extLst>
          </p:cNvPr>
          <p:cNvSpPr>
            <a:spLocks noGrp="1"/>
          </p:cNvSpPr>
          <p:nvPr>
            <p:ph type="dt" sz="half" idx="10"/>
          </p:nvPr>
        </p:nvSpPr>
        <p:spPr/>
        <p:txBody>
          <a:bodyPr/>
          <a:lstStyle>
            <a:lvl1pPr>
              <a:defRPr/>
            </a:lvl1pPr>
          </a:lstStyle>
          <a:p>
            <a:pPr>
              <a:defRPr/>
            </a:pPr>
            <a:fld id="{2A3B05D1-85C6-4B44-A0D2-C5790E1E3682}" type="datetimeFigureOut">
              <a:rPr lang="en-GB"/>
              <a:pPr>
                <a:defRPr/>
              </a:pPr>
              <a:t>02/11/2023</a:t>
            </a:fld>
            <a:endParaRPr lang="en-GB"/>
          </a:p>
        </p:txBody>
      </p:sp>
      <p:sp>
        <p:nvSpPr>
          <p:cNvPr id="5" name="Footer Placeholder 4">
            <a:extLst>
              <a:ext uri="{FF2B5EF4-FFF2-40B4-BE49-F238E27FC236}">
                <a16:creationId xmlns:a16="http://schemas.microsoft.com/office/drawing/2014/main" id="{E97B6F14-6D54-D3D1-1CC6-03BCD9843FB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89600C9-4D1C-5188-0FA0-D5ED0A6E38A0}"/>
              </a:ext>
            </a:extLst>
          </p:cNvPr>
          <p:cNvSpPr>
            <a:spLocks noGrp="1"/>
          </p:cNvSpPr>
          <p:nvPr>
            <p:ph type="sldNum" sz="quarter" idx="12"/>
          </p:nvPr>
        </p:nvSpPr>
        <p:spPr/>
        <p:txBody>
          <a:bodyPr/>
          <a:lstStyle>
            <a:lvl1pPr>
              <a:defRPr/>
            </a:lvl1pPr>
          </a:lstStyle>
          <a:p>
            <a:pPr>
              <a:defRPr/>
            </a:pPr>
            <a:fld id="{269A3442-C180-8440-8440-73A8E22B1B77}" type="slidenum">
              <a:rPr lang="en-GB" altLang="en-US"/>
              <a:pPr>
                <a:defRPr/>
              </a:pPr>
              <a:t>‹#›</a:t>
            </a:fld>
            <a:endParaRPr lang="en-GB" altLang="en-US"/>
          </a:p>
        </p:txBody>
      </p:sp>
    </p:spTree>
    <p:extLst>
      <p:ext uri="{BB962C8B-B14F-4D97-AF65-F5344CB8AC3E}">
        <p14:creationId xmlns:p14="http://schemas.microsoft.com/office/powerpoint/2010/main" val="3739438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E3BA0C-E1EB-E679-7E03-2079F04D4A57}"/>
              </a:ext>
            </a:extLst>
          </p:cNvPr>
          <p:cNvSpPr>
            <a:spLocks noGrp="1"/>
          </p:cNvSpPr>
          <p:nvPr>
            <p:ph type="dt" sz="half" idx="10"/>
          </p:nvPr>
        </p:nvSpPr>
        <p:spPr/>
        <p:txBody>
          <a:bodyPr/>
          <a:lstStyle>
            <a:lvl1pPr>
              <a:defRPr/>
            </a:lvl1pPr>
          </a:lstStyle>
          <a:p>
            <a:pPr>
              <a:defRPr/>
            </a:pPr>
            <a:fld id="{CE121AC6-90CF-5847-AAF1-89F977F8AA25}" type="datetimeFigureOut">
              <a:rPr lang="en-GB"/>
              <a:pPr>
                <a:defRPr/>
              </a:pPr>
              <a:t>02/11/2023</a:t>
            </a:fld>
            <a:endParaRPr lang="en-GB"/>
          </a:p>
        </p:txBody>
      </p:sp>
      <p:sp>
        <p:nvSpPr>
          <p:cNvPr id="5" name="Footer Placeholder 4">
            <a:extLst>
              <a:ext uri="{FF2B5EF4-FFF2-40B4-BE49-F238E27FC236}">
                <a16:creationId xmlns:a16="http://schemas.microsoft.com/office/drawing/2014/main" id="{8D766D66-0FCF-4EF5-F375-048014C9B36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029F75F-8582-F42C-30C1-A809A94CDB67}"/>
              </a:ext>
            </a:extLst>
          </p:cNvPr>
          <p:cNvSpPr>
            <a:spLocks noGrp="1"/>
          </p:cNvSpPr>
          <p:nvPr>
            <p:ph type="sldNum" sz="quarter" idx="12"/>
          </p:nvPr>
        </p:nvSpPr>
        <p:spPr/>
        <p:txBody>
          <a:bodyPr/>
          <a:lstStyle>
            <a:lvl1pPr>
              <a:defRPr/>
            </a:lvl1pPr>
          </a:lstStyle>
          <a:p>
            <a:pPr>
              <a:defRPr/>
            </a:pPr>
            <a:fld id="{3E53CEF0-69CC-4549-9F33-130DF53C8CB1}" type="slidenum">
              <a:rPr lang="en-GB" altLang="en-US"/>
              <a:pPr>
                <a:defRPr/>
              </a:pPr>
              <a:t>‹#›</a:t>
            </a:fld>
            <a:endParaRPr lang="en-GB" altLang="en-US"/>
          </a:p>
        </p:txBody>
      </p:sp>
    </p:spTree>
    <p:extLst>
      <p:ext uri="{BB962C8B-B14F-4D97-AF65-F5344CB8AC3E}">
        <p14:creationId xmlns:p14="http://schemas.microsoft.com/office/powerpoint/2010/main" val="3825433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B86854C1-FDB1-7EBD-E4F3-35256C2A65D0}"/>
              </a:ext>
            </a:extLst>
          </p:cNvPr>
          <p:cNvSpPr>
            <a:spLocks noGrp="1"/>
          </p:cNvSpPr>
          <p:nvPr>
            <p:ph type="dt" sz="half" idx="10"/>
          </p:nvPr>
        </p:nvSpPr>
        <p:spPr/>
        <p:txBody>
          <a:bodyPr/>
          <a:lstStyle>
            <a:lvl1pPr>
              <a:defRPr/>
            </a:lvl1pPr>
          </a:lstStyle>
          <a:p>
            <a:pPr>
              <a:defRPr/>
            </a:pPr>
            <a:fld id="{A7FC16DC-B2A6-934A-BF5E-F135C35F7A17}" type="datetimeFigureOut">
              <a:rPr lang="en-GB"/>
              <a:pPr>
                <a:defRPr/>
              </a:pPr>
              <a:t>02/11/2023</a:t>
            </a:fld>
            <a:endParaRPr lang="en-GB"/>
          </a:p>
        </p:txBody>
      </p:sp>
      <p:sp>
        <p:nvSpPr>
          <p:cNvPr id="6" name="Footer Placeholder 4">
            <a:extLst>
              <a:ext uri="{FF2B5EF4-FFF2-40B4-BE49-F238E27FC236}">
                <a16:creationId xmlns:a16="http://schemas.microsoft.com/office/drawing/2014/main" id="{05F84990-F0FA-2E58-2CB2-32D32ED423B1}"/>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8CE44D30-4103-2137-9356-DFB0A0E6E9D6}"/>
              </a:ext>
            </a:extLst>
          </p:cNvPr>
          <p:cNvSpPr>
            <a:spLocks noGrp="1"/>
          </p:cNvSpPr>
          <p:nvPr>
            <p:ph type="sldNum" sz="quarter" idx="12"/>
          </p:nvPr>
        </p:nvSpPr>
        <p:spPr/>
        <p:txBody>
          <a:bodyPr/>
          <a:lstStyle>
            <a:lvl1pPr>
              <a:defRPr/>
            </a:lvl1pPr>
          </a:lstStyle>
          <a:p>
            <a:pPr>
              <a:defRPr/>
            </a:pPr>
            <a:fld id="{871B54A3-B958-1D49-B43A-418AA32BDF25}" type="slidenum">
              <a:rPr lang="en-GB" altLang="en-US"/>
              <a:pPr>
                <a:defRPr/>
              </a:pPr>
              <a:t>‹#›</a:t>
            </a:fld>
            <a:endParaRPr lang="en-GB" altLang="en-US"/>
          </a:p>
        </p:txBody>
      </p:sp>
    </p:spTree>
    <p:extLst>
      <p:ext uri="{BB962C8B-B14F-4D97-AF65-F5344CB8AC3E}">
        <p14:creationId xmlns:p14="http://schemas.microsoft.com/office/powerpoint/2010/main" val="3867267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226B2533-84B8-65C8-CA8F-70FD8F49527C}"/>
              </a:ext>
            </a:extLst>
          </p:cNvPr>
          <p:cNvSpPr>
            <a:spLocks noGrp="1"/>
          </p:cNvSpPr>
          <p:nvPr>
            <p:ph type="dt" sz="half" idx="10"/>
          </p:nvPr>
        </p:nvSpPr>
        <p:spPr/>
        <p:txBody>
          <a:bodyPr/>
          <a:lstStyle>
            <a:lvl1pPr>
              <a:defRPr/>
            </a:lvl1pPr>
          </a:lstStyle>
          <a:p>
            <a:pPr>
              <a:defRPr/>
            </a:pPr>
            <a:fld id="{A8DEB848-E713-8842-8847-D1E25D1E9961}" type="datetimeFigureOut">
              <a:rPr lang="en-GB"/>
              <a:pPr>
                <a:defRPr/>
              </a:pPr>
              <a:t>02/11/2023</a:t>
            </a:fld>
            <a:endParaRPr lang="en-GB"/>
          </a:p>
        </p:txBody>
      </p:sp>
      <p:sp>
        <p:nvSpPr>
          <p:cNvPr id="8" name="Footer Placeholder 4">
            <a:extLst>
              <a:ext uri="{FF2B5EF4-FFF2-40B4-BE49-F238E27FC236}">
                <a16:creationId xmlns:a16="http://schemas.microsoft.com/office/drawing/2014/main" id="{4DDF6DF9-59D3-52BC-3F6C-B283A1257E35}"/>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3382523F-F81C-0F46-2EEC-A0587D72B49D}"/>
              </a:ext>
            </a:extLst>
          </p:cNvPr>
          <p:cNvSpPr>
            <a:spLocks noGrp="1"/>
          </p:cNvSpPr>
          <p:nvPr>
            <p:ph type="sldNum" sz="quarter" idx="12"/>
          </p:nvPr>
        </p:nvSpPr>
        <p:spPr/>
        <p:txBody>
          <a:bodyPr/>
          <a:lstStyle>
            <a:lvl1pPr>
              <a:defRPr/>
            </a:lvl1pPr>
          </a:lstStyle>
          <a:p>
            <a:pPr>
              <a:defRPr/>
            </a:pPr>
            <a:fld id="{E619F601-460F-1144-BB30-497DB9105059}" type="slidenum">
              <a:rPr lang="en-GB" altLang="en-US"/>
              <a:pPr>
                <a:defRPr/>
              </a:pPr>
              <a:t>‹#›</a:t>
            </a:fld>
            <a:endParaRPr lang="en-GB" altLang="en-US"/>
          </a:p>
        </p:txBody>
      </p:sp>
    </p:spTree>
    <p:extLst>
      <p:ext uri="{BB962C8B-B14F-4D97-AF65-F5344CB8AC3E}">
        <p14:creationId xmlns:p14="http://schemas.microsoft.com/office/powerpoint/2010/main" val="2963892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2642F956-967A-7C56-BD4E-9E2DA5D53899}"/>
              </a:ext>
            </a:extLst>
          </p:cNvPr>
          <p:cNvSpPr>
            <a:spLocks noGrp="1"/>
          </p:cNvSpPr>
          <p:nvPr>
            <p:ph type="dt" sz="half" idx="10"/>
          </p:nvPr>
        </p:nvSpPr>
        <p:spPr/>
        <p:txBody>
          <a:bodyPr/>
          <a:lstStyle>
            <a:lvl1pPr>
              <a:defRPr/>
            </a:lvl1pPr>
          </a:lstStyle>
          <a:p>
            <a:pPr>
              <a:defRPr/>
            </a:pPr>
            <a:fld id="{1CF1F664-0A22-9F42-A8CA-0811BE9886B2}" type="datetimeFigureOut">
              <a:rPr lang="en-GB"/>
              <a:pPr>
                <a:defRPr/>
              </a:pPr>
              <a:t>02/11/2023</a:t>
            </a:fld>
            <a:endParaRPr lang="en-GB"/>
          </a:p>
        </p:txBody>
      </p:sp>
      <p:sp>
        <p:nvSpPr>
          <p:cNvPr id="4" name="Footer Placeholder 4">
            <a:extLst>
              <a:ext uri="{FF2B5EF4-FFF2-40B4-BE49-F238E27FC236}">
                <a16:creationId xmlns:a16="http://schemas.microsoft.com/office/drawing/2014/main" id="{C12BD259-0B84-32AE-8C10-4E7F0CB2A0D5}"/>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8A4543C7-46C8-BCFA-14A4-574B349A3F28}"/>
              </a:ext>
            </a:extLst>
          </p:cNvPr>
          <p:cNvSpPr>
            <a:spLocks noGrp="1"/>
          </p:cNvSpPr>
          <p:nvPr>
            <p:ph type="sldNum" sz="quarter" idx="12"/>
          </p:nvPr>
        </p:nvSpPr>
        <p:spPr/>
        <p:txBody>
          <a:bodyPr/>
          <a:lstStyle>
            <a:lvl1pPr>
              <a:defRPr/>
            </a:lvl1pPr>
          </a:lstStyle>
          <a:p>
            <a:pPr>
              <a:defRPr/>
            </a:pPr>
            <a:fld id="{03D59712-CE9E-D74B-8291-F270C0A2A47B}" type="slidenum">
              <a:rPr lang="en-GB" altLang="en-US"/>
              <a:pPr>
                <a:defRPr/>
              </a:pPr>
              <a:t>‹#›</a:t>
            </a:fld>
            <a:endParaRPr lang="en-GB" altLang="en-US"/>
          </a:p>
        </p:txBody>
      </p:sp>
    </p:spTree>
    <p:extLst>
      <p:ext uri="{BB962C8B-B14F-4D97-AF65-F5344CB8AC3E}">
        <p14:creationId xmlns:p14="http://schemas.microsoft.com/office/powerpoint/2010/main" val="9417797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D6EA457-8223-A206-5DAE-F0638E07167C}"/>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64F1DFE-52E4-2B9E-D5A8-17ACCE3AB6AD}"/>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64A3B71F-3568-123D-3810-07D0E62010BB}"/>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AD0E170-E665-AF23-6619-0B1154A3877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C428B31C-9819-F792-61BA-414176775BA5}"/>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0DE4D78-76CB-C04A-96D7-87CA84784375}"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8" r:id="rId1"/>
    <p:sldLayoutId id="2147485955" r:id="rId2"/>
    <p:sldLayoutId id="214748595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CDD9825-7786-A645-378F-BE8ABFA3FB3D}"/>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F50CF788-D1BD-B257-F549-1E1A78AEFAB8}"/>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7B71087E-3F2D-4520-96CA-903B2449CC5F}"/>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7A311387-A5DE-2546-B412-58CC1F81D1FE}" type="datetimeFigureOut">
              <a:rPr lang="en-GB"/>
              <a:pPr>
                <a:defRPr/>
              </a:pPr>
              <a:t>02/11/2023</a:t>
            </a:fld>
            <a:endParaRPr lang="en-GB"/>
          </a:p>
        </p:txBody>
      </p:sp>
      <p:sp>
        <p:nvSpPr>
          <p:cNvPr id="5" name="Footer Placeholder 4">
            <a:extLst>
              <a:ext uri="{FF2B5EF4-FFF2-40B4-BE49-F238E27FC236}">
                <a16:creationId xmlns:a16="http://schemas.microsoft.com/office/drawing/2014/main" id="{3096B672-C298-0EA0-86B3-FEDFEFF57A57}"/>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562805A-B793-F864-0526-4FA9CCCD593A}"/>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C47F77AA-CB20-CF49-9E77-9577B4A41DA2}"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57" r:id="rId1"/>
    <p:sldLayoutId id="2147485958" r:id="rId2"/>
    <p:sldLayoutId id="2147485959" r:id="rId3"/>
    <p:sldLayoutId id="2147485960" r:id="rId4"/>
    <p:sldLayoutId id="2147485961" r:id="rId5"/>
    <p:sldLayoutId id="2147485962" r:id="rId6"/>
    <p:sldLayoutId id="2147485963" r:id="rId7"/>
    <p:sldLayoutId id="2147485964" r:id="rId8"/>
    <p:sldLayoutId id="2147485965" r:id="rId9"/>
    <p:sldLayoutId id="2147485966" r:id="rId10"/>
    <p:sldLayoutId id="214748596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1">
            <a:extLst>
              <a:ext uri="{FF2B5EF4-FFF2-40B4-BE49-F238E27FC236}">
                <a16:creationId xmlns:a16="http://schemas.microsoft.com/office/drawing/2014/main" id="{4A9782EC-9858-DEA9-F9CB-69C0C9CD031C}"/>
              </a:ext>
            </a:extLst>
          </p:cNvPr>
          <p:cNvSpPr>
            <a:spLocks noGrp="1"/>
          </p:cNvSpPr>
          <p:nvPr>
            <p:ph type="subTitle" idx="1"/>
          </p:nvPr>
        </p:nvSpPr>
        <p:spPr>
          <a:xfrm>
            <a:off x="1377950" y="2859088"/>
            <a:ext cx="6400800" cy="1314450"/>
          </a:xfrm>
        </p:spPr>
        <p:txBody>
          <a:bodyPr/>
          <a:lstStyle/>
          <a:p>
            <a:r>
              <a:rPr lang="en-US" altLang="en-US" dirty="0"/>
              <a:t>Congestion control question in CT3 LS</a:t>
            </a:r>
          </a:p>
          <a:p>
            <a:r>
              <a:rPr lang="en-US" altLang="en-US" dirty="0"/>
              <a:t>Nokia, Nokia Shanghai Bell, Ericsson</a:t>
            </a:r>
          </a:p>
        </p:txBody>
      </p:sp>
      <p:sp>
        <p:nvSpPr>
          <p:cNvPr id="6147" name="TextBox 2">
            <a:extLst>
              <a:ext uri="{FF2B5EF4-FFF2-40B4-BE49-F238E27FC236}">
                <a16:creationId xmlns:a16="http://schemas.microsoft.com/office/drawing/2014/main" id="{AF77646A-4987-90BA-2721-85FECE2862EE}"/>
              </a:ext>
            </a:extLst>
          </p:cNvPr>
          <p:cNvSpPr txBox="1">
            <a:spLocks noChangeArrowheads="1"/>
          </p:cNvSpPr>
          <p:nvPr/>
        </p:nvSpPr>
        <p:spPr bwMode="auto">
          <a:xfrm>
            <a:off x="346075" y="268288"/>
            <a:ext cx="3135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b="1"/>
              <a:t>SA WG2 Meeting S2-159</a:t>
            </a:r>
          </a:p>
          <a:p>
            <a:r>
              <a:rPr lang="en-GB" altLang="en-US" b="1"/>
              <a:t>13-17 November, 2023, Chicago, IL, USA</a:t>
            </a:r>
            <a:endParaRPr lang="en-US" altLang="en-US" b="1"/>
          </a:p>
        </p:txBody>
      </p:sp>
      <p:sp>
        <p:nvSpPr>
          <p:cNvPr id="6148" name="TextBox 3">
            <a:extLst>
              <a:ext uri="{FF2B5EF4-FFF2-40B4-BE49-F238E27FC236}">
                <a16:creationId xmlns:a16="http://schemas.microsoft.com/office/drawing/2014/main" id="{3EB1FF47-2B67-6C91-51A8-AB638AAF04C2}"/>
              </a:ext>
            </a:extLst>
          </p:cNvPr>
          <p:cNvSpPr txBox="1">
            <a:spLocks noChangeArrowheads="1"/>
          </p:cNvSpPr>
          <p:nvPr/>
        </p:nvSpPr>
        <p:spPr bwMode="auto">
          <a:xfrm>
            <a:off x="4448175" y="300038"/>
            <a:ext cx="3135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en-US" b="1" dirty="0"/>
              <a:t>S2-2312075</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2">
            <a:extLst>
              <a:ext uri="{FF2B5EF4-FFF2-40B4-BE49-F238E27FC236}">
                <a16:creationId xmlns:a16="http://schemas.microsoft.com/office/drawing/2014/main" id="{BDD45977-5D11-6941-DC89-B81BED515036}"/>
              </a:ext>
            </a:extLst>
          </p:cNvPr>
          <p:cNvSpPr>
            <a:spLocks noGrp="1"/>
          </p:cNvSpPr>
          <p:nvPr>
            <p:ph type="title"/>
          </p:nvPr>
        </p:nvSpPr>
        <p:spPr/>
        <p:txBody>
          <a:bodyPr/>
          <a:lstStyle/>
          <a:p>
            <a:r>
              <a:rPr lang="en-US" altLang="en-SE" sz="2400"/>
              <a:t>Background (1/2)</a:t>
            </a:r>
          </a:p>
        </p:txBody>
      </p:sp>
      <p:sp>
        <p:nvSpPr>
          <p:cNvPr id="4" name="Content Placeholder 3">
            <a:extLst>
              <a:ext uri="{FF2B5EF4-FFF2-40B4-BE49-F238E27FC236}">
                <a16:creationId xmlns:a16="http://schemas.microsoft.com/office/drawing/2014/main" id="{62E21562-FB48-7848-0C09-6EACCA232137}"/>
              </a:ext>
            </a:extLst>
          </p:cNvPr>
          <p:cNvSpPr>
            <a:spLocks noGrp="1"/>
          </p:cNvSpPr>
          <p:nvPr>
            <p:ph idx="1"/>
          </p:nvPr>
        </p:nvSpPr>
        <p:spPr/>
        <p:txBody>
          <a:bodyPr/>
          <a:lstStyle/>
          <a:p>
            <a:pPr marL="171450" indent="-171450">
              <a:defRPr/>
            </a:pPr>
            <a:r>
              <a:rPr lang="en-US" sz="1200" dirty="0">
                <a:solidFill>
                  <a:srgbClr val="000000"/>
                </a:solidFill>
                <a:latin typeface="Times New Roman" panose="02020603050405020304" pitchFamily="18" charset="0"/>
              </a:rPr>
              <a:t>The LS from CT3 (S2-2310102/ C3-233649) asks SA2 that:</a:t>
            </a:r>
          </a:p>
          <a:p>
            <a:pPr marL="171450" indent="-171450">
              <a:defRPr/>
            </a:pPr>
            <a:r>
              <a:rPr lang="en-US" sz="1200" b="1" dirty="0">
                <a:solidFill>
                  <a:srgbClr val="000000"/>
                </a:solidFill>
                <a:latin typeface="Times New Roman" panose="02020603050405020304" pitchFamily="18" charset="0"/>
              </a:rPr>
              <a:t>Question: </a:t>
            </a:r>
            <a:r>
              <a:rPr lang="en-US" sz="1200" dirty="0">
                <a:solidFill>
                  <a:srgbClr val="000000"/>
                </a:solidFill>
                <a:latin typeface="Times New Roman" panose="02020603050405020304" pitchFamily="18" charset="0"/>
              </a:rPr>
              <a:t>For the Congestion information, Data Rate and PDV, does it mean that the measurement failure also needs to be reported if no measurement result is available?</a:t>
            </a:r>
          </a:p>
          <a:p>
            <a:pPr marL="171450" indent="-171450">
              <a:defRPr/>
            </a:pPr>
            <a:r>
              <a:rPr lang="en-US" sz="1200" dirty="0">
                <a:solidFill>
                  <a:srgbClr val="000000"/>
                </a:solidFill>
                <a:latin typeface="Times New Roman" panose="02020603050405020304" pitchFamily="18" charset="0"/>
              </a:rPr>
              <a:t>This slide-set analyses the scenario to propose a way forward.</a:t>
            </a:r>
          </a:p>
          <a:p>
            <a:pPr marL="171450" indent="-171450">
              <a:defRPr/>
            </a:pPr>
            <a:r>
              <a:rPr lang="en-US" sz="1200" dirty="0">
                <a:solidFill>
                  <a:srgbClr val="000000"/>
                </a:solidFill>
                <a:latin typeface="Times New Roman" panose="02020603050405020304" pitchFamily="18" charset="0"/>
              </a:rPr>
              <a:t>Assumptions:</a:t>
            </a:r>
          </a:p>
          <a:p>
            <a:pPr marL="351450" lvl="1" indent="-171450">
              <a:buFont typeface="Arial" panose="020B0604020202020204" pitchFamily="34" charset="0"/>
              <a:buChar char="•"/>
              <a:defRPr/>
            </a:pPr>
            <a:r>
              <a:rPr lang="en-US" sz="1200" dirty="0">
                <a:solidFill>
                  <a:srgbClr val="000000"/>
                </a:solidFill>
                <a:latin typeface="Times New Roman" panose="02020603050405020304" pitchFamily="18" charset="0"/>
              </a:rPr>
              <a:t>RAN is not aware whether the congestion report is requested for L4S or congestion exposure towards the AF. RAN reports in the same manner towards UPF for both L4S marking and congestion exposure towards the AF. </a:t>
            </a:r>
          </a:p>
          <a:p>
            <a:pPr marL="351450" lvl="1" indent="-171450">
              <a:buFont typeface="Arial" panose="020B0604020202020204" pitchFamily="34" charset="0"/>
              <a:buChar char="•"/>
              <a:defRPr/>
            </a:pPr>
            <a:r>
              <a:rPr lang="en-GB" sz="1200" dirty="0">
                <a:latin typeface="Times New Roman" panose="02020603050405020304" pitchFamily="18" charset="0"/>
                <a:ea typeface="Malgun Gothic" panose="020B0503020000020004" pitchFamily="34" charset="-127"/>
              </a:rPr>
              <a:t>TS 23.501 states “This NG-RAN reported information is common to support congestion information exposure and to support ECN marking for L4S in PSA UPF as described in clause 5.37.3.3.”</a:t>
            </a:r>
            <a:endParaRPr lang="en-US" sz="1200" dirty="0">
              <a:solidFill>
                <a:srgbClr val="000000"/>
              </a:solidFill>
              <a:latin typeface="Times New Roman" panose="02020603050405020304" pitchFamily="18" charset="0"/>
            </a:endParaRPr>
          </a:p>
          <a:p>
            <a:pPr>
              <a:defRPr/>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2">
            <a:extLst>
              <a:ext uri="{FF2B5EF4-FFF2-40B4-BE49-F238E27FC236}">
                <a16:creationId xmlns:a16="http://schemas.microsoft.com/office/drawing/2014/main" id="{5B7E7F0C-D92F-FDD1-15CD-FE712AEC9C36}"/>
              </a:ext>
            </a:extLst>
          </p:cNvPr>
          <p:cNvSpPr>
            <a:spLocks noGrp="1"/>
          </p:cNvSpPr>
          <p:nvPr>
            <p:ph type="title"/>
          </p:nvPr>
        </p:nvSpPr>
        <p:spPr/>
        <p:txBody>
          <a:bodyPr/>
          <a:lstStyle/>
          <a:p>
            <a:r>
              <a:rPr lang="en-US" altLang="en-SE" sz="2400"/>
              <a:t>Background (2/2)</a:t>
            </a:r>
          </a:p>
        </p:txBody>
      </p:sp>
      <p:sp>
        <p:nvSpPr>
          <p:cNvPr id="8195" name="Content Placeholder 3">
            <a:extLst>
              <a:ext uri="{FF2B5EF4-FFF2-40B4-BE49-F238E27FC236}">
                <a16:creationId xmlns:a16="http://schemas.microsoft.com/office/drawing/2014/main" id="{0B7C0506-5686-FCE1-0FFF-050B5733BA90}"/>
              </a:ext>
            </a:extLst>
          </p:cNvPr>
          <p:cNvSpPr>
            <a:spLocks noGrp="1"/>
          </p:cNvSpPr>
          <p:nvPr>
            <p:ph idx="1"/>
          </p:nvPr>
        </p:nvSpPr>
        <p:spPr/>
        <p:txBody>
          <a:bodyPr/>
          <a:lstStyle/>
          <a:p>
            <a:r>
              <a:rPr lang="en-US" altLang="en-SE" sz="1200" dirty="0">
                <a:solidFill>
                  <a:srgbClr val="000000"/>
                </a:solidFill>
                <a:latin typeface="Times New Roman" panose="02020603050405020304" pitchFamily="18" charset="0"/>
                <a:cs typeface="Times New Roman" panose="02020603050405020304" pitchFamily="18" charset="0"/>
              </a:rPr>
              <a:t>Snippets from TS 23.501 relevant for this question:</a:t>
            </a:r>
          </a:p>
          <a:p>
            <a:r>
              <a:rPr lang="en-US" altLang="en-SE" sz="1200" dirty="0">
                <a:solidFill>
                  <a:srgbClr val="000000"/>
                </a:solidFill>
                <a:latin typeface="Times New Roman" panose="02020603050405020304" pitchFamily="18" charset="0"/>
                <a:cs typeface="Times New Roman" panose="02020603050405020304" pitchFamily="18" charset="0"/>
              </a:rPr>
              <a:t>“</a:t>
            </a:r>
            <a:r>
              <a:rPr lang="en-GB" altLang="en-SE" sz="1200" dirty="0">
                <a:latin typeface="Times New Roman" panose="02020603050405020304" pitchFamily="18" charset="0"/>
                <a:ea typeface="Malgun Gothic" panose="020B0503020000020004" pitchFamily="34" charset="-127"/>
                <a:cs typeface="Times New Roman" panose="02020603050405020304" pitchFamily="18" charset="0"/>
              </a:rPr>
              <a:t>SMF also indicates to NG-RAN to report the congestion information (i.e. a percentage of packets that UPF uses for ECN marking for L4S) of the QoS Flow on UL and/or DL directions via GTP-U header extension to PSA UPF.</a:t>
            </a:r>
            <a:r>
              <a:rPr lang="en-US" altLang="en-SE" sz="12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t>
            </a:r>
          </a:p>
          <a:p>
            <a:r>
              <a:rPr lang="en-GB" altLang="en-SE" sz="1200" dirty="0">
                <a:solidFill>
                  <a:srgbClr val="000000"/>
                </a:solidFill>
                <a:latin typeface="Times New Roman" panose="02020603050405020304" pitchFamily="18" charset="0"/>
                <a:cs typeface="Times New Roman" panose="02020603050405020304" pitchFamily="18" charset="0"/>
              </a:rPr>
              <a:t>“For a given QoS Flow, if the target NG-RAN supports congestion information reporting, the target NG-RAN shall report congestion information to UPF once it is available.”</a:t>
            </a:r>
          </a:p>
          <a:p>
            <a:r>
              <a:rPr lang="en-GB" altLang="en-SE" sz="1200" dirty="0">
                <a:latin typeface="Times New Roman" panose="02020603050405020304" pitchFamily="18" charset="0"/>
                <a:ea typeface="Malgun Gothic" panose="020B0503020000020004" pitchFamily="34" charset="-127"/>
              </a:rPr>
              <a:t>“For the UL and/or DL congestion information monitoring (see clause 5.45.3), based on the PCC rule from PCF, the SMF requests the NG-RAN to report the information via GTP-U header to PSA UPF</a:t>
            </a:r>
            <a:r>
              <a:rPr lang="en-GB" altLang="en-SE" sz="1200" u="sng" dirty="0">
                <a:solidFill>
                  <a:srgbClr val="008080"/>
                </a:solidFill>
                <a:latin typeface="Times New Roman" panose="02020603050405020304" pitchFamily="18" charset="0"/>
                <a:ea typeface="Malgun Gothic" panose="020B0503020000020004" pitchFamily="34" charset="-127"/>
              </a:rPr>
              <a:t>.</a:t>
            </a:r>
            <a:r>
              <a:rPr lang="en-GB" altLang="en-SE" sz="1200" dirty="0">
                <a:latin typeface="Times New Roman" panose="02020603050405020304" pitchFamily="18" charset="0"/>
                <a:ea typeface="Malgun Gothic" panose="020B0503020000020004" pitchFamily="34" charset="-127"/>
              </a:rPr>
              <a:t> </a:t>
            </a:r>
            <a:r>
              <a:rPr lang="en-GB" altLang="en-SE" sz="1200" b="1" dirty="0">
                <a:latin typeface="Times New Roman" panose="02020603050405020304" pitchFamily="18" charset="0"/>
                <a:ea typeface="Malgun Gothic" panose="020B0503020000020004" pitchFamily="34" charset="-127"/>
              </a:rPr>
              <a:t>This NG-RAN reported information is common to support congestion information exposure and to support ECN marking for L4S in PSA UPF as described in clause 5.37.3.3. </a:t>
            </a:r>
            <a:r>
              <a:rPr lang="en-GB" altLang="en-SE" sz="1200" dirty="0">
                <a:latin typeface="Times New Roman" panose="02020603050405020304" pitchFamily="18" charset="0"/>
                <a:ea typeface="Malgun Gothic" panose="020B0503020000020004" pitchFamily="34" charset="-127"/>
              </a:rPr>
              <a:t>In the case of congestion information exposure, the PSA UPF exposes the UL and/or DL congestion information via </a:t>
            </a:r>
            <a:r>
              <a:rPr lang="en-GB" altLang="en-SE" sz="1200" dirty="0" err="1">
                <a:latin typeface="Times New Roman" panose="02020603050405020304" pitchFamily="18" charset="0"/>
                <a:ea typeface="Malgun Gothic" panose="020B0503020000020004" pitchFamily="34" charset="-127"/>
              </a:rPr>
              <a:t>Nupf_EventExposure</a:t>
            </a:r>
            <a:r>
              <a:rPr lang="en-GB" altLang="en-SE" sz="1200" dirty="0">
                <a:latin typeface="Times New Roman" panose="02020603050405020304" pitchFamily="18" charset="0"/>
                <a:ea typeface="Malgun Gothic" panose="020B0503020000020004" pitchFamily="34" charset="-127"/>
              </a:rPr>
              <a:t> service or via SMF/PCF/NEF as described in clause 5.8.2.18. “</a:t>
            </a:r>
            <a:endParaRPr lang="en-US" altLang="en-SE" sz="1200" dirty="0">
              <a:latin typeface="Times New Roman" panose="02020603050405020304" pitchFamily="18" charset="0"/>
              <a:cs typeface="Times New Roman" panose="02020603050405020304" pitchFamily="18" charset="0"/>
            </a:endParaRPr>
          </a:p>
          <a:p>
            <a:endParaRPr lang="en-US" altLang="en-SE"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000A3C-1792-1650-85A4-B4AD31BC71EF}"/>
              </a:ext>
            </a:extLst>
          </p:cNvPr>
          <p:cNvSpPr/>
          <p:nvPr/>
        </p:nvSpPr>
        <p:spPr>
          <a:xfrm>
            <a:off x="1608138" y="1284288"/>
            <a:ext cx="601662" cy="48577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algn="ctr">
              <a:spcAft>
                <a:spcPts val="300"/>
              </a:spcAft>
              <a:buSzPct val="100000"/>
              <a:defRPr/>
            </a:pPr>
            <a:r>
              <a:rPr lang="en-US" sz="1200" dirty="0">
                <a:solidFill>
                  <a:schemeClr val="tx2"/>
                </a:solidFill>
              </a:rPr>
              <a:t>RAN</a:t>
            </a:r>
          </a:p>
        </p:txBody>
      </p:sp>
      <p:sp>
        <p:nvSpPr>
          <p:cNvPr id="4" name="Rectangle 3">
            <a:extLst>
              <a:ext uri="{FF2B5EF4-FFF2-40B4-BE49-F238E27FC236}">
                <a16:creationId xmlns:a16="http://schemas.microsoft.com/office/drawing/2014/main" id="{79A0B083-76E9-1441-F833-ADB95E1FC647}"/>
              </a:ext>
            </a:extLst>
          </p:cNvPr>
          <p:cNvSpPr/>
          <p:nvPr/>
        </p:nvSpPr>
        <p:spPr>
          <a:xfrm>
            <a:off x="3463925" y="1284288"/>
            <a:ext cx="603250" cy="48577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algn="ctr">
              <a:spcAft>
                <a:spcPts val="300"/>
              </a:spcAft>
              <a:buSzPct val="100000"/>
              <a:defRPr/>
            </a:pPr>
            <a:r>
              <a:rPr lang="en-US" sz="1200" dirty="0">
                <a:solidFill>
                  <a:schemeClr val="tx2"/>
                </a:solidFill>
              </a:rPr>
              <a:t>UPF</a:t>
            </a:r>
          </a:p>
        </p:txBody>
      </p:sp>
      <p:sp>
        <p:nvSpPr>
          <p:cNvPr id="5" name="Rectangle 4">
            <a:extLst>
              <a:ext uri="{FF2B5EF4-FFF2-40B4-BE49-F238E27FC236}">
                <a16:creationId xmlns:a16="http://schemas.microsoft.com/office/drawing/2014/main" id="{0EDE119C-0B87-067C-D100-79EB43FBCFAC}"/>
              </a:ext>
            </a:extLst>
          </p:cNvPr>
          <p:cNvSpPr/>
          <p:nvPr/>
        </p:nvSpPr>
        <p:spPr>
          <a:xfrm>
            <a:off x="5295900" y="1284288"/>
            <a:ext cx="603250" cy="48577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algn="ctr">
              <a:spcAft>
                <a:spcPts val="300"/>
              </a:spcAft>
              <a:buSzPct val="100000"/>
              <a:defRPr/>
            </a:pPr>
            <a:r>
              <a:rPr lang="en-US" sz="1200" dirty="0">
                <a:solidFill>
                  <a:schemeClr val="tx2"/>
                </a:solidFill>
              </a:rPr>
              <a:t>Inter-NFs*</a:t>
            </a:r>
          </a:p>
        </p:txBody>
      </p:sp>
      <p:sp>
        <p:nvSpPr>
          <p:cNvPr id="6" name="Rectangle 5">
            <a:extLst>
              <a:ext uri="{FF2B5EF4-FFF2-40B4-BE49-F238E27FC236}">
                <a16:creationId xmlns:a16="http://schemas.microsoft.com/office/drawing/2014/main" id="{C5F14A6A-2748-913D-6AE9-24A2354F1886}"/>
              </a:ext>
            </a:extLst>
          </p:cNvPr>
          <p:cNvSpPr/>
          <p:nvPr/>
        </p:nvSpPr>
        <p:spPr>
          <a:xfrm>
            <a:off x="7350125" y="1239838"/>
            <a:ext cx="603250" cy="48577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algn="ctr">
              <a:spcAft>
                <a:spcPts val="300"/>
              </a:spcAft>
              <a:buSzPct val="100000"/>
              <a:defRPr/>
            </a:pPr>
            <a:r>
              <a:rPr lang="en-US" dirty="0">
                <a:solidFill>
                  <a:schemeClr val="tx2"/>
                </a:solidFill>
              </a:rPr>
              <a:t>AF</a:t>
            </a:r>
          </a:p>
        </p:txBody>
      </p:sp>
      <p:cxnSp>
        <p:nvCxnSpPr>
          <p:cNvPr id="7" name="Straight Arrow Connector 6">
            <a:extLst>
              <a:ext uri="{FF2B5EF4-FFF2-40B4-BE49-F238E27FC236}">
                <a16:creationId xmlns:a16="http://schemas.microsoft.com/office/drawing/2014/main" id="{16152265-F209-666E-76CF-B46B25D4B101}"/>
              </a:ext>
            </a:extLst>
          </p:cNvPr>
          <p:cNvCxnSpPr/>
          <p:nvPr/>
        </p:nvCxnSpPr>
        <p:spPr>
          <a:xfrm>
            <a:off x="1768475" y="2511425"/>
            <a:ext cx="185737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196701EB-2CBB-AF55-D855-097C3C8705DB}"/>
              </a:ext>
            </a:extLst>
          </p:cNvPr>
          <p:cNvCxnSpPr/>
          <p:nvPr/>
        </p:nvCxnSpPr>
        <p:spPr>
          <a:xfrm>
            <a:off x="3835400" y="2511425"/>
            <a:ext cx="1858963"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2D93D7CF-0A5B-E093-C240-06A2F422D917}"/>
              </a:ext>
            </a:extLst>
          </p:cNvPr>
          <p:cNvCxnSpPr/>
          <p:nvPr/>
        </p:nvCxnSpPr>
        <p:spPr>
          <a:xfrm>
            <a:off x="5794375" y="2511425"/>
            <a:ext cx="185737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91B73BB-84A4-3129-BC2D-F971B913E044}"/>
              </a:ext>
            </a:extLst>
          </p:cNvPr>
          <p:cNvCxnSpPr/>
          <p:nvPr/>
        </p:nvCxnSpPr>
        <p:spPr>
          <a:xfrm>
            <a:off x="1768475" y="3021013"/>
            <a:ext cx="185737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B59BF64-A118-07A6-7F3E-ECA6448D2E4B}"/>
              </a:ext>
            </a:extLst>
          </p:cNvPr>
          <p:cNvCxnSpPr/>
          <p:nvPr/>
        </p:nvCxnSpPr>
        <p:spPr>
          <a:xfrm>
            <a:off x="3835400" y="3021013"/>
            <a:ext cx="1858963"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515ECC4-1945-4CB0-D6FF-7ABD22FD2288}"/>
              </a:ext>
            </a:extLst>
          </p:cNvPr>
          <p:cNvCxnSpPr/>
          <p:nvPr/>
        </p:nvCxnSpPr>
        <p:spPr>
          <a:xfrm>
            <a:off x="5794375" y="3021013"/>
            <a:ext cx="185737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73AE17F-6B76-A4D3-CD96-F8CFFDF059E0}"/>
              </a:ext>
            </a:extLst>
          </p:cNvPr>
          <p:cNvCxnSpPr/>
          <p:nvPr/>
        </p:nvCxnSpPr>
        <p:spPr>
          <a:xfrm>
            <a:off x="1768475" y="3578225"/>
            <a:ext cx="185737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C35B94B-9D8B-B2C2-DB9E-5438806359FE}"/>
              </a:ext>
            </a:extLst>
          </p:cNvPr>
          <p:cNvCxnSpPr/>
          <p:nvPr/>
        </p:nvCxnSpPr>
        <p:spPr>
          <a:xfrm>
            <a:off x="3835400" y="3578225"/>
            <a:ext cx="1858963"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5F324FD-7BB5-CD48-EC6E-024DC383542C}"/>
              </a:ext>
            </a:extLst>
          </p:cNvPr>
          <p:cNvCxnSpPr/>
          <p:nvPr/>
        </p:nvCxnSpPr>
        <p:spPr>
          <a:xfrm>
            <a:off x="5794375" y="3578225"/>
            <a:ext cx="185737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6073971-E5DA-EA36-F54A-84164FE79437}"/>
              </a:ext>
            </a:extLst>
          </p:cNvPr>
          <p:cNvCxnSpPr/>
          <p:nvPr/>
        </p:nvCxnSpPr>
        <p:spPr>
          <a:xfrm>
            <a:off x="1768475" y="4157663"/>
            <a:ext cx="185737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F0D1C64-4CBC-75C9-207C-BBB4521A7DD4}"/>
              </a:ext>
            </a:extLst>
          </p:cNvPr>
          <p:cNvCxnSpPr/>
          <p:nvPr/>
        </p:nvCxnSpPr>
        <p:spPr>
          <a:xfrm>
            <a:off x="3835400" y="4157663"/>
            <a:ext cx="1858963"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781825F-D37C-918A-A477-61EFD7997080}"/>
              </a:ext>
            </a:extLst>
          </p:cNvPr>
          <p:cNvCxnSpPr/>
          <p:nvPr/>
        </p:nvCxnSpPr>
        <p:spPr>
          <a:xfrm>
            <a:off x="5794375" y="4157663"/>
            <a:ext cx="1857375" cy="0"/>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D38B79E-44E8-AC53-8650-7630EA821A40}"/>
              </a:ext>
            </a:extLst>
          </p:cNvPr>
          <p:cNvCxnSpPr>
            <a:cxnSpLocks/>
          </p:cNvCxnSpPr>
          <p:nvPr/>
        </p:nvCxnSpPr>
        <p:spPr>
          <a:xfrm flipH="1" flipV="1">
            <a:off x="5764213" y="2133600"/>
            <a:ext cx="1858962" cy="7938"/>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BC28AB2-CD79-2FCC-A07F-EC3592DCD359}"/>
              </a:ext>
            </a:extLst>
          </p:cNvPr>
          <p:cNvSpPr txBox="1"/>
          <p:nvPr/>
        </p:nvSpPr>
        <p:spPr>
          <a:xfrm>
            <a:off x="6059488" y="1976438"/>
            <a:ext cx="1116012" cy="157162"/>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rPr>
              <a:t>Req. Congestion info</a:t>
            </a:r>
            <a:endParaRPr lang="en-US" sz="800" dirty="0">
              <a:solidFill>
                <a:schemeClr val="tx2"/>
              </a:solidFill>
              <a:latin typeface="Nokia Pure Text Light"/>
              <a:ea typeface="+mn-ea"/>
            </a:endParaRPr>
          </a:p>
        </p:txBody>
      </p:sp>
      <p:cxnSp>
        <p:nvCxnSpPr>
          <p:cNvPr id="21" name="Straight Arrow Connector 20">
            <a:extLst>
              <a:ext uri="{FF2B5EF4-FFF2-40B4-BE49-F238E27FC236}">
                <a16:creationId xmlns:a16="http://schemas.microsoft.com/office/drawing/2014/main" id="{6A513C50-1B80-92C0-5769-285B37D3633F}"/>
              </a:ext>
            </a:extLst>
          </p:cNvPr>
          <p:cNvCxnSpPr>
            <a:cxnSpLocks/>
          </p:cNvCxnSpPr>
          <p:nvPr/>
        </p:nvCxnSpPr>
        <p:spPr>
          <a:xfrm flipH="1" flipV="1">
            <a:off x="3759200" y="2120900"/>
            <a:ext cx="1857375" cy="7938"/>
          </a:xfrm>
          <a:prstGeom prst="straightConnector1">
            <a:avLst/>
          </a:prstGeom>
          <a:ln w="63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2A8760C7-C0E6-0DF1-6780-554CCE83CBC8}"/>
              </a:ext>
            </a:extLst>
          </p:cNvPr>
          <p:cNvSpPr txBox="1"/>
          <p:nvPr/>
        </p:nvSpPr>
        <p:spPr>
          <a:xfrm>
            <a:off x="4238625" y="1970088"/>
            <a:ext cx="1116013" cy="158750"/>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rPr>
              <a:t>Req. Congestion info</a:t>
            </a:r>
            <a:endParaRPr lang="en-US" sz="800" dirty="0">
              <a:solidFill>
                <a:schemeClr val="tx2"/>
              </a:solidFill>
              <a:latin typeface="Nokia Pure Text Light"/>
              <a:ea typeface="+mn-ea"/>
            </a:endParaRPr>
          </a:p>
        </p:txBody>
      </p:sp>
      <p:sp>
        <p:nvSpPr>
          <p:cNvPr id="23" name="Left Brace 22">
            <a:extLst>
              <a:ext uri="{FF2B5EF4-FFF2-40B4-BE49-F238E27FC236}">
                <a16:creationId xmlns:a16="http://schemas.microsoft.com/office/drawing/2014/main" id="{E714924D-247B-657B-1AF1-B9ED1681623A}"/>
              </a:ext>
            </a:extLst>
          </p:cNvPr>
          <p:cNvSpPr/>
          <p:nvPr/>
        </p:nvSpPr>
        <p:spPr>
          <a:xfrm>
            <a:off x="1744663" y="1808163"/>
            <a:ext cx="46037" cy="652462"/>
          </a:xfrm>
          <a:prstGeom prst="leftBrace">
            <a:avLst/>
          </a:prstGeom>
          <a:ln w="635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TextBox 23">
            <a:extLst>
              <a:ext uri="{FF2B5EF4-FFF2-40B4-BE49-F238E27FC236}">
                <a16:creationId xmlns:a16="http://schemas.microsoft.com/office/drawing/2014/main" id="{83F38DD8-DC85-549D-0C9E-7D66A6C0E2CD}"/>
              </a:ext>
            </a:extLst>
          </p:cNvPr>
          <p:cNvSpPr txBox="1"/>
          <p:nvPr/>
        </p:nvSpPr>
        <p:spPr>
          <a:xfrm>
            <a:off x="1768475" y="1887538"/>
            <a:ext cx="735013" cy="339725"/>
          </a:xfrm>
          <a:prstGeom prst="rect">
            <a:avLst/>
          </a:prstGeom>
          <a:noFill/>
          <a:ln>
            <a:noFill/>
          </a:ln>
        </p:spPr>
        <p:txBody>
          <a:bodyPr lIns="0" tIns="0" rIns="0" bIns="0"/>
          <a:lstStyle/>
          <a:p>
            <a:pPr algn="ct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No congestion, no reports</a:t>
            </a:r>
          </a:p>
        </p:txBody>
      </p:sp>
      <p:sp>
        <p:nvSpPr>
          <p:cNvPr id="25" name="Left Brace 24">
            <a:extLst>
              <a:ext uri="{FF2B5EF4-FFF2-40B4-BE49-F238E27FC236}">
                <a16:creationId xmlns:a16="http://schemas.microsoft.com/office/drawing/2014/main" id="{34BAC8DA-C83D-AF09-9323-7269B193B0E5}"/>
              </a:ext>
            </a:extLst>
          </p:cNvPr>
          <p:cNvSpPr/>
          <p:nvPr/>
        </p:nvSpPr>
        <p:spPr>
          <a:xfrm>
            <a:off x="1744663" y="2511425"/>
            <a:ext cx="52387" cy="522288"/>
          </a:xfrm>
          <a:prstGeom prst="leftBrace">
            <a:avLst/>
          </a:prstGeom>
          <a:ln w="635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6" name="TextBox 25">
            <a:extLst>
              <a:ext uri="{FF2B5EF4-FFF2-40B4-BE49-F238E27FC236}">
                <a16:creationId xmlns:a16="http://schemas.microsoft.com/office/drawing/2014/main" id="{70ABAC0E-2361-C89B-026C-8C2A1DA498E0}"/>
              </a:ext>
            </a:extLst>
          </p:cNvPr>
          <p:cNvSpPr txBox="1"/>
          <p:nvPr/>
        </p:nvSpPr>
        <p:spPr>
          <a:xfrm>
            <a:off x="1966913" y="2312988"/>
            <a:ext cx="1597025" cy="147637"/>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10% of PDUs to be ECN marked</a:t>
            </a:r>
          </a:p>
        </p:txBody>
      </p:sp>
      <p:sp>
        <p:nvSpPr>
          <p:cNvPr id="27" name="TextBox 26">
            <a:extLst>
              <a:ext uri="{FF2B5EF4-FFF2-40B4-BE49-F238E27FC236}">
                <a16:creationId xmlns:a16="http://schemas.microsoft.com/office/drawing/2014/main" id="{80A785B1-EDCA-5BF0-C55C-944112D83890}"/>
              </a:ext>
            </a:extLst>
          </p:cNvPr>
          <p:cNvSpPr txBox="1"/>
          <p:nvPr/>
        </p:nvSpPr>
        <p:spPr>
          <a:xfrm>
            <a:off x="3835400" y="2349500"/>
            <a:ext cx="1597025" cy="147638"/>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Congestion report</a:t>
            </a:r>
          </a:p>
        </p:txBody>
      </p:sp>
      <p:sp>
        <p:nvSpPr>
          <p:cNvPr id="28" name="TextBox 27">
            <a:extLst>
              <a:ext uri="{FF2B5EF4-FFF2-40B4-BE49-F238E27FC236}">
                <a16:creationId xmlns:a16="http://schemas.microsoft.com/office/drawing/2014/main" id="{7E170606-1320-7510-2075-3A4CF4F6573C}"/>
              </a:ext>
            </a:extLst>
          </p:cNvPr>
          <p:cNvSpPr txBox="1"/>
          <p:nvPr/>
        </p:nvSpPr>
        <p:spPr>
          <a:xfrm>
            <a:off x="5826125" y="2355850"/>
            <a:ext cx="1597025" cy="149225"/>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Congestion report</a:t>
            </a:r>
          </a:p>
        </p:txBody>
      </p:sp>
      <p:sp>
        <p:nvSpPr>
          <p:cNvPr id="29" name="TextBox 28">
            <a:extLst>
              <a:ext uri="{FF2B5EF4-FFF2-40B4-BE49-F238E27FC236}">
                <a16:creationId xmlns:a16="http://schemas.microsoft.com/office/drawing/2014/main" id="{D903B02B-FC8A-EEA4-3B16-C9061AA381E7}"/>
              </a:ext>
            </a:extLst>
          </p:cNvPr>
          <p:cNvSpPr txBox="1"/>
          <p:nvPr/>
        </p:nvSpPr>
        <p:spPr>
          <a:xfrm>
            <a:off x="1909763" y="3359150"/>
            <a:ext cx="1595437" cy="147638"/>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10% of PDUs to be ECN marked</a:t>
            </a:r>
          </a:p>
        </p:txBody>
      </p:sp>
      <p:sp>
        <p:nvSpPr>
          <p:cNvPr id="30" name="TextBox 29">
            <a:extLst>
              <a:ext uri="{FF2B5EF4-FFF2-40B4-BE49-F238E27FC236}">
                <a16:creationId xmlns:a16="http://schemas.microsoft.com/office/drawing/2014/main" id="{C018D37F-6DE6-4973-1BFD-793E6C7AE58E}"/>
              </a:ext>
            </a:extLst>
          </p:cNvPr>
          <p:cNvSpPr txBox="1"/>
          <p:nvPr/>
        </p:nvSpPr>
        <p:spPr>
          <a:xfrm>
            <a:off x="3835400" y="2809875"/>
            <a:ext cx="1597025" cy="147638"/>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Congestion report update</a:t>
            </a:r>
          </a:p>
        </p:txBody>
      </p:sp>
      <p:sp>
        <p:nvSpPr>
          <p:cNvPr id="31" name="TextBox 30">
            <a:extLst>
              <a:ext uri="{FF2B5EF4-FFF2-40B4-BE49-F238E27FC236}">
                <a16:creationId xmlns:a16="http://schemas.microsoft.com/office/drawing/2014/main" id="{3E3F7B6F-12EA-684B-43E3-67AB3557A629}"/>
              </a:ext>
            </a:extLst>
          </p:cNvPr>
          <p:cNvSpPr txBox="1"/>
          <p:nvPr/>
        </p:nvSpPr>
        <p:spPr>
          <a:xfrm>
            <a:off x="5826125" y="2787650"/>
            <a:ext cx="1597025" cy="147638"/>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Congestion report update</a:t>
            </a:r>
          </a:p>
        </p:txBody>
      </p:sp>
      <p:sp>
        <p:nvSpPr>
          <p:cNvPr id="32" name="TextBox 31">
            <a:extLst>
              <a:ext uri="{FF2B5EF4-FFF2-40B4-BE49-F238E27FC236}">
                <a16:creationId xmlns:a16="http://schemas.microsoft.com/office/drawing/2014/main" id="{C25F54F4-8B6F-EB89-E67F-910BF02DFDC9}"/>
              </a:ext>
            </a:extLst>
          </p:cNvPr>
          <p:cNvSpPr txBox="1"/>
          <p:nvPr/>
        </p:nvSpPr>
        <p:spPr>
          <a:xfrm>
            <a:off x="1966913" y="2847975"/>
            <a:ext cx="1597025" cy="147638"/>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20% of PDUs to be ECN marked</a:t>
            </a:r>
          </a:p>
        </p:txBody>
      </p:sp>
      <p:sp>
        <p:nvSpPr>
          <p:cNvPr id="33" name="TextBox 32">
            <a:extLst>
              <a:ext uri="{FF2B5EF4-FFF2-40B4-BE49-F238E27FC236}">
                <a16:creationId xmlns:a16="http://schemas.microsoft.com/office/drawing/2014/main" id="{EE493F00-EB49-C761-1394-472BF447970D}"/>
              </a:ext>
            </a:extLst>
          </p:cNvPr>
          <p:cNvSpPr txBox="1"/>
          <p:nvPr/>
        </p:nvSpPr>
        <p:spPr>
          <a:xfrm>
            <a:off x="3835400" y="3384550"/>
            <a:ext cx="1597025" cy="147638"/>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Congestion report update</a:t>
            </a:r>
          </a:p>
        </p:txBody>
      </p:sp>
      <p:sp>
        <p:nvSpPr>
          <p:cNvPr id="34" name="TextBox 33">
            <a:extLst>
              <a:ext uri="{FF2B5EF4-FFF2-40B4-BE49-F238E27FC236}">
                <a16:creationId xmlns:a16="http://schemas.microsoft.com/office/drawing/2014/main" id="{FF01F831-EBC6-83CE-F04C-83EB15346F7B}"/>
              </a:ext>
            </a:extLst>
          </p:cNvPr>
          <p:cNvSpPr txBox="1"/>
          <p:nvPr/>
        </p:nvSpPr>
        <p:spPr>
          <a:xfrm>
            <a:off x="5826125" y="3362325"/>
            <a:ext cx="1597025" cy="147638"/>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Congestion report update</a:t>
            </a:r>
          </a:p>
        </p:txBody>
      </p:sp>
      <p:sp>
        <p:nvSpPr>
          <p:cNvPr id="35" name="TextBox 34">
            <a:extLst>
              <a:ext uri="{FF2B5EF4-FFF2-40B4-BE49-F238E27FC236}">
                <a16:creationId xmlns:a16="http://schemas.microsoft.com/office/drawing/2014/main" id="{1510CC70-C5CF-E3B1-7701-756ED331688E}"/>
              </a:ext>
            </a:extLst>
          </p:cNvPr>
          <p:cNvSpPr txBox="1"/>
          <p:nvPr/>
        </p:nvSpPr>
        <p:spPr>
          <a:xfrm>
            <a:off x="1174750" y="2398713"/>
            <a:ext cx="561975" cy="485775"/>
          </a:xfrm>
          <a:prstGeom prst="rect">
            <a:avLst/>
          </a:prstGeom>
          <a:noFill/>
          <a:ln>
            <a:noFill/>
          </a:ln>
        </p:spPr>
        <p:txBody>
          <a:bodyPr lIns="0" tIns="0" rIns="0" bIns="0"/>
          <a:lstStyle/>
          <a:p>
            <a:pPr algn="ct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Congestion trigger in RAN</a:t>
            </a:r>
          </a:p>
        </p:txBody>
      </p:sp>
      <p:sp>
        <p:nvSpPr>
          <p:cNvPr id="36" name="TextBox 35">
            <a:extLst>
              <a:ext uri="{FF2B5EF4-FFF2-40B4-BE49-F238E27FC236}">
                <a16:creationId xmlns:a16="http://schemas.microsoft.com/office/drawing/2014/main" id="{C49A6034-2E60-93D6-6E64-523AD8505A96}"/>
              </a:ext>
            </a:extLst>
          </p:cNvPr>
          <p:cNvSpPr txBox="1"/>
          <p:nvPr/>
        </p:nvSpPr>
        <p:spPr>
          <a:xfrm>
            <a:off x="1966913" y="3986213"/>
            <a:ext cx="1597025" cy="149225"/>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0% of PDUs to be ECN marked</a:t>
            </a:r>
          </a:p>
        </p:txBody>
      </p:sp>
      <p:sp>
        <p:nvSpPr>
          <p:cNvPr id="37" name="TextBox 36">
            <a:extLst>
              <a:ext uri="{FF2B5EF4-FFF2-40B4-BE49-F238E27FC236}">
                <a16:creationId xmlns:a16="http://schemas.microsoft.com/office/drawing/2014/main" id="{F75FACCD-3E87-99CC-E7B4-CF58511FECAC}"/>
              </a:ext>
            </a:extLst>
          </p:cNvPr>
          <p:cNvSpPr txBox="1"/>
          <p:nvPr/>
        </p:nvSpPr>
        <p:spPr>
          <a:xfrm>
            <a:off x="3910013" y="3921125"/>
            <a:ext cx="1597025" cy="147638"/>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No congestion</a:t>
            </a:r>
          </a:p>
        </p:txBody>
      </p:sp>
      <p:sp>
        <p:nvSpPr>
          <p:cNvPr id="38" name="TextBox 37">
            <a:extLst>
              <a:ext uri="{FF2B5EF4-FFF2-40B4-BE49-F238E27FC236}">
                <a16:creationId xmlns:a16="http://schemas.microsoft.com/office/drawing/2014/main" id="{8E23284E-7F6E-948C-06CE-D23854DA724F}"/>
              </a:ext>
            </a:extLst>
          </p:cNvPr>
          <p:cNvSpPr txBox="1"/>
          <p:nvPr/>
        </p:nvSpPr>
        <p:spPr>
          <a:xfrm>
            <a:off x="5826125" y="3954463"/>
            <a:ext cx="1597025" cy="147637"/>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No congestion</a:t>
            </a:r>
          </a:p>
        </p:txBody>
      </p:sp>
      <p:sp>
        <p:nvSpPr>
          <p:cNvPr id="39" name="Oval 38">
            <a:extLst>
              <a:ext uri="{FF2B5EF4-FFF2-40B4-BE49-F238E27FC236}">
                <a16:creationId xmlns:a16="http://schemas.microsoft.com/office/drawing/2014/main" id="{83FD3C89-4B5B-D7EA-680D-CEA94E605020}"/>
              </a:ext>
            </a:extLst>
          </p:cNvPr>
          <p:cNvSpPr/>
          <p:nvPr/>
        </p:nvSpPr>
        <p:spPr>
          <a:xfrm>
            <a:off x="1736725" y="2460625"/>
            <a:ext cx="100013" cy="1111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a:spcAft>
                <a:spcPts val="300"/>
              </a:spcAft>
              <a:buSzPct val="100000"/>
              <a:defRPr/>
            </a:pPr>
            <a:endParaRPr lang="en-US" sz="1200" dirty="0">
              <a:solidFill>
                <a:schemeClr val="tx2"/>
              </a:solidFill>
            </a:endParaRPr>
          </a:p>
        </p:txBody>
      </p:sp>
      <p:sp>
        <p:nvSpPr>
          <p:cNvPr id="40" name="Oval 39">
            <a:extLst>
              <a:ext uri="{FF2B5EF4-FFF2-40B4-BE49-F238E27FC236}">
                <a16:creationId xmlns:a16="http://schemas.microsoft.com/office/drawing/2014/main" id="{48640543-B535-E94D-106D-5CA3FD7A8F62}"/>
              </a:ext>
            </a:extLst>
          </p:cNvPr>
          <p:cNvSpPr/>
          <p:nvPr/>
        </p:nvSpPr>
        <p:spPr>
          <a:xfrm>
            <a:off x="1744663" y="2940050"/>
            <a:ext cx="98425" cy="1111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a:spcAft>
                <a:spcPts val="300"/>
              </a:spcAft>
              <a:buSzPct val="100000"/>
              <a:defRPr/>
            </a:pPr>
            <a:endParaRPr lang="en-US" sz="1200" dirty="0">
              <a:solidFill>
                <a:schemeClr val="tx2"/>
              </a:solidFill>
            </a:endParaRPr>
          </a:p>
        </p:txBody>
      </p:sp>
      <p:sp>
        <p:nvSpPr>
          <p:cNvPr id="41" name="TextBox 40">
            <a:extLst>
              <a:ext uri="{FF2B5EF4-FFF2-40B4-BE49-F238E27FC236}">
                <a16:creationId xmlns:a16="http://schemas.microsoft.com/office/drawing/2014/main" id="{ABFEFED8-4463-B798-CD5E-F344CC9D906D}"/>
              </a:ext>
            </a:extLst>
          </p:cNvPr>
          <p:cNvSpPr txBox="1"/>
          <p:nvPr/>
        </p:nvSpPr>
        <p:spPr>
          <a:xfrm>
            <a:off x="1181100" y="2898775"/>
            <a:ext cx="563563" cy="485775"/>
          </a:xfrm>
          <a:prstGeom prst="rect">
            <a:avLst/>
          </a:prstGeom>
          <a:noFill/>
          <a:ln>
            <a:noFill/>
          </a:ln>
        </p:spPr>
        <p:txBody>
          <a:bodyPr lIns="0" tIns="0" rIns="0" bIns="0"/>
          <a:lstStyle/>
          <a:p>
            <a:pPr algn="ct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Congestion trigger update</a:t>
            </a:r>
          </a:p>
        </p:txBody>
      </p:sp>
      <p:sp>
        <p:nvSpPr>
          <p:cNvPr id="42" name="TextBox 41">
            <a:extLst>
              <a:ext uri="{FF2B5EF4-FFF2-40B4-BE49-F238E27FC236}">
                <a16:creationId xmlns:a16="http://schemas.microsoft.com/office/drawing/2014/main" id="{C571EE9B-7B32-20C6-AFC8-D358A5D76CE5}"/>
              </a:ext>
            </a:extLst>
          </p:cNvPr>
          <p:cNvSpPr txBox="1"/>
          <p:nvPr/>
        </p:nvSpPr>
        <p:spPr>
          <a:xfrm>
            <a:off x="1171575" y="3359150"/>
            <a:ext cx="563563" cy="485775"/>
          </a:xfrm>
          <a:prstGeom prst="rect">
            <a:avLst/>
          </a:prstGeom>
          <a:noFill/>
          <a:ln>
            <a:noFill/>
          </a:ln>
        </p:spPr>
        <p:txBody>
          <a:bodyPr lIns="0" tIns="0" rIns="0" bIns="0"/>
          <a:lstStyle/>
          <a:p>
            <a:pPr algn="ct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Congestion trigger update</a:t>
            </a:r>
          </a:p>
        </p:txBody>
      </p:sp>
      <p:sp>
        <p:nvSpPr>
          <p:cNvPr id="43" name="Left Brace 42">
            <a:extLst>
              <a:ext uri="{FF2B5EF4-FFF2-40B4-BE49-F238E27FC236}">
                <a16:creationId xmlns:a16="http://schemas.microsoft.com/office/drawing/2014/main" id="{BA174674-75C9-0E9C-3A80-ACADA19EA521}"/>
              </a:ext>
            </a:extLst>
          </p:cNvPr>
          <p:cNvSpPr/>
          <p:nvPr/>
        </p:nvSpPr>
        <p:spPr>
          <a:xfrm>
            <a:off x="1743075" y="3033713"/>
            <a:ext cx="46038" cy="531812"/>
          </a:xfrm>
          <a:prstGeom prst="leftBrace">
            <a:avLst/>
          </a:prstGeom>
          <a:ln w="635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4" name="Left Brace 43">
            <a:extLst>
              <a:ext uri="{FF2B5EF4-FFF2-40B4-BE49-F238E27FC236}">
                <a16:creationId xmlns:a16="http://schemas.microsoft.com/office/drawing/2014/main" id="{A8ACBE33-B241-77CC-523F-7E101A85B716}"/>
              </a:ext>
            </a:extLst>
          </p:cNvPr>
          <p:cNvSpPr/>
          <p:nvPr/>
        </p:nvSpPr>
        <p:spPr>
          <a:xfrm>
            <a:off x="1747838" y="3592513"/>
            <a:ext cx="46037" cy="531812"/>
          </a:xfrm>
          <a:prstGeom prst="leftBrace">
            <a:avLst/>
          </a:prstGeom>
          <a:ln w="635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5" name="Oval 44">
            <a:extLst>
              <a:ext uri="{FF2B5EF4-FFF2-40B4-BE49-F238E27FC236}">
                <a16:creationId xmlns:a16="http://schemas.microsoft.com/office/drawing/2014/main" id="{93FA7988-A7E6-1C92-2703-50F0111AF618}"/>
              </a:ext>
            </a:extLst>
          </p:cNvPr>
          <p:cNvSpPr/>
          <p:nvPr/>
        </p:nvSpPr>
        <p:spPr>
          <a:xfrm>
            <a:off x="1751013" y="3490913"/>
            <a:ext cx="100012" cy="1111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a:spcAft>
                <a:spcPts val="300"/>
              </a:spcAft>
              <a:buSzPct val="100000"/>
              <a:defRPr/>
            </a:pPr>
            <a:endParaRPr lang="en-US" sz="1200" dirty="0">
              <a:solidFill>
                <a:schemeClr val="tx2"/>
              </a:solidFill>
            </a:endParaRPr>
          </a:p>
        </p:txBody>
      </p:sp>
      <p:sp>
        <p:nvSpPr>
          <p:cNvPr id="46" name="TextBox 45">
            <a:extLst>
              <a:ext uri="{FF2B5EF4-FFF2-40B4-BE49-F238E27FC236}">
                <a16:creationId xmlns:a16="http://schemas.microsoft.com/office/drawing/2014/main" id="{1B4BE270-C717-EF54-9C26-5F8B3EDD3E65}"/>
              </a:ext>
            </a:extLst>
          </p:cNvPr>
          <p:cNvSpPr txBox="1"/>
          <p:nvPr/>
        </p:nvSpPr>
        <p:spPr>
          <a:xfrm>
            <a:off x="1277938" y="4049713"/>
            <a:ext cx="584200" cy="268287"/>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No congestion</a:t>
            </a:r>
          </a:p>
        </p:txBody>
      </p:sp>
      <p:sp>
        <p:nvSpPr>
          <p:cNvPr id="47" name="TextBox 46">
            <a:extLst>
              <a:ext uri="{FF2B5EF4-FFF2-40B4-BE49-F238E27FC236}">
                <a16:creationId xmlns:a16="http://schemas.microsoft.com/office/drawing/2014/main" id="{AE7D1942-015C-F0C3-000B-D381384664A8}"/>
              </a:ext>
            </a:extLst>
          </p:cNvPr>
          <p:cNvSpPr txBox="1"/>
          <p:nvPr/>
        </p:nvSpPr>
        <p:spPr>
          <a:xfrm>
            <a:off x="1222375" y="4371975"/>
            <a:ext cx="1228725" cy="371475"/>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No further reports until there is a congestion trigger in RAN</a:t>
            </a:r>
          </a:p>
        </p:txBody>
      </p:sp>
      <p:sp>
        <p:nvSpPr>
          <p:cNvPr id="48" name="TextBox 47">
            <a:extLst>
              <a:ext uri="{FF2B5EF4-FFF2-40B4-BE49-F238E27FC236}">
                <a16:creationId xmlns:a16="http://schemas.microsoft.com/office/drawing/2014/main" id="{3B4A0272-0E6B-AB4F-24ED-C89AB8C120B1}"/>
              </a:ext>
            </a:extLst>
          </p:cNvPr>
          <p:cNvSpPr txBox="1"/>
          <p:nvPr/>
        </p:nvSpPr>
        <p:spPr>
          <a:xfrm>
            <a:off x="7386638" y="4344988"/>
            <a:ext cx="873125" cy="341312"/>
          </a:xfrm>
          <a:prstGeom prst="rect">
            <a:avLst/>
          </a:prstGeom>
          <a:noFill/>
          <a:ln>
            <a:noFill/>
          </a:ln>
        </p:spPr>
        <p:txBody>
          <a:bodyPr lIns="0" tIns="0" rIns="0" bIns="0"/>
          <a:lstStyle/>
          <a:p>
            <a:pPr defTabSz="180000" eaLnBrk="1" fontAlgn="auto" hangingPunct="1">
              <a:spcBef>
                <a:spcPts val="0"/>
              </a:spcBef>
              <a:spcAft>
                <a:spcPts val="300"/>
              </a:spcAft>
              <a:buFont typeface="+mj-lt"/>
              <a:buNone/>
              <a:tabLst>
                <a:tab pos="180000" algn="l"/>
              </a:tabLst>
              <a:defRPr/>
            </a:pPr>
            <a:r>
              <a:rPr lang="en-US" sz="800" dirty="0">
                <a:solidFill>
                  <a:schemeClr val="tx2"/>
                </a:solidFill>
                <a:latin typeface="Nokia Pure Text Light"/>
                <a:ea typeface="+mn-ea"/>
              </a:rPr>
              <a:t>No report is assumed to be “no congestion”</a:t>
            </a:r>
          </a:p>
        </p:txBody>
      </p:sp>
      <p:sp>
        <p:nvSpPr>
          <p:cNvPr id="9264" name="Title 48">
            <a:extLst>
              <a:ext uri="{FF2B5EF4-FFF2-40B4-BE49-F238E27FC236}">
                <a16:creationId xmlns:a16="http://schemas.microsoft.com/office/drawing/2014/main" id="{748FC2A5-6060-9E56-4718-43373907DC93}"/>
              </a:ext>
            </a:extLst>
          </p:cNvPr>
          <p:cNvSpPr>
            <a:spLocks noGrp="1"/>
          </p:cNvSpPr>
          <p:nvPr>
            <p:ph type="title"/>
          </p:nvPr>
        </p:nvSpPr>
        <p:spPr/>
        <p:txBody>
          <a:bodyPr/>
          <a:lstStyle/>
          <a:p>
            <a:br>
              <a:rPr lang="en-US" altLang="en-SE" sz="2000"/>
            </a:br>
            <a:br>
              <a:rPr lang="en-US" altLang="en-SE" sz="2000"/>
            </a:br>
            <a:r>
              <a:rPr lang="en-US" altLang="en-SE" sz="2400"/>
              <a:t>Congestion report from RAN</a:t>
            </a:r>
            <a:br>
              <a:rPr lang="en-US" altLang="en-SE" sz="2400"/>
            </a:br>
            <a:endParaRPr lang="en-US" altLang="en-SE" sz="2400"/>
          </a:p>
        </p:txBody>
      </p:sp>
      <p:sp>
        <p:nvSpPr>
          <p:cNvPr id="50" name="Oval 49">
            <a:extLst>
              <a:ext uri="{FF2B5EF4-FFF2-40B4-BE49-F238E27FC236}">
                <a16:creationId xmlns:a16="http://schemas.microsoft.com/office/drawing/2014/main" id="{3EDB25E0-92FB-4413-C198-EEB9A45B9F9F}"/>
              </a:ext>
            </a:extLst>
          </p:cNvPr>
          <p:cNvSpPr/>
          <p:nvPr/>
        </p:nvSpPr>
        <p:spPr>
          <a:xfrm>
            <a:off x="1727200" y="4089400"/>
            <a:ext cx="100013" cy="1111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a:spcAft>
                <a:spcPts val="300"/>
              </a:spcAft>
              <a:buSzPct val="100000"/>
              <a:defRPr/>
            </a:pPr>
            <a:endParaRPr lang="en-US" sz="1200" dirty="0">
              <a:solidFill>
                <a:schemeClr val="tx2"/>
              </a:solidFill>
            </a:endParaRPr>
          </a:p>
        </p:txBody>
      </p:sp>
      <p:sp>
        <p:nvSpPr>
          <p:cNvPr id="2" name="TextBox 1">
            <a:extLst>
              <a:ext uri="{FF2B5EF4-FFF2-40B4-BE49-F238E27FC236}">
                <a16:creationId xmlns:a16="http://schemas.microsoft.com/office/drawing/2014/main" id="{C72AA0FF-BB5B-0CE7-C7C6-B66556E5CE97}"/>
              </a:ext>
            </a:extLst>
          </p:cNvPr>
          <p:cNvSpPr txBox="1"/>
          <p:nvPr/>
        </p:nvSpPr>
        <p:spPr>
          <a:xfrm>
            <a:off x="4633912" y="4632125"/>
            <a:ext cx="2228743" cy="215444"/>
          </a:xfrm>
          <a:prstGeom prst="rect">
            <a:avLst/>
          </a:prstGeom>
          <a:noFill/>
        </p:spPr>
        <p:txBody>
          <a:bodyPr wrap="square" rtlCol="0">
            <a:spAutoFit/>
          </a:bodyPr>
          <a:lstStyle/>
          <a:p>
            <a:pPr defTabSz="180000" eaLnBrk="1" fontAlgn="auto" hangingPunct="1">
              <a:spcBef>
                <a:spcPts val="0"/>
              </a:spcBef>
              <a:spcAft>
                <a:spcPts val="300"/>
              </a:spcAft>
              <a:tabLst>
                <a:tab pos="180000" algn="l"/>
              </a:tabLst>
              <a:defRPr/>
            </a:pPr>
            <a:r>
              <a:rPr lang="en-US" sz="800" dirty="0">
                <a:solidFill>
                  <a:schemeClr val="tx2"/>
                </a:solidFill>
                <a:latin typeface="Nokia Pure Text Light"/>
                <a:ea typeface="+mn-ea"/>
              </a:rPr>
              <a:t>*Inter-NFs = SMF/PCF/NEF or only NEF.</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894133D-3913-853E-DF1F-97AE556E07A2}"/>
              </a:ext>
            </a:extLst>
          </p:cNvPr>
          <p:cNvSpPr>
            <a:spLocks noGrp="1"/>
          </p:cNvSpPr>
          <p:nvPr>
            <p:ph type="title"/>
          </p:nvPr>
        </p:nvSpPr>
        <p:spPr/>
        <p:txBody>
          <a:bodyPr/>
          <a:lstStyle/>
          <a:p>
            <a:r>
              <a:rPr lang="en-US" altLang="en-SE" sz="2400"/>
              <a:t>Observations and Way forward</a:t>
            </a:r>
          </a:p>
        </p:txBody>
      </p:sp>
      <p:sp>
        <p:nvSpPr>
          <p:cNvPr id="3" name="Content Placeholder 2">
            <a:extLst>
              <a:ext uri="{FF2B5EF4-FFF2-40B4-BE49-F238E27FC236}">
                <a16:creationId xmlns:a16="http://schemas.microsoft.com/office/drawing/2014/main" id="{7C581652-9427-D9BA-5B42-CC25A5F640E9}"/>
              </a:ext>
            </a:extLst>
          </p:cNvPr>
          <p:cNvSpPr>
            <a:spLocks noGrp="1"/>
          </p:cNvSpPr>
          <p:nvPr>
            <p:ph idx="1"/>
          </p:nvPr>
        </p:nvSpPr>
        <p:spPr/>
        <p:txBody>
          <a:bodyPr/>
          <a:lstStyle/>
          <a:p>
            <a:pPr marL="0" indent="0">
              <a:buFont typeface="Arial" panose="020B0604020202020204" pitchFamily="34" charset="0"/>
              <a:buNone/>
              <a:defRPr/>
            </a:pPr>
            <a:r>
              <a:rPr lang="en-US" sz="1200" dirty="0">
                <a:latin typeface="Times New Roman" panose="02020603050405020304" pitchFamily="18" charset="0"/>
                <a:cs typeface="Times New Roman" panose="02020603050405020304" pitchFamily="18" charset="0"/>
              </a:rPr>
              <a:t>Observations:</a:t>
            </a:r>
          </a:p>
          <a:p>
            <a:pPr marL="228600" indent="-228600">
              <a:buFont typeface="Arial" panose="020B0604020202020204" pitchFamily="34" charset="0"/>
              <a:buAutoNum type="arabicParenR"/>
              <a:defRPr/>
            </a:pPr>
            <a:r>
              <a:rPr lang="en-US" sz="1200" dirty="0">
                <a:latin typeface="Times New Roman" panose="02020603050405020304" pitchFamily="18" charset="0"/>
                <a:cs typeface="Times New Roman" panose="02020603050405020304" pitchFamily="18" charset="0"/>
              </a:rPr>
              <a:t>RAN reports towards the UPF whenever the percentage value is subject to a change. </a:t>
            </a:r>
          </a:p>
          <a:p>
            <a:pPr marL="228600" indent="-228600">
              <a:buFont typeface="Arial" panose="020B0604020202020204" pitchFamily="34" charset="0"/>
              <a:buAutoNum type="arabicParenR"/>
              <a:defRPr/>
            </a:pPr>
            <a:r>
              <a:rPr lang="en-US" sz="1200" dirty="0">
                <a:latin typeface="Times New Roman" panose="02020603050405020304" pitchFamily="18" charset="0"/>
                <a:cs typeface="Times New Roman" panose="02020603050405020304" pitchFamily="18" charset="0"/>
              </a:rPr>
              <a:t>No report from the RAN can be assumed as “previously reported value is still valid” thus marking by the UPF operates on the previously reported value, no report towards the AF is necessary. AF assumes the “previously reported value is still valid”. No need for periodic reporting for congestion control.</a:t>
            </a:r>
          </a:p>
          <a:p>
            <a:pPr marL="228600" indent="-228600">
              <a:buFont typeface="Arial" panose="020B0604020202020204" pitchFamily="34" charset="0"/>
              <a:buAutoNum type="arabicParenR"/>
              <a:defRPr/>
            </a:pPr>
            <a:r>
              <a:rPr lang="en-US" sz="1200" dirty="0">
                <a:latin typeface="Times New Roman" panose="02020603050405020304" pitchFamily="18" charset="0"/>
                <a:cs typeface="Times New Roman" panose="02020603050405020304" pitchFamily="18" charset="0"/>
              </a:rPr>
              <a:t>No information report from RAN shall not be considered as measurement failure. Requiring RAN to report periodically when there is “nothing new to report” is useless, which can even lead to unnecessary congestion in the RAN.</a:t>
            </a:r>
          </a:p>
          <a:p>
            <a:pPr marL="228600" indent="-228600">
              <a:buFont typeface="Arial" panose="020B0604020202020204" pitchFamily="34" charset="0"/>
              <a:buAutoNum type="arabicParenR"/>
              <a:defRPr/>
            </a:pPr>
            <a:r>
              <a:rPr lang="en-US" sz="1200" dirty="0">
                <a:latin typeface="Times New Roman" panose="02020603050405020304" pitchFamily="18" charset="0"/>
                <a:cs typeface="Times New Roman" panose="02020603050405020304" pitchFamily="18" charset="0"/>
              </a:rPr>
              <a:t>Given the agreed encoding of the RAN information [two decimal point %] it is very unlikely that the RAN information will not be updated for a significant time. This is due to fast changing resource conditions at the RAN.</a:t>
            </a:r>
          </a:p>
          <a:p>
            <a:pPr marL="228600" indent="-228600">
              <a:buFont typeface="Arial" panose="020B0604020202020204" pitchFamily="34" charset="0"/>
              <a:buAutoNum type="arabicParenR"/>
              <a:defRPr/>
            </a:pPr>
            <a:r>
              <a:rPr lang="en-US" sz="1200" dirty="0">
                <a:latin typeface="Times New Roman" panose="02020603050405020304" pitchFamily="18" charset="0"/>
                <a:cs typeface="Times New Roman" panose="02020603050405020304" pitchFamily="18" charset="0"/>
              </a:rPr>
              <a:t>UPF cannot derive measurement failure due to lack of reports from RAN. In other words, UPF deriving measurement failure due to lack of congestion reports will lead to incorrect reporting towards trusted/untrusted AF.</a:t>
            </a:r>
          </a:p>
          <a:p>
            <a:pPr marL="0" indent="0">
              <a:buFont typeface="Arial" panose="020B0604020202020204" pitchFamily="34" charset="0"/>
              <a:buNone/>
              <a:defRPr/>
            </a:pPr>
            <a:endParaRPr lang="en-US" sz="1200" dirty="0">
              <a:latin typeface="Times New Roman" panose="02020603050405020304" pitchFamily="18" charset="0"/>
              <a:cs typeface="Times New Roman" panose="02020603050405020304" pitchFamily="18" charset="0"/>
            </a:endParaRPr>
          </a:p>
          <a:p>
            <a:pPr marL="0" indent="0">
              <a:buFont typeface="Arial" panose="020B0604020202020204" pitchFamily="34" charset="0"/>
              <a:buNone/>
              <a:defRPr/>
            </a:pPr>
            <a:endParaRPr lang="en-US" sz="1200" dirty="0">
              <a:latin typeface="Times New Roman" panose="02020603050405020304" pitchFamily="18" charset="0"/>
              <a:cs typeface="Times New Roman" panose="02020603050405020304" pitchFamily="18" charset="0"/>
            </a:endParaRPr>
          </a:p>
          <a:p>
            <a:pPr marL="0" indent="0">
              <a:buFont typeface="Arial" panose="020B0604020202020204" pitchFamily="34" charset="0"/>
              <a:buNone/>
              <a:defRPr/>
            </a:pPr>
            <a:r>
              <a:rPr lang="en-US" sz="1200" dirty="0">
                <a:latin typeface="Times New Roman" panose="02020603050405020304" pitchFamily="18" charset="0"/>
                <a:cs typeface="Times New Roman" panose="02020603050405020304" pitchFamily="18" charset="0"/>
              </a:rPr>
              <a:t>Proposed way forward:</a:t>
            </a:r>
          </a:p>
          <a:p>
            <a:pPr marL="171450" indent="-171450">
              <a:defRPr/>
            </a:pPr>
            <a:r>
              <a:rPr lang="en-US" sz="1200" dirty="0">
                <a:latin typeface="Times New Roman" panose="02020603050405020304" pitchFamily="18" charset="0"/>
                <a:cs typeface="Times New Roman" panose="02020603050405020304" pitchFamily="18" charset="0"/>
              </a:rPr>
              <a:t>Measurement failure towards AF shall not apply for congestion report from RAN.</a:t>
            </a:r>
          </a:p>
          <a:p>
            <a:pPr marL="171450" indent="-171450">
              <a:defRPr/>
            </a:pPr>
            <a:r>
              <a:rPr lang="en-US" sz="1200" dirty="0">
                <a:latin typeface="Times New Roman" panose="02020603050405020304" pitchFamily="18" charset="0"/>
                <a:cs typeface="Times New Roman" panose="02020603050405020304" pitchFamily="18" charset="0"/>
              </a:rPr>
              <a:t>Periodic reporting shall not apply for congestion report from RAN.</a:t>
            </a:r>
          </a:p>
          <a:p>
            <a:pPr>
              <a:defRPr/>
            </a:pP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AD6DBBF-5E22-4831-A273-591F206CFFE1}">
  <ds:schemaRefs>
    <ds:schemaRef ds:uri="199dcaf0-96ce-4e65-9ae8-79a6ae4aa63e"/>
    <ds:schemaRef ds:uri="http://schemas.microsoft.com/office/2006/documentManagement/types"/>
    <ds:schemaRef ds:uri="http://purl.org/dc/elements/1.1/"/>
    <ds:schemaRef ds:uri="http://purl.org/dc/terms/"/>
    <ds:schemaRef ds:uri="http://schemas.microsoft.com/office/2006/metadata/properties"/>
    <ds:schemaRef ds:uri="http://schemas.microsoft.com/office/infopath/2007/PartnerControls"/>
    <ds:schemaRef ds:uri="http://www.w3.org/XML/1998/namespace"/>
    <ds:schemaRef ds:uri="http://schemas.openxmlformats.org/package/2006/metadata/core-properties"/>
    <ds:schemaRef ds:uri="2ca8e41a-b3d0-462f-857c-48a93d48cc9b"/>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32050</TotalTime>
  <Words>705</Words>
  <Application>Microsoft Office PowerPoint</Application>
  <PresentationFormat>On-screen Show (16:9)</PresentationFormat>
  <Paragraphs>56</Paragraphs>
  <Slides>5</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vt:i4>
      </vt:variant>
    </vt:vector>
  </HeadingPairs>
  <TitlesOfParts>
    <vt:vector size="11" baseType="lpstr">
      <vt:lpstr>Arial</vt:lpstr>
      <vt:lpstr>Calibri</vt:lpstr>
      <vt:lpstr>Nokia Pure Text Light</vt:lpstr>
      <vt:lpstr>Times New Roman</vt:lpstr>
      <vt:lpstr>Office Theme</vt:lpstr>
      <vt:lpstr>Custom Design</vt:lpstr>
      <vt:lpstr>PowerPoint Presentation</vt:lpstr>
      <vt:lpstr>Background (1/2)</vt:lpstr>
      <vt:lpstr>Background (2/2)</vt:lpstr>
      <vt:lpstr>  Congestion report from RAN </vt:lpstr>
      <vt:lpstr>Observations and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Nokia</cp:lastModifiedBy>
  <cp:revision>1894</cp:revision>
  <cp:lastPrinted>2017-02-24T12:37:51Z</cp:lastPrinted>
  <dcterms:created xsi:type="dcterms:W3CDTF">2008-08-30T09:32:10Z</dcterms:created>
  <dcterms:modified xsi:type="dcterms:W3CDTF">2023-11-02T17:41:41Z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