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8"/>
  </p:notesMasterIdLst>
  <p:handoutMasterIdLst>
    <p:handoutMasterId r:id="rId9"/>
  </p:handoutMasterIdLst>
  <p:sldIdLst>
    <p:sldId id="790" r:id="rId5"/>
    <p:sldId id="793" r:id="rId6"/>
    <p:sldId id="792" r:id="rId7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FF3300"/>
    <a:srgbClr val="62A14D"/>
    <a:srgbClr val="C6D254"/>
    <a:srgbClr val="B1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538" autoAdjust="0"/>
    <p:restoredTop sz="94595" autoAdjust="0"/>
  </p:normalViewPr>
  <p:slideViewPr>
    <p:cSldViewPr snapToGrid="0">
      <p:cViewPr varScale="1">
        <p:scale>
          <a:sx n="83" d="100"/>
          <a:sy n="83" d="100"/>
        </p:scale>
        <p:origin x="1915" y="67"/>
      </p:cViewPr>
      <p:guideLst>
        <p:guide orient="horz" pos="209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61" d="100"/>
          <a:sy n="61" d="100"/>
        </p:scale>
        <p:origin x="3254" y="67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10/17/2023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10/17/2023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21080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49824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36806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 WG2 Meeting #149E</a:t>
            </a: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E-Meeting, 14-25 Feb 2022</a:t>
            </a:r>
          </a:p>
          <a:p>
            <a:endParaRPr lang="de-D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  <a:p>
            <a:r>
              <a:rPr lang="de-DE" altLang="en-US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Agenda: 10.2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566042" y="334106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S2-2200840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 smtClean="0">
                <a:solidFill>
                  <a:schemeClr val="bg1"/>
                </a:solidFill>
              </a:rPr>
              <a:t>3GPP TSG SA WG2 Meeting #159</a:t>
            </a:r>
            <a:r>
              <a:rPr lang="fr-FR" altLang="de-DE" sz="1200" baseline="0" dirty="0" smtClean="0">
                <a:solidFill>
                  <a:schemeClr val="bg1"/>
                </a:solidFill>
              </a:rPr>
              <a:t>, Xiamen, China, 9-13 </a:t>
            </a:r>
            <a:r>
              <a:rPr lang="fr-FR" altLang="de-DE" sz="1200" baseline="0" dirty="0" err="1" smtClean="0">
                <a:solidFill>
                  <a:schemeClr val="bg1"/>
                </a:solidFill>
              </a:rPr>
              <a:t>October</a:t>
            </a:r>
            <a:r>
              <a:rPr lang="fr-FR" altLang="de-DE" sz="1200" baseline="0" dirty="0" smtClean="0">
                <a:solidFill>
                  <a:schemeClr val="bg1"/>
                </a:solidFill>
              </a:rPr>
              <a:t>, 2023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</a:t>
            </a:r>
            <a:r>
              <a:rPr lang="en-GB" altLang="en-US" sz="800" dirty="0" smtClean="0"/>
              <a:t>2023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85800" y="2130426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GB" sz="3600" b="1" i="1" kern="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GB" sz="3600" kern="0" dirty="0" smtClean="0"/>
              <a:t> </a:t>
            </a:r>
            <a:r>
              <a:rPr lang="en-IN" sz="3600" b="1" kern="0" dirty="0"/>
              <a:t>SUECR </a:t>
            </a:r>
            <a:r>
              <a:rPr lang="en-US" altLang="de-DE" sz="3600" b="1" kern="0" dirty="0" smtClean="0"/>
              <a:t>Status </a:t>
            </a:r>
            <a:r>
              <a:rPr lang="en-GB" altLang="zh-CN" sz="3600" b="1" kern="0" dirty="0" smtClean="0"/>
              <a:t>Report</a:t>
            </a:r>
            <a:endParaRPr lang="en-GB" sz="3600" kern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Subtitle 6"/>
          <p:cNvSpPr txBox="1">
            <a:spLocks/>
          </p:cNvSpPr>
          <p:nvPr/>
        </p:nvSpPr>
        <p:spPr bwMode="auto">
          <a:xfrm>
            <a:off x="1399309" y="4283364"/>
            <a:ext cx="6400800" cy="7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en-IN" altLang="en-US" sz="2000" b="1" kern="0" dirty="0" err="1" smtClean="0"/>
              <a:t>Lalith</a:t>
            </a:r>
            <a:r>
              <a:rPr lang="en-IN" altLang="en-US" sz="2000" b="1" kern="0" dirty="0" smtClean="0"/>
              <a:t> Kumar</a:t>
            </a:r>
            <a:endParaRPr lang="en-GB" sz="1800" b="1" kern="0" dirty="0" smtClean="0">
              <a:latin typeface="Arial" charset="0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en-GB" sz="1800" kern="0" dirty="0" smtClean="0">
                <a:latin typeface="Arial" charset="0"/>
              </a:rPr>
              <a:t>Samsung </a:t>
            </a:r>
            <a:r>
              <a:rPr lang="en-US" altLang="en-US" sz="1800" kern="0" dirty="0" smtClean="0">
                <a:latin typeface="Arial" panose="020B0604020202020204" pitchFamily="34" charset="0"/>
              </a:rPr>
              <a:t>(Rapporteur)</a:t>
            </a:r>
          </a:p>
          <a:p>
            <a:pPr marL="0" indent="0">
              <a:lnSpc>
                <a:spcPct val="80000"/>
              </a:lnSpc>
              <a:buNone/>
            </a:pPr>
            <a:endParaRPr lang="en-GB" sz="1800" b="1" kern="0" dirty="0" smtClean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kern="0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kern="0" dirty="0">
              <a:latin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14024" y="470326"/>
            <a:ext cx="2483693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 smtClean="0">
                <a:latin typeface="Times New Roman" panose="02020603050405020304" pitchFamily="18" charset="0"/>
                <a:ea typeface="MS Mincho"/>
              </a:rPr>
              <a:t>3GPP TSG SA </a:t>
            </a:r>
            <a:r>
              <a:rPr lang="en-GB" sz="1200" b="1" dirty="0">
                <a:latin typeface="Times New Roman" panose="02020603050405020304" pitchFamily="18" charset="0"/>
                <a:ea typeface="MS Mincho"/>
              </a:rPr>
              <a:t>WG2 Meeting </a:t>
            </a:r>
            <a:r>
              <a:rPr lang="en-GB" sz="1200" b="1" dirty="0" smtClean="0">
                <a:latin typeface="Times New Roman" panose="02020603050405020304" pitchFamily="18" charset="0"/>
                <a:ea typeface="MS Mincho"/>
              </a:rPr>
              <a:t>#159</a:t>
            </a:r>
          </a:p>
          <a:p>
            <a:r>
              <a:rPr lang="fr-FR" sz="1200" b="1" dirty="0" smtClean="0">
                <a:latin typeface="Times New Roman" panose="02020603050405020304" pitchFamily="18" charset="0"/>
                <a:ea typeface="MS Mincho"/>
              </a:rPr>
              <a:t>Xiamen, China, 9-13 </a:t>
            </a:r>
            <a:r>
              <a:rPr lang="fr-FR" sz="1200" b="1" dirty="0" err="1" smtClean="0">
                <a:latin typeface="Times New Roman" panose="02020603050405020304" pitchFamily="18" charset="0"/>
                <a:ea typeface="MS Mincho"/>
              </a:rPr>
              <a:t>October</a:t>
            </a:r>
            <a:r>
              <a:rPr lang="fr-FR" sz="1200" b="1" dirty="0" smtClean="0">
                <a:latin typeface="Times New Roman" panose="02020603050405020304" pitchFamily="18" charset="0"/>
                <a:ea typeface="MS Mincho"/>
              </a:rPr>
              <a:t>, 2023</a:t>
            </a:r>
            <a:endParaRPr lang="en-GB" sz="1200" b="1" dirty="0">
              <a:latin typeface="Times New Roman" panose="02020603050405020304" pitchFamily="18" charset="0"/>
              <a:ea typeface="MS Mincho"/>
            </a:endParaRPr>
          </a:p>
          <a:p>
            <a:endParaRPr lang="en-IN" dirty="0"/>
          </a:p>
        </p:txBody>
      </p:sp>
      <p:sp>
        <p:nvSpPr>
          <p:cNvPr id="9" name="TextBox 8"/>
          <p:cNvSpPr txBox="1"/>
          <p:nvPr/>
        </p:nvSpPr>
        <p:spPr>
          <a:xfrm>
            <a:off x="6262255" y="501103"/>
            <a:ext cx="11730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b="1" dirty="0"/>
              <a:t>S2-2311848</a:t>
            </a:r>
          </a:p>
        </p:txBody>
      </p:sp>
    </p:spTree>
    <p:extLst>
      <p:ext uri="{BB962C8B-B14F-4D97-AF65-F5344CB8AC3E}">
        <p14:creationId xmlns:p14="http://schemas.microsoft.com/office/powerpoint/2010/main" val="29822508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7602740" cy="787400"/>
          </a:xfrm>
        </p:spPr>
        <p:txBody>
          <a:bodyPr/>
          <a:lstStyle/>
          <a:p>
            <a:r>
              <a:rPr lang="en-US" altLang="de-DE" sz="2800" b="1" dirty="0" smtClean="0"/>
              <a:t>SUECR </a:t>
            </a:r>
            <a:r>
              <a:rPr lang="en-US" altLang="de-DE" sz="2800" b="1" dirty="0"/>
              <a:t>status after </a:t>
            </a:r>
            <a:r>
              <a:rPr lang="en-US" altLang="de-DE" sz="2800" b="1" dirty="0" smtClean="0"/>
              <a:t>SA2#159</a:t>
            </a:r>
            <a:endParaRPr lang="de-DE" altLang="de-DE" sz="2800" b="1" dirty="0"/>
          </a:p>
        </p:txBody>
      </p:sp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243282" y="2244437"/>
            <a:ext cx="8457373" cy="398353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N" altLang="de-DE" sz="1200" dirty="0"/>
              <a:t>Two LS outs were agreed in response to incoming CT1 </a:t>
            </a:r>
            <a:r>
              <a:rPr lang="en-IN" altLang="de-DE" sz="1200" dirty="0" err="1"/>
              <a:t>LSes</a:t>
            </a:r>
            <a:r>
              <a:rPr lang="en-IN" altLang="de-DE" sz="1200" dirty="0"/>
              <a:t>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N" altLang="de-DE" sz="1200" dirty="0"/>
              <a:t>1 CR to align with CT1 agreements was agreed</a:t>
            </a:r>
            <a:r>
              <a:rPr lang="en-IN" altLang="de-DE" sz="1200" dirty="0" smtClean="0"/>
              <a:t>.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de-DE" altLang="de-DE" sz="1600" b="1" dirty="0"/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600" b="1" dirty="0"/>
              <a:t>RAN impacts and dependencies</a:t>
            </a:r>
            <a:r>
              <a:rPr lang="en-US" sz="1600" dirty="0"/>
              <a:t>:</a:t>
            </a:r>
            <a:endParaRPr lang="de-DE" sz="16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/>
              <a:t>None</a:t>
            </a:r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200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600" b="1" dirty="0"/>
              <a:t>Contentious Issue</a:t>
            </a:r>
            <a:r>
              <a:rPr lang="de-DE" sz="16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de-DE" sz="1200" dirty="0" smtClean="0"/>
              <a:t>None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600" b="1" dirty="0"/>
              <a:t>Focus for the Next </a:t>
            </a:r>
            <a:r>
              <a:rPr lang="de-DE" sz="1600" b="1" dirty="0" smtClean="0"/>
              <a:t>Meeting </a:t>
            </a:r>
            <a:r>
              <a:rPr lang="de-DE" sz="1600" dirty="0" smtClean="0"/>
              <a:t>:</a:t>
            </a:r>
            <a:endParaRPr lang="de-DE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/>
              <a:t>None. </a:t>
            </a:r>
            <a:endParaRPr lang="en-US" sz="12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de-DE" sz="1200" dirty="0" smtClean="0"/>
          </a:p>
        </p:txBody>
      </p:sp>
      <p:graphicFrame>
        <p:nvGraphicFramePr>
          <p:cNvPr id="5" name="Content Placeholder 8">
            <a:extLst>
              <a:ext uri="{FF2B5EF4-FFF2-40B4-BE49-F238E27FC236}">
                <a16:creationId xmlns:a16="http://schemas.microsoft.com/office/drawing/2014/main" id="{5071FF20-0011-4FEF-AB7D-19DC3A85FB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8411610"/>
              </p:ext>
            </p:extLst>
          </p:nvPr>
        </p:nvGraphicFramePr>
        <p:xfrm>
          <a:off x="243281" y="1296413"/>
          <a:ext cx="8754803" cy="900651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4521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3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9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15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82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SUECR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Seamless UE context recovery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100% 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100 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May, </a:t>
                      </a: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SP-220810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634605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827838" cy="787400"/>
          </a:xfrm>
        </p:spPr>
        <p:txBody>
          <a:bodyPr/>
          <a:lstStyle/>
          <a:p>
            <a:r>
              <a:rPr lang="en-US" altLang="de-DE" sz="2800" b="1" dirty="0" smtClean="0"/>
              <a:t>SUECR </a:t>
            </a:r>
            <a:r>
              <a:rPr lang="en-US" altLang="de-DE" sz="2800" b="1" dirty="0"/>
              <a:t>Status at </a:t>
            </a:r>
            <a:r>
              <a:rPr lang="en-US" altLang="de-DE" sz="2800" b="1" dirty="0" smtClean="0"/>
              <a:t>SA#102</a:t>
            </a:r>
            <a:endParaRPr lang="de-DE" altLang="de-DE" sz="28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718418"/>
              </p:ext>
            </p:extLst>
          </p:nvPr>
        </p:nvGraphicFramePr>
        <p:xfrm>
          <a:off x="214010" y="1298539"/>
          <a:ext cx="8775445" cy="900651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455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611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34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4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08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SUECR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Seamless UE context recovery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100% 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100 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Dec, </a:t>
                      </a: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SP-220810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179388" y="2480779"/>
            <a:ext cx="8709026" cy="376577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dirty="0"/>
              <a:t>Progress since </a:t>
            </a:r>
            <a:r>
              <a:rPr lang="de-DE" altLang="de-DE" sz="1600" dirty="0" smtClean="0"/>
              <a:t>SA#101:</a:t>
            </a:r>
            <a:endParaRPr lang="de-DE" altLang="de-DE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N" altLang="de-DE" sz="1200" dirty="0" smtClean="0"/>
              <a:t>Two LS outs were agreed in response to incoming CT1 </a:t>
            </a:r>
            <a:r>
              <a:rPr lang="en-IN" altLang="de-DE" sz="1200" dirty="0" err="1" smtClean="0"/>
              <a:t>LSes</a:t>
            </a:r>
            <a:r>
              <a:rPr lang="en-IN" altLang="de-DE" sz="1200" dirty="0" smtClean="0"/>
              <a:t>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N" altLang="de-DE" sz="1200" dirty="0"/>
              <a:t>1 CR to </a:t>
            </a:r>
            <a:r>
              <a:rPr lang="en-IN" altLang="de-DE" sz="1200" dirty="0" smtClean="0"/>
              <a:t>align </a:t>
            </a:r>
            <a:r>
              <a:rPr lang="en-IN" altLang="de-DE" sz="1200" dirty="0"/>
              <a:t>with CT1 agreements was agreed.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200" dirty="0"/>
          </a:p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3"/>
              </a:buBlip>
            </a:pPr>
            <a:r>
              <a:rPr lang="en-US" sz="1600" dirty="0">
                <a:ea typeface="+mn-ea"/>
                <a:cs typeface="+mn-cs"/>
              </a:rPr>
              <a:t>RAN impacts and dependencies:</a:t>
            </a:r>
            <a:endParaRPr lang="de-DE" sz="16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 smtClean="0"/>
              <a:t>None.</a:t>
            </a:r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600" dirty="0"/>
              <a:t>Next steps: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/>
              <a:t>None.</a:t>
            </a:r>
            <a:endParaRPr lang="de-DE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altLang="zh-CN" sz="1200" dirty="0"/>
          </a:p>
        </p:txBody>
      </p:sp>
    </p:spTree>
    <p:extLst>
      <p:ext uri="{BB962C8B-B14F-4D97-AF65-F5344CB8AC3E}">
        <p14:creationId xmlns:p14="http://schemas.microsoft.com/office/powerpoint/2010/main" val="161102969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3" ma:contentTypeDescription="Create a new document." ma:contentTypeScope="" ma:versionID="140b6c57cf7b45b8f349b6410d858205">
  <xsd:schema xmlns:xsd="http://www.w3.org/2001/XMLSchema" xmlns:xs="http://www.w3.org/2001/XMLSchema" xmlns:p="http://schemas.microsoft.com/office/2006/metadata/properties" xmlns:ns3="db33437f-65a5-48c5-b537-19efd290f967" xmlns:ns4="6f846979-0e6f-42ff-8b87-e1893efeda99" targetNamespace="http://schemas.microsoft.com/office/2006/metadata/properties" ma:root="true" ma:fieldsID="a1405e4e4adcc105ad15c0e5971b16d4" ns3:_="" ns4:_="">
    <xsd:import namespace="db33437f-65a5-48c5-b537-19efd290f967"/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Locatio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3437f-65a5-48c5-b537-19efd290f96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95B229-0FAC-41EF-BDC1-1542F634546F}">
  <ds:schemaRefs>
    <ds:schemaRef ds:uri="http://purl.org/dc/terms/"/>
    <ds:schemaRef ds:uri="http://purl.org/dc/dcmitype/"/>
    <ds:schemaRef ds:uri="http://schemas.microsoft.com/office/infopath/2007/PartnerControls"/>
    <ds:schemaRef ds:uri="db33437f-65a5-48c5-b537-19efd290f967"/>
    <ds:schemaRef ds:uri="http://www.w3.org/XML/1998/namespace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6f846979-0e6f-42ff-8b87-e1893efeda99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3A3D7332-4B03-480A-9F0F-53108093DE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33437f-65a5-48c5-b537-19efd290f967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6C67825-8C3F-4748-8691-0516FC3FC0D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18262</TotalTime>
  <Words>164</Words>
  <Application>Microsoft Office PowerPoint</Application>
  <PresentationFormat>On-screen Show (4:3)</PresentationFormat>
  <Paragraphs>53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SimSun</vt:lpstr>
      <vt:lpstr>Arial</vt:lpstr>
      <vt:lpstr>Arial </vt:lpstr>
      <vt:lpstr>Calibri</vt:lpstr>
      <vt:lpstr>MS Mincho</vt:lpstr>
      <vt:lpstr>Times New Roman</vt:lpstr>
      <vt:lpstr>Office Theme</vt:lpstr>
      <vt:lpstr>PowerPoint Presentation</vt:lpstr>
      <vt:lpstr>SUECR status after SA2#159</vt:lpstr>
      <vt:lpstr>SUECR Status at SA#102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Samsung</cp:lastModifiedBy>
  <cp:revision>1457</cp:revision>
  <dcterms:created xsi:type="dcterms:W3CDTF">2008-08-30T09:32:10Z</dcterms:created>
  <dcterms:modified xsi:type="dcterms:W3CDTF">2023-10-17T07:30:48Z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0x0101003AA7AC0C743A294CADF60F661720E3E6</vt:lpwstr>
  </property>
</Properties>
</file>