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tags/tag1.xml" ContentType="application/vnd.openxmlformats-officedocument.presentationml.tags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3" r:id="rId2"/>
    <p:sldMasterId id="2147483658" r:id="rId3"/>
  </p:sldMasterIdLst>
  <p:notesMasterIdLst>
    <p:notesMasterId r:id="rId10"/>
  </p:notesMasterIdLst>
  <p:handoutMasterIdLst>
    <p:handoutMasterId r:id="rId11"/>
  </p:handoutMasterIdLst>
  <p:sldIdLst>
    <p:sldId id="303" r:id="rId4"/>
    <p:sldId id="848" r:id="rId5"/>
    <p:sldId id="849" r:id="rId6"/>
    <p:sldId id="843" r:id="rId7"/>
    <p:sldId id="844" r:id="rId8"/>
    <p:sldId id="823" r:id="rId9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521415D9-36F7-43E2-AB2F-B90AF26B5E84}">
      <p14:sectionLst xmlns:p14="http://schemas.microsoft.com/office/powerpoint/2010/main">
        <p14:section name="默认节" id="{00A2E23D-B4AD-4CE3-A23D-4DFA4C5AFD82}">
          <p14:sldIdLst>
            <p14:sldId id="303"/>
            <p14:sldId id="848"/>
            <p14:sldId id="849"/>
            <p14:sldId id="843"/>
            <p14:sldId id="844"/>
            <p14:sldId id="823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30">
          <p15:clr>
            <a:srgbClr val="A4A3A4"/>
          </p15:clr>
        </p15:guide>
        <p15:guide id="2" pos="288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083">
          <p15:clr>
            <a:srgbClr val="A4A3A4"/>
          </p15:clr>
        </p15:guide>
        <p15:guide id="2" pos="2146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/>
  <p:cmAuthor id="2" name="Huawei" initials="HW" lastIdx="3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0000"/>
    <a:srgbClr val="000000"/>
    <a:srgbClr val="0000FF"/>
    <a:srgbClr val="FF3300"/>
    <a:srgbClr val="62A14D"/>
    <a:srgbClr val="C6D254"/>
    <a:srgbClr val="B1D254"/>
    <a:srgbClr val="72AF2F"/>
    <a:srgbClr val="5C88D0"/>
    <a:srgbClr val="2A6EA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FD4443E-F989-4FC4-A0C8-D5A2AF1F390B}" styleName="深色样式 1 - 强调 5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wholeTbl>
    <a:band1H>
      <a:tcStyle>
        <a:tcBdr/>
        <a:fill>
          <a:solidFill>
            <a:schemeClr val="accent5">
              <a:shade val="60000"/>
            </a:schemeClr>
          </a:solidFill>
        </a:fill>
      </a:tcStyle>
    </a:band1H>
    <a:band1V>
      <a:tcStyle>
        <a:tcBdr/>
        <a:fill>
          <a:solidFill>
            <a:schemeClr val="accent5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5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5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5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502" autoAdjust="0"/>
    <p:restoredTop sz="94625" autoAdjust="0"/>
  </p:normalViewPr>
  <p:slideViewPr>
    <p:cSldViewPr snapToGrid="0">
      <p:cViewPr varScale="1">
        <p:scale>
          <a:sx n="93" d="100"/>
          <a:sy n="93" d="100"/>
        </p:scale>
        <p:origin x="1248" y="67"/>
      </p:cViewPr>
      <p:guideLst>
        <p:guide orient="horz" pos="2130"/>
        <p:guide pos="288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>
        <p:scale>
          <a:sx n="150" d="100"/>
          <a:sy n="150" d="100"/>
        </p:scale>
        <p:origin x="1349" y="-2606"/>
      </p:cViewPr>
      <p:guideLst>
        <p:guide orient="horz" pos="3083"/>
        <p:guide pos="2146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commentAuthors" Target="commentAuthors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2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t>10/16/2023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t>10/16/2023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t>2</a:t>
            </a:fld>
            <a:endParaRPr lang="en-GB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t>3</a:t>
            </a:fld>
            <a:endParaRPr lang="en-GB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t>4</a:t>
            </a:fld>
            <a:endParaRPr lang="en-GB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t>5</a:t>
            </a:fld>
            <a:endParaRPr lang="en-GB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5E8E29-DE93-490E-B623-3AAABFD2FCD7}" type="slidenum">
              <a:rPr lang="en-US" smtClean="0"/>
              <a:t>6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altLang="de-DE" sz="1200" b="1" kern="1200" dirty="0" smtClean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3GPP TSG SA WG2</a:t>
            </a:r>
            <a:r>
              <a:rPr lang="de-DE" altLang="ko-KR" sz="1200" b="1" kern="1200" dirty="0" smtClean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Meeting #15</a:t>
            </a:r>
            <a:r>
              <a:rPr lang="en-US" altLang="ko-KR" sz="1200" b="1" kern="1200" dirty="0" smtClean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9</a:t>
            </a:r>
            <a:endParaRPr lang="de-DE" altLang="ko-KR" sz="1200" b="1" kern="1200" dirty="0" smtClean="0">
              <a:solidFill>
                <a:schemeClr val="tx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eaLnBrk="1" hangingPunct="1">
              <a:defRPr/>
            </a:pPr>
            <a:r>
              <a:rPr lang="en-US" altLang="zh-CN" sz="1200" b="1" dirty="0" smtClean="0">
                <a:effectLst/>
                <a:sym typeface="+mn-ea"/>
              </a:rPr>
              <a:t>09 - 13 October, 2023, Xiamen, P.R. China </a:t>
            </a:r>
            <a:endParaRPr lang="fr-FR" altLang="zh-CN" sz="1200" b="1" dirty="0">
              <a:effectLst/>
              <a:sym typeface="+mn-ea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4732867" y="324480"/>
            <a:ext cx="2660710" cy="5480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1400" b="1" kern="120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S2-2311839</a:t>
            </a:r>
          </a:p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1050" b="1" kern="1200" dirty="0" smtClean="0">
                <a:solidFill>
                  <a:srgbClr val="0000FF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(</a:t>
            </a:r>
            <a:r>
              <a:rPr lang="en-US" altLang="zh-CN" sz="1050" b="1" kern="1200" baseline="0" dirty="0" smtClean="0">
                <a:solidFill>
                  <a:srgbClr val="0000FF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was S2-230xxxx</a:t>
            </a:r>
            <a:r>
              <a:rPr lang="en-US" altLang="zh-CN" sz="1050" b="1" kern="1200" dirty="0" smtClean="0">
                <a:solidFill>
                  <a:srgbClr val="0000FF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)</a:t>
            </a:r>
            <a:endParaRPr lang="en-GB" altLang="en-US" sz="1050" b="1" kern="1200" dirty="0">
              <a:solidFill>
                <a:srgbClr val="0000FF"/>
              </a:solidFill>
              <a:effectLst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</p:cSld>
  <p:clrMapOvr>
    <a:masterClrMapping/>
  </p:clrMapOvr>
  <p:transition spd="slow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US" altLang="de-DE" sz="1200" b="1" dirty="0" smtClean="0">
                <a:sym typeface="+mn-ea"/>
              </a:rPr>
              <a:t>3GPP TSG SA WG2</a:t>
            </a:r>
            <a:r>
              <a:rPr lang="de-DE" altLang="ko-KR" sz="1200" b="1" dirty="0" smtClean="0">
                <a:sym typeface="+mn-ea"/>
              </a:rPr>
              <a:t> Meeting #15</a:t>
            </a:r>
            <a:r>
              <a:rPr lang="en-US" sz="1200" b="1" dirty="0" smtClean="0">
                <a:sym typeface="+mn-ea"/>
              </a:rPr>
              <a:t>4</a:t>
            </a:r>
            <a:endParaRPr lang="de-DE" altLang="ko-KR" sz="1200" b="1" kern="1200" dirty="0" smtClean="0">
              <a:solidFill>
                <a:schemeClr val="tx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eaLnBrk="1" hangingPunct="1">
              <a:defRPr/>
            </a:pPr>
            <a:r>
              <a:rPr lang="fr-FR" altLang="zh-CN" sz="1200" b="1" dirty="0">
                <a:effectLst/>
                <a:sym typeface="+mn-ea"/>
              </a:rPr>
              <a:t>Toulouse, France, November 14 – 18, 2022</a:t>
            </a:r>
            <a:endParaRPr lang="sv-SE" altLang="en-US" sz="1200" b="1" kern="1200" dirty="0">
              <a:solidFill>
                <a:schemeClr val="tx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4732867" y="324480"/>
            <a:ext cx="2660710" cy="5480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14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S2-2211241</a:t>
            </a:r>
          </a:p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1050" b="1" kern="1200" dirty="0">
                <a:solidFill>
                  <a:srgbClr val="0000FF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(</a:t>
            </a:r>
            <a:r>
              <a:rPr lang="en-US" altLang="zh-CN" sz="1050" b="1" kern="1200" baseline="0" dirty="0">
                <a:solidFill>
                  <a:srgbClr val="0000FF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was S2-220xxxx</a:t>
            </a:r>
            <a:r>
              <a:rPr lang="en-US" altLang="zh-CN" sz="1050" b="1" kern="1200" dirty="0">
                <a:solidFill>
                  <a:srgbClr val="0000FF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)</a:t>
            </a:r>
            <a:endParaRPr lang="en-GB" altLang="en-US" sz="1050" b="1" kern="1200" dirty="0">
              <a:solidFill>
                <a:srgbClr val="0000FF"/>
              </a:solidFill>
              <a:effectLst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</p:cSld>
  <p:clrMapOvr>
    <a:masterClrMapping/>
  </p:clrMapOvr>
  <p:transition spd="slow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US" altLang="de-DE" sz="1200" b="1" dirty="0" smtClean="0">
                <a:sym typeface="+mn-ea"/>
              </a:rPr>
              <a:t>3GPP TSG SA WG2</a:t>
            </a:r>
            <a:r>
              <a:rPr lang="de-DE" altLang="ko-KR" sz="1200" b="1" dirty="0" smtClean="0">
                <a:sym typeface="+mn-ea"/>
              </a:rPr>
              <a:t> Meeting #15</a:t>
            </a:r>
            <a:r>
              <a:rPr lang="en-US" sz="1200" b="1" dirty="0" smtClean="0">
                <a:sym typeface="+mn-ea"/>
              </a:rPr>
              <a:t>4</a:t>
            </a:r>
            <a:endParaRPr lang="de-DE" altLang="ko-KR" sz="1200" b="1" kern="1200" dirty="0" smtClean="0">
              <a:solidFill>
                <a:schemeClr val="tx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eaLnBrk="1" hangingPunct="1">
              <a:defRPr/>
            </a:pPr>
            <a:r>
              <a:rPr lang="fr-FR" altLang="zh-CN" sz="1200" b="1" dirty="0">
                <a:effectLst/>
                <a:sym typeface="+mn-ea"/>
              </a:rPr>
              <a:t>Toulouse, France, November 14 – 18, 2022</a:t>
            </a:r>
            <a:endParaRPr lang="sv-SE" altLang="en-US" sz="1200" b="1" kern="1200" dirty="0">
              <a:solidFill>
                <a:schemeClr val="tx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4732867" y="324480"/>
            <a:ext cx="2660710" cy="5480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14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S2-2211241</a:t>
            </a:r>
          </a:p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1050" b="1" kern="1200" dirty="0">
                <a:solidFill>
                  <a:srgbClr val="0000FF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(</a:t>
            </a:r>
            <a:r>
              <a:rPr lang="en-US" altLang="zh-CN" sz="1050" b="1" kern="1200" baseline="0" dirty="0">
                <a:solidFill>
                  <a:srgbClr val="0000FF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was S2-220xxxx</a:t>
            </a:r>
            <a:r>
              <a:rPr lang="en-US" altLang="zh-CN" sz="1050" b="1" kern="1200" dirty="0">
                <a:solidFill>
                  <a:srgbClr val="0000FF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)</a:t>
            </a:r>
            <a:endParaRPr lang="en-GB" altLang="en-US" sz="1050" b="1" kern="1200" dirty="0">
              <a:solidFill>
                <a:srgbClr val="0000FF"/>
              </a:solidFill>
              <a:effectLst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.jpeg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8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1.jpeg"/><Relationship Id="rId5" Type="http://schemas.openxmlformats.org/officeDocument/2006/relationships/theme" Target="../theme/theme3.xml"/><Relationship Id="rId4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t>‹#›</a:t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2022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13"/>
          <p:cNvSpPr txBox="1"/>
          <p:nvPr userDrawn="1"/>
        </p:nvSpPr>
        <p:spPr>
          <a:xfrm>
            <a:off x="590550" y="6437313"/>
            <a:ext cx="5473170" cy="242887"/>
          </a:xfrm>
          <a:prstGeom prst="rect">
            <a:avLst/>
          </a:prstGeom>
          <a:noFill/>
        </p:spPr>
        <p:txBody>
          <a:bodyPr anchor="ctr">
            <a:noAutofit/>
          </a:bodyPr>
          <a:lstStyle/>
          <a:p>
            <a:r>
              <a:rPr lang="en-US" altLang="de-DE" sz="1200" dirty="0" smtClean="0">
                <a:solidFill>
                  <a:schemeClr val="bg1"/>
                </a:solidFill>
                <a:latin typeface="+mn-lt"/>
              </a:rPr>
              <a:t>TSG SA WG2#159, 09 - 13 October, 2023, Xiamen, P.R. China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ransition spd="slow"/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t>‹#›</a:t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2022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13"/>
          <p:cNvSpPr txBox="1"/>
          <p:nvPr userDrawn="1"/>
        </p:nvSpPr>
        <p:spPr>
          <a:xfrm>
            <a:off x="590550" y="6437313"/>
            <a:ext cx="5473170" cy="242887"/>
          </a:xfrm>
          <a:prstGeom prst="rect">
            <a:avLst/>
          </a:prstGeom>
          <a:noFill/>
        </p:spPr>
        <p:txBody>
          <a:bodyPr anchor="ctr">
            <a:noAutofit/>
          </a:bodyPr>
          <a:lstStyle/>
          <a:p>
            <a:r>
              <a:rPr lang="en-US" altLang="de-DE" sz="1200" dirty="0" smtClean="0">
                <a:solidFill>
                  <a:schemeClr val="bg1"/>
                </a:solidFill>
                <a:latin typeface="+mn-lt"/>
                <a:sym typeface="+mn-ea"/>
              </a:rPr>
              <a:t>09 - 13 October, 2023, Xiamen, P.R. China 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55" r:id="rId2"/>
    <p:sldLayoutId id="2147483656" r:id="rId3"/>
    <p:sldLayoutId id="2147483657" r:id="rId4"/>
  </p:sldLayoutIdLst>
  <p:transition spd="slow"/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t>‹#›</a:t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2022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13"/>
          <p:cNvSpPr txBox="1"/>
          <p:nvPr userDrawn="1"/>
        </p:nvSpPr>
        <p:spPr>
          <a:xfrm>
            <a:off x="590550" y="6437313"/>
            <a:ext cx="5473170" cy="242887"/>
          </a:xfrm>
          <a:prstGeom prst="rect">
            <a:avLst/>
          </a:prstGeom>
          <a:noFill/>
        </p:spPr>
        <p:txBody>
          <a:bodyPr anchor="ctr">
            <a:noAutofit/>
          </a:bodyPr>
          <a:lstStyle/>
          <a:p>
            <a:r>
              <a:rPr lang="en-US" altLang="de-DE" sz="1200" dirty="0" smtClean="0">
                <a:solidFill>
                  <a:schemeClr val="bg1"/>
                </a:solidFill>
                <a:latin typeface="+mn-lt"/>
                <a:sym typeface="+mn-ea"/>
              </a:rPr>
              <a:t>09 - 13 October, 2023, Xiamen, P.R. China 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60" r:id="rId2"/>
    <p:sldLayoutId id="2147483661" r:id="rId3"/>
    <p:sldLayoutId id="2147483662" r:id="rId4"/>
  </p:sldLayoutIdLst>
  <p:transition spd="slow"/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41243" y="2194370"/>
            <a:ext cx="6201254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altLang="zh-CN" sz="3600" b="1" dirty="0"/>
              <a:t>WI Status Report for eNA_Ph3</a:t>
            </a: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2000" b="1" dirty="0"/>
              <a:t/>
            </a:r>
            <a:br>
              <a:rPr lang="en-US" altLang="en-US" sz="2000" b="1" dirty="0"/>
            </a:br>
            <a:r>
              <a:rPr lang="en-GB" altLang="zh-CN" sz="1800" b="1" dirty="0">
                <a:latin typeface="Arial" panose="020B0604020202020204" pitchFamily="34" charset="0"/>
              </a:rPr>
              <a:t>Aihua Li (China Mobile</a:t>
            </a:r>
            <a:r>
              <a:rPr lang="en-GB" altLang="zh-CN" sz="1800" b="1" dirty="0" smtClean="0">
                <a:latin typeface="Arial" panose="020B0604020202020204" pitchFamily="34" charset="0"/>
              </a:rPr>
              <a:t>)</a:t>
            </a:r>
            <a:r>
              <a:rPr lang="en-US" altLang="zh-CN" sz="1800" b="1" dirty="0" smtClean="0">
                <a:latin typeface="Arial" panose="020B0604020202020204" pitchFamily="34" charset="0"/>
              </a:rPr>
              <a:t>, Xiaobo Wu(Vivo)</a:t>
            </a: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ontent Placeholder 8"/>
          <p:cNvGraphicFramePr/>
          <p:nvPr/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705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771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eNA_Ph3</a:t>
                      </a:r>
                      <a:r>
                        <a:rPr lang="en-US" sz="1400" b="1" kern="1200" baseline="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GB" altLang="zh-CN" sz="1400" b="1" dirty="0">
                          <a:solidFill>
                            <a:schemeClr val="bg1"/>
                          </a:solidFill>
                          <a:effectLst/>
                          <a:sym typeface="+mn-ea"/>
                        </a:rPr>
                        <a:t>Enablers for Network Automation for 5G - phase </a:t>
                      </a:r>
                      <a:r>
                        <a:rPr lang="en-US" altLang="en-GB" sz="1400" b="1" dirty="0">
                          <a:solidFill>
                            <a:schemeClr val="bg1"/>
                          </a:solidFill>
                          <a:effectLst/>
                          <a:sym typeface="+mn-ea"/>
                        </a:rPr>
                        <a:t>3</a:t>
                      </a:r>
                      <a:endParaRPr lang="en-US" altLang="en-GB" sz="1400" b="1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  <a:sym typeface="+mn-ea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400" b="1" dirty="0">
                          <a:solidFill>
                            <a:srgbClr val="7030A0"/>
                          </a:solidFill>
                          <a:sym typeface="+mn-ea"/>
                        </a:rPr>
                        <a:t>100</a:t>
                      </a:r>
                      <a:r>
                        <a:rPr lang="en-US" sz="1400" b="1" dirty="0" smtClean="0">
                          <a:solidFill>
                            <a:srgbClr val="7030A0"/>
                          </a:solidFill>
                          <a:sym typeface="+mn-ea"/>
                        </a:rPr>
                        <a:t>%-&gt;</a:t>
                      </a:r>
                      <a:r>
                        <a:rPr lang="en-US" sz="1400" b="1" dirty="0">
                          <a:solidFill>
                            <a:srgbClr val="7030A0"/>
                          </a:solidFill>
                          <a:sym typeface="+mn-ea"/>
                        </a:rPr>
                        <a:t>100</a:t>
                      </a:r>
                      <a:r>
                        <a:rPr lang="en-US" sz="1400" b="1" dirty="0" smtClean="0">
                          <a:solidFill>
                            <a:srgbClr val="7030A0"/>
                          </a:solidFill>
                          <a:sym typeface="+mn-ea"/>
                        </a:rPr>
                        <a:t>%</a:t>
                      </a:r>
                      <a:endParaRPr lang="en-US" sz="1400" b="1" kern="1200" dirty="0" smtClean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  <a:sym typeface="+mn-ea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June 2023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GB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SP-220678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7" name="Title 5"/>
          <p:cNvSpPr>
            <a:spLocks noGrp="1"/>
          </p:cNvSpPr>
          <p:nvPr>
            <p:ph type="title"/>
          </p:nvPr>
        </p:nvSpPr>
        <p:spPr>
          <a:xfrm>
            <a:off x="93927" y="83891"/>
            <a:ext cx="7511827" cy="1143000"/>
          </a:xfrm>
        </p:spPr>
        <p:txBody>
          <a:bodyPr/>
          <a:lstStyle/>
          <a:p>
            <a:r>
              <a:rPr lang="en-US" altLang="de-DE" b="1" dirty="0"/>
              <a:t>eNA_Ph3 status after SA2#159 (1/2)</a:t>
            </a:r>
          </a:p>
        </p:txBody>
      </p:sp>
      <p:sp>
        <p:nvSpPr>
          <p:cNvPr id="3" name="Content Placeholder 7"/>
          <p:cNvSpPr>
            <a:spLocks noGrp="1"/>
          </p:cNvSpPr>
          <p:nvPr/>
        </p:nvSpPr>
        <p:spPr>
          <a:xfrm>
            <a:off x="179705" y="2245360"/>
            <a:ext cx="8809990" cy="423672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18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>
                <a:solidFill>
                  <a:schemeClr val="tx1"/>
                </a:solidFill>
              </a:rPr>
              <a:t>General</a:t>
            </a:r>
            <a:r>
              <a:rPr lang="de-DE" altLang="de-DE" sz="1200" dirty="0">
                <a:solidFill>
                  <a:schemeClr val="tx1"/>
                </a:solidFill>
                <a:sym typeface="+mn-ea"/>
              </a:rPr>
              <a:t> </a:t>
            </a:r>
            <a:endParaRPr lang="de-DE" altLang="de-DE" sz="1200" dirty="0">
              <a:solidFill>
                <a:schemeClr val="tx1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>
                <a:solidFill>
                  <a:schemeClr val="tx1"/>
                </a:solidFill>
              </a:rPr>
              <a:t>22 </a:t>
            </a:r>
            <a:r>
              <a:rPr lang="en-US" altLang="de-DE" sz="1200" dirty="0">
                <a:solidFill>
                  <a:schemeClr val="tx1"/>
                </a:solidFill>
                <a:sym typeface="+mn-ea"/>
              </a:rPr>
              <a:t>CRs are agreed, </a:t>
            </a:r>
            <a:r>
              <a:rPr lang="en-US" altLang="de-DE" sz="1200" dirty="0">
                <a:sym typeface="+mn-ea"/>
              </a:rPr>
              <a:t>7 CRs are </a:t>
            </a:r>
            <a:r>
              <a:rPr lang="en-US" sz="1200" dirty="0">
                <a:sym typeface="+mn-ea"/>
              </a:rPr>
              <a:t>merged, </a:t>
            </a:r>
            <a:r>
              <a:rPr lang="en-US" altLang="de-DE" sz="1200" dirty="0">
                <a:solidFill>
                  <a:schemeClr val="tx1"/>
                </a:solidFill>
                <a:sym typeface="+mn-ea"/>
              </a:rPr>
              <a:t>6 CRs are noted </a:t>
            </a:r>
            <a:r>
              <a:rPr lang="en-US" altLang="de-DE" sz="1200" dirty="0">
                <a:sym typeface="+mn-ea"/>
              </a:rPr>
              <a:t>and</a:t>
            </a:r>
            <a:r>
              <a:rPr lang="en-US" sz="1200" dirty="0">
                <a:sym typeface="+mn-ea"/>
              </a:rPr>
              <a:t> 1 </a:t>
            </a:r>
            <a:r>
              <a:rPr lang="en-US" altLang="de-DE" sz="1200" dirty="0">
                <a:sym typeface="+mn-ea"/>
              </a:rPr>
              <a:t>CR is </a:t>
            </a:r>
            <a:r>
              <a:rPr lang="en-US" sz="1200" dirty="0">
                <a:sym typeface="+mn-ea"/>
              </a:rPr>
              <a:t>postponed</a:t>
            </a:r>
            <a:r>
              <a:rPr lang="en-US" altLang="de-DE" sz="1200" dirty="0">
                <a:solidFill>
                  <a:schemeClr val="tx1"/>
                </a:solidFill>
                <a:sym typeface="+mn-ea"/>
              </a:rPr>
              <a:t>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dirty="0">
                <a:sym typeface="+mn-ea"/>
              </a:rPr>
              <a:t>1</a:t>
            </a:r>
            <a:r>
              <a:rPr lang="en-US" altLang="zh-CN" sz="1200" dirty="0">
                <a:sym typeface="+mn-ea"/>
              </a:rPr>
              <a:t> </a:t>
            </a:r>
            <a:r>
              <a:rPr lang="en-US" altLang="zh-CN" sz="1200">
                <a:sym typeface="+mn-ea"/>
              </a:rPr>
              <a:t>LS IN is REPLY OPEN</a:t>
            </a:r>
            <a:r>
              <a:rPr lang="en-US" sz="1200" dirty="0">
                <a:sym typeface="+mn-ea"/>
              </a:rPr>
              <a:t> to CT3, 1 LS OUT is </a:t>
            </a:r>
            <a:r>
              <a:rPr lang="en-US" sz="1200">
                <a:sym typeface="+mn-ea"/>
              </a:rPr>
              <a:t>agreed and </a:t>
            </a:r>
            <a:r>
              <a:rPr lang="en-US" sz="1200" dirty="0">
                <a:sym typeface="+mn-ea"/>
              </a:rPr>
              <a:t>3 LS OUTs are merged.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dirty="0">
                <a:sym typeface="+mn-ea"/>
              </a:rPr>
              <a:t>1 LS IN and 1 LS OUT is not handled, and 1 LS IN is postponed</a:t>
            </a:r>
            <a:r>
              <a:rPr lang="en-US" altLang="de-DE" sz="1200" dirty="0">
                <a:solidFill>
                  <a:schemeClr val="tx1"/>
                </a:solidFill>
                <a:sym typeface="+mn-ea"/>
              </a:rPr>
              <a:t>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dirty="0">
                <a:sym typeface="+mn-ea"/>
              </a:rPr>
              <a:t>2 CRs are withdrawn, 1 DP</a:t>
            </a:r>
            <a:r>
              <a:rPr lang="en-US" altLang="de-DE" sz="1200" dirty="0">
                <a:sym typeface="+mn-ea"/>
              </a:rPr>
              <a:t> and 34 CRs</a:t>
            </a:r>
            <a:r>
              <a:rPr lang="en-US" sz="1200" dirty="0">
                <a:sym typeface="+mn-ea"/>
              </a:rPr>
              <a:t> are not handled.</a:t>
            </a:r>
            <a:endParaRPr lang="en-US" altLang="de-DE" sz="1200" dirty="0">
              <a:solidFill>
                <a:schemeClr val="tx1"/>
              </a:solidFill>
              <a:sym typeface="+mn-ea"/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>
                <a:solidFill>
                  <a:schemeClr val="tx1"/>
                </a:solidFill>
                <a:sym typeface="+mn-ea"/>
              </a:rPr>
              <a:t>SA2 work on all key issues are completed.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de-DE" sz="12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sz="1600" b="1" dirty="0"/>
              <a:t>eNetA</a:t>
            </a:r>
            <a:r>
              <a:rPr lang="en-US" sz="1600" b="1" dirty="0"/>
              <a:t>E</a:t>
            </a:r>
            <a:r>
              <a:rPr sz="1600" b="1" dirty="0"/>
              <a:t> related</a:t>
            </a:r>
          </a:p>
          <a:p>
            <a:pPr marL="685800" lvl="2" algn="l">
              <a:spcBef>
                <a:spcPts val="0"/>
              </a:spcBef>
              <a:spcAft>
                <a:spcPts val="300"/>
              </a:spcAft>
              <a:buClrTx/>
              <a:buSzTx/>
            </a:pPr>
            <a:r>
              <a:rPr lang="en-US" sz="1200" dirty="0">
                <a:sym typeface="+mn-ea"/>
              </a:rPr>
              <a:t>1 </a:t>
            </a:r>
            <a:r>
              <a:rPr lang="en-US" altLang="zh-CN" sz="1200">
                <a:sym typeface="+mn-ea"/>
              </a:rPr>
              <a:t>LS IN is REPLY OPEN </a:t>
            </a:r>
            <a:r>
              <a:rPr lang="en-US" sz="1200" dirty="0">
                <a:sym typeface="+mn-ea"/>
              </a:rPr>
              <a:t>to CT3</a:t>
            </a:r>
            <a:r>
              <a:rPr lang="en-US" altLang="zh-CN" sz="1200">
                <a:sym typeface="+mn-ea"/>
              </a:rPr>
              <a:t>, </a:t>
            </a:r>
            <a:r>
              <a:rPr lang="en-US" sz="1200" dirty="0">
                <a:sym typeface="+mn-ea"/>
              </a:rPr>
              <a:t>2</a:t>
            </a:r>
            <a:r>
              <a:rPr sz="1200" dirty="0">
                <a:sym typeface="+mn-ea"/>
              </a:rPr>
              <a:t> CR</a:t>
            </a:r>
            <a:r>
              <a:rPr lang="en-US" sz="1200" dirty="0">
                <a:sym typeface="+mn-ea"/>
              </a:rPr>
              <a:t>s</a:t>
            </a:r>
            <a:r>
              <a:rPr sz="1200" dirty="0">
                <a:sym typeface="+mn-ea"/>
              </a:rPr>
              <a:t> are</a:t>
            </a:r>
            <a:r>
              <a:rPr lang="en-US" sz="1200" dirty="0">
                <a:sym typeface="+mn-ea"/>
              </a:rPr>
              <a:t> noted, 1 CR is merged, 3 LS OUTs are merged and 1 LS OUT is </a:t>
            </a:r>
            <a:r>
              <a:rPr sz="1200" dirty="0">
                <a:sym typeface="+mn-ea"/>
              </a:rPr>
              <a:t>agreed</a:t>
            </a:r>
            <a:r>
              <a:rPr lang="en-US" sz="1200" dirty="0">
                <a:sym typeface="+mn-ea"/>
              </a:rPr>
              <a:t>. </a:t>
            </a:r>
            <a:endParaRPr sz="1600" b="1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sz="1600" b="1" dirty="0"/>
              <a:t>KI#1: How to improve correctness of NWDAF analytics</a:t>
            </a:r>
            <a:r>
              <a:rPr altLang="de-DE" sz="1600" b="1" dirty="0"/>
              <a:t>:</a:t>
            </a:r>
            <a:r>
              <a:rPr lang="de-DE" altLang="de-DE" sz="1600" b="1" dirty="0"/>
              <a:t> </a:t>
            </a:r>
          </a:p>
          <a:p>
            <a:pPr marL="685800" lvl="2">
              <a:spcBef>
                <a:spcPts val="0"/>
              </a:spcBef>
              <a:spcAft>
                <a:spcPts val="300"/>
              </a:spcAft>
            </a:pPr>
            <a:r>
              <a:rPr lang="en-US" sz="1200" dirty="0">
                <a:sym typeface="+mn-ea"/>
              </a:rPr>
              <a:t>7</a:t>
            </a:r>
            <a:r>
              <a:rPr sz="1200" dirty="0">
                <a:sym typeface="+mn-ea"/>
              </a:rPr>
              <a:t> CR</a:t>
            </a:r>
            <a:r>
              <a:rPr lang="en-US" sz="1200" dirty="0">
                <a:sym typeface="+mn-ea"/>
              </a:rPr>
              <a:t>s</a:t>
            </a:r>
            <a:r>
              <a:rPr sz="1200" dirty="0">
                <a:sym typeface="+mn-ea"/>
              </a:rPr>
              <a:t> are</a:t>
            </a:r>
            <a:r>
              <a:rPr lang="en-US" sz="1200" dirty="0">
                <a:sym typeface="+mn-ea"/>
              </a:rPr>
              <a:t> not handled</a:t>
            </a:r>
            <a:r>
              <a:rPr sz="1200" dirty="0">
                <a:sym typeface="+mn-ea"/>
              </a:rPr>
              <a:t>. </a:t>
            </a:r>
          </a:p>
          <a:p>
            <a:pPr marL="457200" lvl="2" indent="-457200" algn="l"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3"/>
              </a:buBlip>
            </a:pPr>
            <a:r>
              <a:rPr sz="1600" b="1" dirty="0">
                <a:solidFill>
                  <a:schemeClr val="tx1"/>
                </a:solidFill>
                <a:cs typeface="+mn-cs"/>
                <a:sym typeface="+mn-ea"/>
              </a:rPr>
              <a:t>KI#2: </a:t>
            </a:r>
            <a:r>
              <a:rPr sz="1600" b="1" dirty="0">
                <a:solidFill>
                  <a:schemeClr val="tx1"/>
                </a:solidFill>
                <a:cs typeface="+mn-cs"/>
              </a:rPr>
              <a:t>NWDAF-assisted application detection</a:t>
            </a:r>
            <a:r>
              <a:rPr lang="en-US" sz="1600" b="1" dirty="0">
                <a:solidFill>
                  <a:schemeClr val="tx1"/>
                </a:solidFill>
                <a:cs typeface="+mn-cs"/>
              </a:rPr>
              <a:t>:</a:t>
            </a:r>
            <a:endParaRPr sz="1600" b="1" dirty="0">
              <a:solidFill>
                <a:schemeClr val="tx1"/>
              </a:solidFill>
              <a:cs typeface="+mn-cs"/>
            </a:endParaRPr>
          </a:p>
          <a:p>
            <a:pPr marL="685800" lvl="2">
              <a:spcBef>
                <a:spcPts val="0"/>
              </a:spcBef>
              <a:spcAft>
                <a:spcPts val="300"/>
              </a:spcAft>
            </a:pPr>
            <a:r>
              <a:rPr lang="en-US" sz="1200" dirty="0">
                <a:sym typeface="+mn-ea"/>
              </a:rPr>
              <a:t>4</a:t>
            </a:r>
            <a:r>
              <a:rPr sz="1200" dirty="0">
                <a:sym typeface="+mn-ea"/>
              </a:rPr>
              <a:t> CR</a:t>
            </a:r>
            <a:r>
              <a:rPr lang="en-US" sz="1200" dirty="0">
                <a:sym typeface="+mn-ea"/>
              </a:rPr>
              <a:t>s</a:t>
            </a:r>
            <a:r>
              <a:rPr sz="1200" dirty="0">
                <a:sym typeface="+mn-ea"/>
              </a:rPr>
              <a:t> are</a:t>
            </a:r>
            <a:r>
              <a:rPr lang="en-US" sz="1200" dirty="0">
                <a:sym typeface="+mn-ea"/>
              </a:rPr>
              <a:t> not handled</a:t>
            </a:r>
            <a:r>
              <a:rPr sz="1200" dirty="0">
                <a:solidFill>
                  <a:schemeClr val="tx1"/>
                </a:solidFill>
                <a:sym typeface="+mn-ea"/>
              </a:rPr>
              <a:t>.</a:t>
            </a:r>
            <a:endParaRPr sz="1200" dirty="0">
              <a:solidFill>
                <a:schemeClr val="tx1"/>
              </a:solidFill>
            </a:endParaRPr>
          </a:p>
          <a:p>
            <a:pPr marL="457200" lvl="2" indent="-457200" algn="l"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3"/>
              </a:buBlip>
            </a:pPr>
            <a:r>
              <a:rPr sz="1600" b="1" dirty="0">
                <a:cs typeface="+mn-cs"/>
                <a:sym typeface="+mn-ea"/>
              </a:rPr>
              <a:t>KI#3: </a:t>
            </a:r>
            <a:r>
              <a:rPr sz="1600" b="1" dirty="0">
                <a:cs typeface="+mn-cs"/>
              </a:rPr>
              <a:t>Data and analytics exchange in roaming case</a:t>
            </a:r>
            <a:r>
              <a:rPr lang="en-US" sz="1600" b="1" dirty="0">
                <a:cs typeface="+mn-cs"/>
              </a:rPr>
              <a:t>:</a:t>
            </a:r>
            <a:endParaRPr sz="1600" b="1" dirty="0">
              <a:cs typeface="+mn-cs"/>
            </a:endParaRPr>
          </a:p>
          <a:p>
            <a:pPr marL="685800" lvl="2">
              <a:spcBef>
                <a:spcPts val="0"/>
              </a:spcBef>
              <a:spcAft>
                <a:spcPts val="300"/>
              </a:spcAft>
            </a:pPr>
            <a:r>
              <a:rPr lang="en-US" sz="1200" dirty="0">
                <a:sym typeface="+mn-ea"/>
              </a:rPr>
              <a:t>2</a:t>
            </a:r>
            <a:r>
              <a:rPr sz="1200" dirty="0">
                <a:sym typeface="+mn-ea"/>
              </a:rPr>
              <a:t> CR</a:t>
            </a:r>
            <a:r>
              <a:rPr lang="en-US" sz="1200" dirty="0">
                <a:sym typeface="+mn-ea"/>
              </a:rPr>
              <a:t>s</a:t>
            </a:r>
            <a:r>
              <a:rPr sz="1200" dirty="0">
                <a:sym typeface="+mn-ea"/>
              </a:rPr>
              <a:t> are</a:t>
            </a:r>
            <a:r>
              <a:rPr lang="en-US" sz="1200" dirty="0">
                <a:sym typeface="+mn-ea"/>
              </a:rPr>
              <a:t> not handled</a:t>
            </a:r>
            <a:r>
              <a:rPr lang="en-US" sz="1200">
                <a:sym typeface="+mn-ea"/>
              </a:rPr>
              <a:t>. </a:t>
            </a:r>
          </a:p>
          <a:p>
            <a:pPr marL="457200" lvl="2" indent="-457200" algn="l"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3"/>
              </a:buBlip>
            </a:pPr>
            <a:r>
              <a:rPr sz="1600" b="1" dirty="0">
                <a:cs typeface="+mn-cs"/>
                <a:sym typeface="+mn-ea"/>
              </a:rPr>
              <a:t>KI#4: How to Enhance Data collection and Storage</a:t>
            </a:r>
            <a:r>
              <a:rPr lang="en-US" sz="1600" b="1" dirty="0">
                <a:cs typeface="+mn-cs"/>
                <a:sym typeface="+mn-ea"/>
              </a:rPr>
              <a:t>:</a:t>
            </a:r>
            <a:endParaRPr sz="1600" b="1" dirty="0">
              <a:cs typeface="+mn-cs"/>
            </a:endParaRPr>
          </a:p>
          <a:p>
            <a:pPr marL="685800" lvl="2" algn="l">
              <a:spcBef>
                <a:spcPts val="0"/>
              </a:spcBef>
              <a:spcAft>
                <a:spcPts val="300"/>
              </a:spcAft>
              <a:buClrTx/>
              <a:buSzTx/>
            </a:pPr>
            <a:r>
              <a:rPr lang="en-US" sz="1200" dirty="0">
                <a:sym typeface="+mn-ea"/>
              </a:rPr>
              <a:t>5</a:t>
            </a:r>
            <a:r>
              <a:rPr sz="1200" dirty="0">
                <a:sym typeface="+mn-ea"/>
              </a:rPr>
              <a:t> CR</a:t>
            </a:r>
            <a:r>
              <a:rPr lang="en-US" sz="1200" dirty="0">
                <a:sym typeface="+mn-ea"/>
              </a:rPr>
              <a:t>s</a:t>
            </a:r>
            <a:r>
              <a:rPr sz="1200" dirty="0">
                <a:sym typeface="+mn-ea"/>
              </a:rPr>
              <a:t> are</a:t>
            </a:r>
            <a:r>
              <a:rPr lang="en-US" sz="1200" dirty="0">
                <a:sym typeface="+mn-ea"/>
              </a:rPr>
              <a:t> not handled</a:t>
            </a:r>
            <a:r>
              <a:rPr lang="en-US" sz="1200">
                <a:sym typeface="+mn-ea"/>
              </a:rPr>
              <a:t>.</a:t>
            </a:r>
            <a:endParaRPr lang="en-US" sz="1200"/>
          </a:p>
          <a:p>
            <a:pPr marL="457200" lvl="2" indent="-457200" algn="l"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3"/>
              </a:buBlip>
            </a:pPr>
            <a:r>
              <a:rPr sz="1600" b="1" dirty="0">
                <a:cs typeface="+mn-cs"/>
                <a:sym typeface="+mn-ea"/>
              </a:rPr>
              <a:t>KI#5: Enhance trained ML Model sharing</a:t>
            </a:r>
            <a:r>
              <a:rPr lang="en-US" sz="1600" b="1" dirty="0">
                <a:cs typeface="+mn-cs"/>
                <a:sym typeface="+mn-ea"/>
              </a:rPr>
              <a:t>:</a:t>
            </a:r>
            <a:endParaRPr sz="1600" b="1" dirty="0">
              <a:cs typeface="+mn-cs"/>
            </a:endParaRPr>
          </a:p>
          <a:p>
            <a:pPr marL="685800" lvl="2" algn="l">
              <a:spcBef>
                <a:spcPts val="0"/>
              </a:spcBef>
              <a:spcAft>
                <a:spcPts val="300"/>
              </a:spcAft>
            </a:pPr>
            <a:r>
              <a:rPr lang="en-US" sz="1200" dirty="0">
                <a:sym typeface="+mn-ea"/>
              </a:rPr>
              <a:t>4</a:t>
            </a:r>
            <a:r>
              <a:rPr sz="1200" dirty="0">
                <a:sym typeface="+mn-ea"/>
              </a:rPr>
              <a:t> CR</a:t>
            </a:r>
            <a:r>
              <a:rPr lang="en-US" sz="1200" dirty="0">
                <a:sym typeface="+mn-ea"/>
              </a:rPr>
              <a:t>s</a:t>
            </a:r>
            <a:r>
              <a:rPr sz="1200" dirty="0">
                <a:sym typeface="+mn-ea"/>
              </a:rPr>
              <a:t> are</a:t>
            </a:r>
            <a:r>
              <a:rPr lang="en-US" sz="1200" dirty="0">
                <a:sym typeface="+mn-ea"/>
              </a:rPr>
              <a:t> not handled</a:t>
            </a:r>
            <a:r>
              <a:rPr sz="1200" dirty="0">
                <a:sym typeface="+mn-ea"/>
              </a:rPr>
              <a:t>.</a:t>
            </a:r>
            <a:endParaRPr sz="1200" dirty="0"/>
          </a:p>
          <a:p>
            <a:pPr marL="457200" lvl="2" indent="-457200" algn="l"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3"/>
              </a:buBlip>
            </a:pPr>
            <a:endParaRPr lang="en-US" sz="1200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179388" y="83891"/>
            <a:ext cx="7112000" cy="1143000"/>
          </a:xfrm>
        </p:spPr>
        <p:txBody>
          <a:bodyPr/>
          <a:lstStyle/>
          <a:p>
            <a:r>
              <a:rPr lang="en-US" altLang="de-DE" b="1" dirty="0">
                <a:sym typeface="+mn-ea"/>
              </a:rPr>
              <a:t>eNA_Ph3 status after SA2#159 (2/2)</a:t>
            </a:r>
            <a:endParaRPr lang="en-US" altLang="de-DE" b="1" dirty="0"/>
          </a:p>
        </p:txBody>
      </p:sp>
      <p:sp>
        <p:nvSpPr>
          <p:cNvPr id="7" name="Content Placeholder 7"/>
          <p:cNvSpPr>
            <a:spLocks noGrp="1"/>
          </p:cNvSpPr>
          <p:nvPr/>
        </p:nvSpPr>
        <p:spPr>
          <a:xfrm>
            <a:off x="114935" y="965835"/>
            <a:ext cx="8922385" cy="517969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18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9pPr>
          </a:lstStyle>
          <a:p>
            <a:pPr marL="457200" lvl="2" indent="-457200" algn="l"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3"/>
              </a:buBlip>
            </a:pPr>
            <a:r>
              <a:rPr sz="1600" b="1" dirty="0">
                <a:cs typeface="+mn-cs"/>
                <a:sym typeface="+mn-ea"/>
              </a:rPr>
              <a:t>KI#6: NWDAF-assisted URSP</a:t>
            </a:r>
            <a:r>
              <a:rPr lang="en-US" sz="1600" b="1" dirty="0">
                <a:cs typeface="+mn-cs"/>
                <a:sym typeface="+mn-ea"/>
              </a:rPr>
              <a:t>:</a:t>
            </a:r>
            <a:endParaRPr sz="1600" b="1" dirty="0">
              <a:cs typeface="+mn-cs"/>
            </a:endParaRPr>
          </a:p>
          <a:p>
            <a:pPr marL="685800" lvl="2" algn="l">
              <a:spcBef>
                <a:spcPts val="0"/>
              </a:spcBef>
              <a:spcAft>
                <a:spcPts val="300"/>
              </a:spcAft>
              <a:buClrTx/>
              <a:buSzTx/>
            </a:pPr>
            <a:r>
              <a:rPr lang="en-US" sz="1200" dirty="0">
                <a:sym typeface="+mn-ea"/>
              </a:rPr>
              <a:t>No contributions.</a:t>
            </a:r>
            <a:endParaRPr lang="en-US" sz="1200" dirty="0"/>
          </a:p>
          <a:p>
            <a:pPr marL="457200" lvl="2" indent="-457200" algn="l"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3"/>
              </a:buBlip>
            </a:pPr>
            <a:r>
              <a:rPr sz="1600" b="1" dirty="0">
                <a:cs typeface="+mn-cs"/>
                <a:sym typeface="+mn-ea"/>
              </a:rPr>
              <a:t>KI#7: </a:t>
            </a:r>
            <a:r>
              <a:rPr sz="1600" b="1" dirty="0">
                <a:cs typeface="+mn-cs"/>
              </a:rPr>
              <a:t>Enhancements on QoS Sustainability analytics</a:t>
            </a:r>
            <a:r>
              <a:rPr lang="en-US" sz="1600" b="1" dirty="0">
                <a:cs typeface="+mn-cs"/>
              </a:rPr>
              <a:t>:</a:t>
            </a:r>
            <a:endParaRPr sz="1600" b="1" dirty="0">
              <a:cs typeface="+mn-cs"/>
            </a:endParaRPr>
          </a:p>
          <a:p>
            <a:pPr marL="685800" lvl="2">
              <a:spcBef>
                <a:spcPts val="0"/>
              </a:spcBef>
              <a:spcAft>
                <a:spcPts val="300"/>
              </a:spcAft>
            </a:pPr>
            <a:r>
              <a:rPr lang="en-US" sz="1200" dirty="0">
                <a:sym typeface="+mn-ea"/>
              </a:rPr>
              <a:t>2</a:t>
            </a:r>
            <a:r>
              <a:rPr sz="1200" dirty="0">
                <a:sym typeface="+mn-ea"/>
              </a:rPr>
              <a:t> CR</a:t>
            </a:r>
            <a:r>
              <a:rPr lang="en-US" sz="1200" dirty="0">
                <a:sym typeface="+mn-ea"/>
              </a:rPr>
              <a:t>s</a:t>
            </a:r>
            <a:r>
              <a:rPr sz="1200" dirty="0">
                <a:sym typeface="+mn-ea"/>
              </a:rPr>
              <a:t> are</a:t>
            </a:r>
            <a:r>
              <a:rPr lang="en-US" sz="1200" dirty="0">
                <a:sym typeface="+mn-ea"/>
              </a:rPr>
              <a:t> not handled, 1 LS IN and 1 LS OUT is not handled.</a:t>
            </a:r>
            <a:endParaRPr sz="1200" dirty="0">
              <a:sym typeface="+mn-ea"/>
            </a:endParaRPr>
          </a:p>
          <a:p>
            <a:pPr marL="457200" lvl="2" indent="-457200" algn="l"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3"/>
              </a:buBlip>
            </a:pPr>
            <a:r>
              <a:rPr sz="1600" b="1" dirty="0">
                <a:cs typeface="+mn-cs"/>
                <a:sym typeface="+mn-ea"/>
              </a:rPr>
              <a:t>KI#8: </a:t>
            </a:r>
            <a:r>
              <a:rPr sz="1600" b="1" dirty="0">
                <a:cs typeface="+mn-cs"/>
              </a:rPr>
              <a:t>Supporting Federated Learning in 5GC</a:t>
            </a:r>
            <a:r>
              <a:rPr lang="en-US" sz="1600" b="1" dirty="0">
                <a:cs typeface="+mn-cs"/>
              </a:rPr>
              <a:t>:</a:t>
            </a:r>
            <a:endParaRPr sz="1600" b="1" dirty="0">
              <a:cs typeface="+mn-cs"/>
            </a:endParaRPr>
          </a:p>
          <a:p>
            <a:pPr marL="685800" lvl="2">
              <a:spcBef>
                <a:spcPts val="0"/>
              </a:spcBef>
              <a:spcAft>
                <a:spcPts val="300"/>
              </a:spcAft>
            </a:pPr>
            <a:r>
              <a:rPr lang="en-US" sz="1200" dirty="0">
                <a:sym typeface="+mn-ea"/>
              </a:rPr>
              <a:t>14</a:t>
            </a:r>
            <a:r>
              <a:rPr sz="1200" dirty="0">
                <a:sym typeface="+mn-ea"/>
              </a:rPr>
              <a:t> CRs are agreed, 2 CRs are noted</a:t>
            </a:r>
            <a:r>
              <a:rPr lang="en-US" sz="1200" dirty="0">
                <a:sym typeface="+mn-ea"/>
              </a:rPr>
              <a:t>, 3</a:t>
            </a:r>
            <a:r>
              <a:rPr sz="1200" dirty="0">
                <a:sym typeface="+mn-ea"/>
              </a:rPr>
              <a:t> CRs are </a:t>
            </a:r>
            <a:r>
              <a:rPr lang="en-US" sz="1200" dirty="0">
                <a:sym typeface="+mn-ea"/>
              </a:rPr>
              <a:t>merged and 2 </a:t>
            </a:r>
            <a:r>
              <a:rPr sz="1200" dirty="0">
                <a:sym typeface="+mn-ea"/>
              </a:rPr>
              <a:t>CRs are</a:t>
            </a:r>
            <a:r>
              <a:rPr lang="en-US" sz="1200" dirty="0">
                <a:sym typeface="+mn-ea"/>
              </a:rPr>
              <a:t> withdrawn</a:t>
            </a:r>
            <a:r>
              <a:rPr sz="1200" dirty="0">
                <a:sym typeface="+mn-ea"/>
              </a:rPr>
              <a:t>.</a:t>
            </a:r>
            <a:endParaRPr sz="1200" dirty="0"/>
          </a:p>
          <a:p>
            <a:pPr marL="457200" lvl="2" indent="-457200" algn="l"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3"/>
              </a:buBlip>
            </a:pPr>
            <a:r>
              <a:rPr sz="1600" b="1" dirty="0">
                <a:cs typeface="+mn-cs"/>
                <a:sym typeface="+mn-ea"/>
              </a:rPr>
              <a:t>KI#9: </a:t>
            </a:r>
            <a:r>
              <a:rPr sz="1600" b="1" dirty="0">
                <a:cs typeface="+mn-cs"/>
              </a:rPr>
              <a:t>Enhancement of NWDAF with finer granularity of location information</a:t>
            </a:r>
            <a:r>
              <a:rPr lang="en-US" sz="1600" b="1" dirty="0">
                <a:cs typeface="+mn-cs"/>
              </a:rPr>
              <a:t>:</a:t>
            </a:r>
            <a:endParaRPr sz="1600" b="1" dirty="0">
              <a:cs typeface="+mn-cs"/>
              <a:sym typeface="+mn-ea"/>
            </a:endParaRPr>
          </a:p>
          <a:p>
            <a:pPr marL="685800" lvl="2">
              <a:spcBef>
                <a:spcPts val="0"/>
              </a:spcBef>
              <a:spcAft>
                <a:spcPts val="300"/>
              </a:spcAft>
            </a:pPr>
            <a:r>
              <a:rPr lang="en-US" sz="1200" dirty="0">
                <a:sym typeface="+mn-ea"/>
              </a:rPr>
              <a:t>7 CRs are agreed, 2</a:t>
            </a:r>
            <a:r>
              <a:rPr sz="1200" dirty="0">
                <a:sym typeface="+mn-ea"/>
              </a:rPr>
              <a:t> CRs are </a:t>
            </a:r>
            <a:r>
              <a:rPr lang="en-US" sz="1200" dirty="0">
                <a:sym typeface="+mn-ea"/>
              </a:rPr>
              <a:t>noted and 2</a:t>
            </a:r>
            <a:r>
              <a:rPr sz="1200" dirty="0">
                <a:sym typeface="+mn-ea"/>
              </a:rPr>
              <a:t> CRs are</a:t>
            </a:r>
            <a:r>
              <a:rPr lang="en-US" sz="1200" dirty="0">
                <a:sym typeface="+mn-ea"/>
              </a:rPr>
              <a:t> </a:t>
            </a:r>
            <a:r>
              <a:rPr lang="en-US" altLang="zh-CN" sz="1200" dirty="0">
                <a:cs typeface="+mn-ea"/>
                <a:sym typeface="+mn-ea"/>
              </a:rPr>
              <a:t>postponed</a:t>
            </a:r>
            <a:r>
              <a:rPr sz="1200" dirty="0">
                <a:sym typeface="+mn-ea"/>
              </a:rPr>
              <a:t>.</a:t>
            </a:r>
          </a:p>
          <a:p>
            <a:pPr marL="457200" lvl="2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sz="1600" b="1" dirty="0">
                <a:cs typeface="+mn-cs"/>
                <a:sym typeface="+mn-ea"/>
              </a:rPr>
              <a:t>KI#10: </a:t>
            </a:r>
            <a:r>
              <a:rPr lang="en-US" sz="1600" b="1" dirty="0">
                <a:cs typeface="+mn-cs"/>
              </a:rPr>
              <a:t>Interactions with MDAS/MDAF:</a:t>
            </a:r>
            <a:endParaRPr lang="en-US" sz="1600" b="1" dirty="0">
              <a:cs typeface="+mn-cs"/>
              <a:sym typeface="+mn-ea"/>
            </a:endParaRPr>
          </a:p>
          <a:p>
            <a:pPr marL="685800" lvl="2" algn="l">
              <a:spcBef>
                <a:spcPts val="0"/>
              </a:spcBef>
              <a:spcAft>
                <a:spcPts val="300"/>
              </a:spcAft>
              <a:buClrTx/>
              <a:buSzTx/>
            </a:pPr>
            <a:r>
              <a:rPr lang="en-US" sz="1200" dirty="0">
                <a:sym typeface="+mn-ea"/>
              </a:rPr>
              <a:t>1 CR is agreed, 1 CR is merged, 1 CR is postponed and 1 LS IN is postponed.</a:t>
            </a:r>
          </a:p>
          <a:p>
            <a:pPr marL="457200" lvl="1" indent="-457200" algn="l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en-US" sz="1600" b="1" dirty="0">
                <a:sym typeface="+mn-ea"/>
              </a:rPr>
              <a:t>General</a:t>
            </a:r>
            <a:endParaRPr lang="de-DE" sz="1600" dirty="0"/>
          </a:p>
          <a:p>
            <a:pPr marL="685800" lvl="2" algn="l">
              <a:spcBef>
                <a:spcPts val="0"/>
              </a:spcBef>
              <a:spcAft>
                <a:spcPts val="300"/>
              </a:spcAft>
              <a:buClrTx/>
              <a:buSzTx/>
            </a:pPr>
            <a:r>
              <a:rPr lang="en-US" sz="1200" dirty="0">
                <a:sym typeface="+mn-ea"/>
              </a:rPr>
              <a:t>1 DP is not handeld and 10 CRs are not handled.</a:t>
            </a:r>
          </a:p>
          <a:p>
            <a:pPr marL="685800" lvl="2">
              <a:spcBef>
                <a:spcPts val="0"/>
              </a:spcBef>
              <a:spcAft>
                <a:spcPts val="300"/>
              </a:spcAft>
            </a:pPr>
            <a:endParaRPr sz="1200" dirty="0">
              <a:sym typeface="+mn-ea"/>
            </a:endParaRPr>
          </a:p>
          <a:p>
            <a:pPr marL="457200" lvl="1" indent="-457200" algn="l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en-US" sz="1600" b="1" dirty="0">
                <a:sym typeface="+mn-ea"/>
              </a:rPr>
              <a:t>RAN impacts and dependencies</a:t>
            </a:r>
            <a:r>
              <a:rPr lang="en-US" sz="1600" dirty="0">
                <a:sym typeface="+mn-ea"/>
              </a:rPr>
              <a:t>:</a:t>
            </a:r>
            <a:endParaRPr lang="de-DE" sz="1600" dirty="0"/>
          </a:p>
          <a:p>
            <a:pPr lvl="1" algn="l">
              <a:spcBef>
                <a:spcPts val="0"/>
              </a:spcBef>
              <a:spcAft>
                <a:spcPts val="200"/>
              </a:spcAft>
              <a:buSzTx/>
            </a:pPr>
            <a:r>
              <a:rPr lang="en-US" altLang="zh-CN" sz="1200" dirty="0">
                <a:cs typeface="+mn-ea"/>
                <a:sym typeface="+mn-ea"/>
              </a:rPr>
              <a:t>No RAN impact. </a:t>
            </a:r>
            <a:endParaRPr lang="en-US" altLang="zh-CN" sz="1200" dirty="0">
              <a:cs typeface="+mn-ea"/>
            </a:endParaRPr>
          </a:p>
          <a:p>
            <a:pPr lvl="0" algn="l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de-DE" sz="1600" b="1" dirty="0">
                <a:cs typeface="+mn-cs"/>
                <a:sym typeface="+mn-ea"/>
              </a:rPr>
              <a:t>Contentious Issue</a:t>
            </a:r>
            <a:r>
              <a:rPr lang="de-DE" sz="1600" dirty="0">
                <a:cs typeface="+mn-cs"/>
                <a:sym typeface="+mn-ea"/>
              </a:rPr>
              <a:t>:</a:t>
            </a:r>
            <a:endParaRPr lang="de-DE" sz="1600" dirty="0"/>
          </a:p>
          <a:p>
            <a:pPr lvl="1" algn="l">
              <a:spcBef>
                <a:spcPts val="0"/>
              </a:spcBef>
              <a:spcAft>
                <a:spcPts val="200"/>
              </a:spcAft>
            </a:pPr>
            <a:r>
              <a:rPr lang="en-US" altLang="zh-CN" sz="1200" dirty="0" smtClean="0">
                <a:cs typeface="+mn-ea"/>
                <a:sym typeface="+mn-ea"/>
              </a:rPr>
              <a:t>No contentious Issue</a:t>
            </a:r>
            <a:r>
              <a:rPr lang="en-US" altLang="zh-CN" sz="1200" dirty="0">
                <a:cs typeface="+mn-ea"/>
                <a:sym typeface="+mn-ea"/>
              </a:rPr>
              <a:t>.</a:t>
            </a:r>
            <a:endParaRPr lang="de-DE" sz="1600" dirty="0"/>
          </a:p>
          <a:p>
            <a:pPr lvl="0" algn="l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de-DE" sz="1600" b="1" dirty="0">
                <a:cs typeface="+mn-cs"/>
                <a:sym typeface="+mn-ea"/>
              </a:rPr>
              <a:t>Focus for the Next Meeting (</a:t>
            </a:r>
            <a:r>
              <a:rPr lang="de-DE" sz="1600" b="1" dirty="0" smtClean="0">
                <a:cs typeface="+mn-cs"/>
                <a:sym typeface="+mn-ea"/>
              </a:rPr>
              <a:t>SA2</a:t>
            </a:r>
            <a:r>
              <a:rPr sz="1600" b="1" dirty="0" smtClean="0">
                <a:cs typeface="+mn-cs"/>
                <a:sym typeface="+mn-ea"/>
              </a:rPr>
              <a:t> #</a:t>
            </a:r>
            <a:r>
              <a:rPr lang="en-US" sz="1600" b="1" dirty="0" smtClean="0">
                <a:cs typeface="+mn-cs"/>
                <a:sym typeface="+mn-ea"/>
              </a:rPr>
              <a:t>160</a:t>
            </a:r>
            <a:r>
              <a:rPr lang="de-DE" sz="1600" b="1" dirty="0">
                <a:cs typeface="+mn-cs"/>
                <a:sym typeface="+mn-ea"/>
              </a:rPr>
              <a:t>)</a:t>
            </a:r>
            <a:r>
              <a:rPr lang="de-DE" sz="1600" dirty="0">
                <a:cs typeface="+mn-cs"/>
                <a:sym typeface="+mn-ea"/>
              </a:rPr>
              <a:t>:</a:t>
            </a:r>
            <a:endParaRPr lang="de-DE" sz="1600" dirty="0"/>
          </a:p>
          <a:p>
            <a:pPr lvl="1" algn="l">
              <a:spcBef>
                <a:spcPts val="0"/>
              </a:spcBef>
              <a:spcAft>
                <a:spcPts val="200"/>
              </a:spcAft>
            </a:pPr>
            <a:r>
              <a:rPr lang="en-US" sz="1200" dirty="0">
                <a:sym typeface="+mn-ea"/>
              </a:rPr>
              <a:t>Correction and Maintenance </a:t>
            </a:r>
            <a:r>
              <a:rPr lang="en-US" altLang="zh-CN" sz="1200" dirty="0">
                <a:cs typeface="+mn-ea"/>
                <a:sym typeface="+mn-ea"/>
              </a:rPr>
              <a:t>. </a:t>
            </a:r>
            <a:endParaRPr lang="en-US" altLang="zh-CN" sz="1200" dirty="0">
              <a:cs typeface="+mn-ea"/>
            </a:endParaRPr>
          </a:p>
          <a:p>
            <a:pPr marL="457200" lvl="2" indent="-457200" algn="l">
              <a:spcBef>
                <a:spcPts val="0"/>
              </a:spcBef>
              <a:spcAft>
                <a:spcPts val="200"/>
              </a:spcAft>
              <a:buBlip>
                <a:blip r:embed="rId3"/>
              </a:buBlip>
            </a:pPr>
            <a:endParaRPr lang="en-US" altLang="zh-CN" sz="1600" b="1" dirty="0" smtClean="0"/>
          </a:p>
          <a:p>
            <a:pPr marL="457200" lvl="2" indent="-457200" algn="l">
              <a:spcBef>
                <a:spcPts val="0"/>
              </a:spcBef>
              <a:spcAft>
                <a:spcPts val="200"/>
              </a:spcAft>
              <a:buBlip>
                <a:blip r:embed="rId3"/>
              </a:buBlip>
            </a:pPr>
            <a:r>
              <a:rPr lang="en-US" altLang="zh-CN" sz="1600" b="1" dirty="0" smtClean="0">
                <a:sym typeface="+mn-ea"/>
              </a:rPr>
              <a:t>Risk</a:t>
            </a:r>
            <a:r>
              <a:rPr lang="en-US" altLang="zh-CN" sz="1600" b="1" dirty="0">
                <a:sym typeface="+mn-ea"/>
              </a:rPr>
              <a:t>:</a:t>
            </a:r>
            <a:endParaRPr lang="en-US" altLang="zh-CN" sz="1600" b="1" dirty="0"/>
          </a:p>
          <a:p>
            <a:pPr lvl="1" algn="l">
              <a:spcBef>
                <a:spcPts val="300"/>
              </a:spcBef>
              <a:defRPr/>
            </a:pPr>
            <a:r>
              <a:rPr lang="en-US" altLang="de-DE" sz="1200" dirty="0">
                <a:sym typeface="+mn-ea"/>
              </a:rPr>
              <a:t>None</a:t>
            </a:r>
            <a:r>
              <a:rPr lang="en-US" altLang="zh-CN" sz="1200" dirty="0">
                <a:sym typeface="+mn-ea"/>
              </a:rPr>
              <a:t>.</a:t>
            </a:r>
            <a:endParaRPr lang="en-US" altLang="zh-CN" sz="1200" dirty="0"/>
          </a:p>
          <a:p>
            <a:pPr marL="685800" lvl="2">
              <a:spcBef>
                <a:spcPts val="0"/>
              </a:spcBef>
              <a:spcAft>
                <a:spcPts val="300"/>
              </a:spcAft>
            </a:pPr>
            <a:endParaRPr lang="en-US" sz="1200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ontent Placeholder 8"/>
          <p:cNvGraphicFramePr/>
          <p:nvPr/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705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771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eNA_Ph3</a:t>
                      </a:r>
                      <a:r>
                        <a:rPr lang="en-US" sz="1400" b="1" kern="1200" baseline="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GB" altLang="zh-CN" sz="1400" b="1" dirty="0">
                          <a:solidFill>
                            <a:schemeClr val="bg1"/>
                          </a:solidFill>
                          <a:effectLst/>
                          <a:sym typeface="+mn-ea"/>
                        </a:rPr>
                        <a:t>Enablers for Network Automation for 5G - phase </a:t>
                      </a:r>
                      <a:r>
                        <a:rPr lang="en-US" altLang="en-GB" sz="1400" b="1" dirty="0">
                          <a:solidFill>
                            <a:schemeClr val="bg1"/>
                          </a:solidFill>
                          <a:effectLst/>
                          <a:sym typeface="+mn-ea"/>
                        </a:rPr>
                        <a:t>3</a:t>
                      </a:r>
                      <a:endParaRPr lang="en-US" altLang="en-GB" sz="1400" b="1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  <a:sym typeface="+mn-ea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400" b="1" dirty="0">
                          <a:solidFill>
                            <a:srgbClr val="7030A0"/>
                          </a:solidFill>
                          <a:sym typeface="+mn-ea"/>
                        </a:rPr>
                        <a:t>100</a:t>
                      </a:r>
                      <a:r>
                        <a:rPr lang="en-US" sz="1400" b="1" dirty="0" smtClean="0">
                          <a:solidFill>
                            <a:srgbClr val="7030A0"/>
                          </a:solidFill>
                          <a:sym typeface="+mn-ea"/>
                        </a:rPr>
                        <a:t>%-&gt;</a:t>
                      </a:r>
                      <a:r>
                        <a:rPr lang="en-US" sz="1400" b="1" dirty="0">
                          <a:solidFill>
                            <a:srgbClr val="7030A0"/>
                          </a:solidFill>
                          <a:sym typeface="+mn-ea"/>
                        </a:rPr>
                        <a:t>100</a:t>
                      </a:r>
                      <a:r>
                        <a:rPr lang="en-US" sz="1400" b="1" dirty="0" smtClean="0">
                          <a:solidFill>
                            <a:srgbClr val="7030A0"/>
                          </a:solidFill>
                          <a:sym typeface="+mn-ea"/>
                        </a:rPr>
                        <a:t>%</a:t>
                      </a:r>
                      <a:endParaRPr lang="en-US" sz="1400" b="1" kern="1200" dirty="0" smtClean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  <a:sym typeface="+mn-ea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June 2023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GB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SP-220678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7" name="Title 5"/>
          <p:cNvSpPr>
            <a:spLocks noGrp="1"/>
          </p:cNvSpPr>
          <p:nvPr>
            <p:ph type="title"/>
          </p:nvPr>
        </p:nvSpPr>
        <p:spPr>
          <a:xfrm>
            <a:off x="93927" y="83891"/>
            <a:ext cx="7511827" cy="1143000"/>
          </a:xfrm>
        </p:spPr>
        <p:txBody>
          <a:bodyPr/>
          <a:lstStyle/>
          <a:p>
            <a:r>
              <a:rPr lang="en-US" altLang="de-DE" b="1" dirty="0"/>
              <a:t>eNA_Ph3 status after SA2#158 (1/2)</a:t>
            </a:r>
          </a:p>
        </p:txBody>
      </p:sp>
      <p:sp>
        <p:nvSpPr>
          <p:cNvPr id="3" name="Content Placeholder 7"/>
          <p:cNvSpPr>
            <a:spLocks noGrp="1"/>
          </p:cNvSpPr>
          <p:nvPr/>
        </p:nvSpPr>
        <p:spPr>
          <a:xfrm>
            <a:off x="179705" y="2348230"/>
            <a:ext cx="8809990" cy="388556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18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>
                <a:solidFill>
                  <a:schemeClr val="tx1"/>
                </a:solidFill>
              </a:rPr>
              <a:t>General</a:t>
            </a:r>
            <a:r>
              <a:rPr lang="de-DE" altLang="de-DE" sz="1200" dirty="0">
                <a:solidFill>
                  <a:schemeClr val="tx1"/>
                </a:solidFill>
                <a:sym typeface="+mn-ea"/>
              </a:rPr>
              <a:t> </a:t>
            </a:r>
            <a:endParaRPr lang="de-DE" altLang="de-DE" sz="1200" dirty="0">
              <a:solidFill>
                <a:schemeClr val="tx1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>
                <a:solidFill>
                  <a:schemeClr val="tx1"/>
                </a:solidFill>
              </a:rPr>
              <a:t>32 </a:t>
            </a:r>
            <a:r>
              <a:rPr lang="en-US" altLang="de-DE" sz="1200" dirty="0">
                <a:solidFill>
                  <a:schemeClr val="tx1"/>
                </a:solidFill>
                <a:sym typeface="+mn-ea"/>
              </a:rPr>
              <a:t>CRs are agreed, </a:t>
            </a:r>
            <a:r>
              <a:rPr lang="en-US" altLang="de-DE" sz="1200" dirty="0">
                <a:sym typeface="+mn-ea"/>
              </a:rPr>
              <a:t>7 CRs are </a:t>
            </a:r>
            <a:r>
              <a:rPr lang="en-US" sz="1200" dirty="0">
                <a:sym typeface="+mn-ea"/>
              </a:rPr>
              <a:t>merged, </a:t>
            </a:r>
            <a:r>
              <a:rPr lang="en-US" altLang="de-DE" sz="1200" dirty="0">
                <a:solidFill>
                  <a:schemeClr val="tx1"/>
                </a:solidFill>
                <a:sym typeface="+mn-ea"/>
              </a:rPr>
              <a:t>3 CRs are noted </a:t>
            </a:r>
            <a:r>
              <a:rPr lang="en-US" altLang="de-DE" sz="1200" dirty="0">
                <a:sym typeface="+mn-ea"/>
              </a:rPr>
              <a:t>and</a:t>
            </a:r>
            <a:r>
              <a:rPr lang="en-US" sz="1200" dirty="0">
                <a:sym typeface="+mn-ea"/>
              </a:rPr>
              <a:t> 4 </a:t>
            </a:r>
            <a:r>
              <a:rPr lang="en-US" altLang="de-DE" sz="1200" dirty="0">
                <a:sym typeface="+mn-ea"/>
              </a:rPr>
              <a:t>CRs are </a:t>
            </a:r>
            <a:r>
              <a:rPr lang="en-US" sz="1200" dirty="0">
                <a:sym typeface="+mn-ea"/>
              </a:rPr>
              <a:t>postponed</a:t>
            </a:r>
            <a:r>
              <a:rPr lang="en-US" altLang="de-DE" sz="1200" dirty="0">
                <a:solidFill>
                  <a:schemeClr val="tx1"/>
                </a:solidFill>
                <a:sym typeface="+mn-ea"/>
              </a:rPr>
              <a:t>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dirty="0">
                <a:sym typeface="+mn-ea"/>
              </a:rPr>
              <a:t>1</a:t>
            </a:r>
            <a:r>
              <a:rPr lang="en-US" altLang="zh-CN" sz="1200" dirty="0">
                <a:sym typeface="+mn-ea"/>
              </a:rPr>
              <a:t> </a:t>
            </a:r>
            <a:r>
              <a:rPr lang="en-US" altLang="zh-CN" sz="1200">
                <a:sym typeface="+mn-ea"/>
              </a:rPr>
              <a:t>LS IN </a:t>
            </a:r>
            <a:r>
              <a:rPr lang="en-US" sz="1200" dirty="0">
                <a:sym typeface="+mn-ea"/>
              </a:rPr>
              <a:t>is replied to CT3, 1 LS OUT is </a:t>
            </a:r>
            <a:r>
              <a:rPr lang="en-US" sz="1200">
                <a:sym typeface="+mn-ea"/>
              </a:rPr>
              <a:t>agreed and </a:t>
            </a:r>
            <a:r>
              <a:rPr lang="en-US" sz="1200" dirty="0">
                <a:sym typeface="+mn-ea"/>
              </a:rPr>
              <a:t>1 LS OUT is merged.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dirty="0">
                <a:sym typeface="+mn-ea"/>
              </a:rPr>
              <a:t>1 DP is not handled, 1</a:t>
            </a:r>
            <a:r>
              <a:rPr lang="en-US" altLang="zh-CN" sz="1200" dirty="0">
                <a:sym typeface="+mn-ea"/>
              </a:rPr>
              <a:t> </a:t>
            </a:r>
            <a:r>
              <a:rPr lang="en-US" altLang="zh-CN" sz="1200">
                <a:sym typeface="+mn-ea"/>
              </a:rPr>
              <a:t>LS IN is</a:t>
            </a:r>
            <a:r>
              <a:rPr lang="en-US" sz="1200" dirty="0">
                <a:sym typeface="+mn-ea"/>
              </a:rPr>
              <a:t> postponed and 1 LS OUT is not handled</a:t>
            </a:r>
            <a:r>
              <a:rPr lang="en-US" altLang="de-DE" sz="1200" dirty="0">
                <a:solidFill>
                  <a:schemeClr val="tx1"/>
                </a:solidFill>
                <a:sym typeface="+mn-ea"/>
              </a:rPr>
              <a:t>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>
                <a:sym typeface="+mn-ea"/>
              </a:rPr>
              <a:t>29 contributions could not be handled</a:t>
            </a:r>
            <a:endParaRPr lang="en-US" altLang="de-DE" sz="1200" dirty="0">
              <a:solidFill>
                <a:schemeClr val="tx1"/>
              </a:solidFill>
              <a:sym typeface="+mn-ea"/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>
                <a:solidFill>
                  <a:schemeClr val="tx1"/>
                </a:solidFill>
                <a:sym typeface="+mn-ea"/>
              </a:rPr>
              <a:t>SA2 work on all key issues are completed.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de-DE" sz="12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sz="1600" b="1" dirty="0"/>
              <a:t>KI#1: How to improve correctness of NWDAF analytics</a:t>
            </a:r>
            <a:r>
              <a:rPr altLang="de-DE" sz="1600" b="1" dirty="0"/>
              <a:t>:</a:t>
            </a:r>
            <a:r>
              <a:rPr lang="de-DE" altLang="de-DE" sz="1600" b="1" dirty="0"/>
              <a:t> </a:t>
            </a:r>
          </a:p>
          <a:p>
            <a:pPr marL="685800" lvl="2">
              <a:spcBef>
                <a:spcPts val="0"/>
              </a:spcBef>
              <a:spcAft>
                <a:spcPts val="300"/>
              </a:spcAft>
            </a:pPr>
            <a:r>
              <a:rPr lang="en-US" sz="1200" dirty="0">
                <a:sym typeface="+mn-ea"/>
              </a:rPr>
              <a:t>13</a:t>
            </a:r>
            <a:r>
              <a:rPr sz="1200" dirty="0">
                <a:sym typeface="+mn-ea"/>
              </a:rPr>
              <a:t> CR</a:t>
            </a:r>
            <a:r>
              <a:rPr lang="en-US" sz="1200" dirty="0">
                <a:sym typeface="+mn-ea"/>
              </a:rPr>
              <a:t>s</a:t>
            </a:r>
            <a:r>
              <a:rPr sz="1200" dirty="0">
                <a:sym typeface="+mn-ea"/>
              </a:rPr>
              <a:t> are agreed</a:t>
            </a:r>
            <a:r>
              <a:rPr lang="en-US" sz="1200" dirty="0">
                <a:sym typeface="+mn-ea"/>
              </a:rPr>
              <a:t> and 1 CR is noted</a:t>
            </a:r>
            <a:r>
              <a:rPr sz="1200" dirty="0">
                <a:sym typeface="+mn-ea"/>
              </a:rPr>
              <a:t>. </a:t>
            </a:r>
          </a:p>
          <a:p>
            <a:pPr marL="457200" lvl="2" indent="-457200" algn="l"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3"/>
              </a:buBlip>
            </a:pPr>
            <a:r>
              <a:rPr sz="1600" b="1" dirty="0">
                <a:solidFill>
                  <a:schemeClr val="tx1"/>
                </a:solidFill>
                <a:cs typeface="+mn-cs"/>
                <a:sym typeface="+mn-ea"/>
              </a:rPr>
              <a:t>KI#2: </a:t>
            </a:r>
            <a:r>
              <a:rPr sz="1600" b="1" dirty="0">
                <a:solidFill>
                  <a:schemeClr val="tx1"/>
                </a:solidFill>
                <a:cs typeface="+mn-cs"/>
              </a:rPr>
              <a:t>NWDAF-assisted application detection</a:t>
            </a:r>
            <a:r>
              <a:rPr lang="en-US" sz="1600" b="1" dirty="0">
                <a:solidFill>
                  <a:schemeClr val="tx1"/>
                </a:solidFill>
                <a:cs typeface="+mn-cs"/>
              </a:rPr>
              <a:t>:</a:t>
            </a:r>
            <a:endParaRPr sz="1600" b="1" dirty="0">
              <a:solidFill>
                <a:schemeClr val="tx1"/>
              </a:solidFill>
              <a:cs typeface="+mn-cs"/>
            </a:endParaRPr>
          </a:p>
          <a:p>
            <a:pPr marL="685800" lvl="2">
              <a:spcBef>
                <a:spcPts val="0"/>
              </a:spcBef>
              <a:spcAft>
                <a:spcPts val="300"/>
              </a:spcAft>
            </a:pPr>
            <a:r>
              <a:rPr lang="en-US" sz="1200" dirty="0">
                <a:sym typeface="+mn-ea"/>
              </a:rPr>
              <a:t>4</a:t>
            </a:r>
            <a:r>
              <a:rPr sz="1200" dirty="0">
                <a:sym typeface="+mn-ea"/>
              </a:rPr>
              <a:t> CR</a:t>
            </a:r>
            <a:r>
              <a:rPr lang="en-US" sz="1200" dirty="0">
                <a:sym typeface="+mn-ea"/>
              </a:rPr>
              <a:t>s</a:t>
            </a:r>
            <a:r>
              <a:rPr sz="1200" dirty="0">
                <a:sym typeface="+mn-ea"/>
              </a:rPr>
              <a:t> are agreed</a:t>
            </a:r>
            <a:r>
              <a:rPr lang="en-US" sz="1200" dirty="0">
                <a:sym typeface="+mn-ea"/>
              </a:rPr>
              <a:t>, 3 CRs are merged, 1 CR is noted and 1 CR is postponed</a:t>
            </a:r>
            <a:r>
              <a:rPr sz="1200" dirty="0">
                <a:solidFill>
                  <a:schemeClr val="tx1"/>
                </a:solidFill>
                <a:sym typeface="+mn-ea"/>
              </a:rPr>
              <a:t>.</a:t>
            </a:r>
            <a:endParaRPr sz="1200" dirty="0">
              <a:solidFill>
                <a:schemeClr val="tx1"/>
              </a:solidFill>
            </a:endParaRPr>
          </a:p>
          <a:p>
            <a:pPr marL="457200" lvl="2" indent="-457200" algn="l"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3"/>
              </a:buBlip>
            </a:pPr>
            <a:r>
              <a:rPr sz="1600" b="1" dirty="0">
                <a:cs typeface="+mn-cs"/>
                <a:sym typeface="+mn-ea"/>
              </a:rPr>
              <a:t>KI#3: </a:t>
            </a:r>
            <a:r>
              <a:rPr sz="1600" b="1" dirty="0">
                <a:cs typeface="+mn-cs"/>
              </a:rPr>
              <a:t>Data and analytics exchange in roaming case</a:t>
            </a:r>
            <a:r>
              <a:rPr lang="en-US" sz="1600" b="1" dirty="0">
                <a:cs typeface="+mn-cs"/>
              </a:rPr>
              <a:t>:</a:t>
            </a:r>
            <a:endParaRPr sz="1600" b="1" dirty="0">
              <a:cs typeface="+mn-cs"/>
            </a:endParaRPr>
          </a:p>
          <a:p>
            <a:pPr marL="685800" lvl="2">
              <a:spcBef>
                <a:spcPts val="0"/>
              </a:spcBef>
              <a:spcAft>
                <a:spcPts val="300"/>
              </a:spcAft>
            </a:pPr>
            <a:r>
              <a:rPr lang="en-US" sz="1200">
                <a:sym typeface="+mn-ea"/>
              </a:rPr>
              <a:t>4 CRs are agreed, </a:t>
            </a:r>
            <a:r>
              <a:rPr lang="en-US" sz="1200" dirty="0">
                <a:sym typeface="+mn-ea"/>
              </a:rPr>
              <a:t>3 CRs are merged and </a:t>
            </a:r>
            <a:r>
              <a:rPr lang="en-US" sz="1200">
                <a:sym typeface="+mn-ea"/>
              </a:rPr>
              <a:t>1 CR </a:t>
            </a:r>
            <a:r>
              <a:rPr lang="en-US" altLang="zh-CN" sz="1200" dirty="0">
                <a:sym typeface="+mn-ea"/>
              </a:rPr>
              <a:t>is </a:t>
            </a:r>
            <a:r>
              <a:rPr lang="en-US" sz="1200" dirty="0">
                <a:sym typeface="+mn-ea"/>
              </a:rPr>
              <a:t>noted</a:t>
            </a:r>
            <a:r>
              <a:rPr lang="en-US" sz="1200">
                <a:sym typeface="+mn-ea"/>
              </a:rPr>
              <a:t>. </a:t>
            </a:r>
          </a:p>
          <a:p>
            <a:pPr marL="457200" lvl="2" indent="-457200" algn="l"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3"/>
              </a:buBlip>
            </a:pPr>
            <a:r>
              <a:rPr sz="1600" b="1" dirty="0">
                <a:cs typeface="+mn-cs"/>
                <a:sym typeface="+mn-ea"/>
              </a:rPr>
              <a:t>KI#4: How to Enhance Data collection and Storage</a:t>
            </a:r>
            <a:r>
              <a:rPr lang="en-US" sz="1600" b="1" dirty="0">
                <a:cs typeface="+mn-cs"/>
                <a:sym typeface="+mn-ea"/>
              </a:rPr>
              <a:t>:</a:t>
            </a:r>
            <a:endParaRPr sz="1600" b="1" dirty="0">
              <a:cs typeface="+mn-cs"/>
            </a:endParaRPr>
          </a:p>
          <a:p>
            <a:pPr marL="685800" lvl="2" algn="l">
              <a:spcBef>
                <a:spcPts val="0"/>
              </a:spcBef>
              <a:spcAft>
                <a:spcPts val="300"/>
              </a:spcAft>
              <a:buClrTx/>
              <a:buSzTx/>
            </a:pPr>
            <a:r>
              <a:rPr lang="en-US" sz="1200">
                <a:sym typeface="+mn-ea"/>
              </a:rPr>
              <a:t>8 CRs are agreed, 1 CR is </a:t>
            </a:r>
            <a:r>
              <a:rPr lang="en-US" sz="1200" dirty="0">
                <a:sym typeface="+mn-ea"/>
              </a:rPr>
              <a:t>merged, 1 CR is postponed, 1</a:t>
            </a:r>
            <a:r>
              <a:rPr lang="en-US" altLang="zh-CN" sz="1200" dirty="0">
                <a:sym typeface="+mn-ea"/>
              </a:rPr>
              <a:t> </a:t>
            </a:r>
            <a:r>
              <a:rPr lang="en-US" altLang="zh-CN" sz="1200">
                <a:sym typeface="+mn-ea"/>
              </a:rPr>
              <a:t>LS IN </a:t>
            </a:r>
            <a:r>
              <a:rPr lang="en-US" sz="1200" dirty="0">
                <a:sym typeface="+mn-ea"/>
              </a:rPr>
              <a:t>is replied to CT3, 1 LS OUT is </a:t>
            </a:r>
            <a:r>
              <a:rPr lang="en-US" sz="1200">
                <a:sym typeface="+mn-ea"/>
              </a:rPr>
              <a:t>agreed and </a:t>
            </a:r>
            <a:r>
              <a:rPr lang="en-US" sz="1200" dirty="0">
                <a:sym typeface="+mn-ea"/>
              </a:rPr>
              <a:t>1 LS OUT is merged</a:t>
            </a:r>
            <a:r>
              <a:rPr lang="en-US" sz="1200">
                <a:sym typeface="+mn-ea"/>
              </a:rPr>
              <a:t>.</a:t>
            </a:r>
            <a:endParaRPr lang="en-US" sz="1200"/>
          </a:p>
          <a:p>
            <a:pPr marL="457200" lvl="2" indent="-457200" algn="l"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3"/>
              </a:buBlip>
            </a:pPr>
            <a:r>
              <a:rPr sz="1600" b="1" dirty="0">
                <a:cs typeface="+mn-cs"/>
                <a:sym typeface="+mn-ea"/>
              </a:rPr>
              <a:t>KI#5: Enhance trained ML Model sharing</a:t>
            </a:r>
            <a:r>
              <a:rPr lang="en-US" sz="1600" b="1" dirty="0">
                <a:cs typeface="+mn-cs"/>
                <a:sym typeface="+mn-ea"/>
              </a:rPr>
              <a:t>:</a:t>
            </a:r>
            <a:endParaRPr sz="1600" b="1" dirty="0">
              <a:cs typeface="+mn-cs"/>
            </a:endParaRPr>
          </a:p>
          <a:p>
            <a:pPr marL="685800" lvl="2" algn="l">
              <a:spcBef>
                <a:spcPts val="0"/>
              </a:spcBef>
              <a:spcAft>
                <a:spcPts val="300"/>
              </a:spcAft>
            </a:pPr>
            <a:r>
              <a:rPr lang="en-US" sz="1200" dirty="0">
                <a:sym typeface="+mn-ea"/>
              </a:rPr>
              <a:t>2</a:t>
            </a:r>
            <a:r>
              <a:rPr sz="1200" dirty="0">
                <a:sym typeface="+mn-ea"/>
              </a:rPr>
              <a:t> CR</a:t>
            </a:r>
            <a:r>
              <a:rPr lang="en-US" sz="1200" dirty="0">
                <a:sym typeface="+mn-ea"/>
              </a:rPr>
              <a:t>s</a:t>
            </a:r>
            <a:r>
              <a:rPr sz="1200" dirty="0">
                <a:sym typeface="+mn-ea"/>
              </a:rPr>
              <a:t> are agreed.</a:t>
            </a:r>
            <a:endParaRPr sz="1200" dirty="0"/>
          </a:p>
          <a:p>
            <a:pPr marL="457200" lvl="2" indent="-457200" algn="l"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3"/>
              </a:buBlip>
            </a:pPr>
            <a:r>
              <a:rPr sz="1600" b="1" dirty="0">
                <a:cs typeface="+mn-cs"/>
                <a:sym typeface="+mn-ea"/>
              </a:rPr>
              <a:t>KI#6: NWDAF-assisted URSP</a:t>
            </a:r>
            <a:r>
              <a:rPr lang="en-US" sz="1600" b="1" dirty="0">
                <a:cs typeface="+mn-cs"/>
                <a:sym typeface="+mn-ea"/>
              </a:rPr>
              <a:t>:</a:t>
            </a:r>
            <a:endParaRPr sz="1600" b="1" dirty="0">
              <a:cs typeface="+mn-cs"/>
            </a:endParaRPr>
          </a:p>
          <a:p>
            <a:pPr marL="685800" lvl="2">
              <a:spcBef>
                <a:spcPts val="0"/>
              </a:spcBef>
              <a:spcAft>
                <a:spcPts val="300"/>
              </a:spcAft>
            </a:pPr>
            <a:r>
              <a:rPr lang="en-US" sz="1200" dirty="0">
                <a:sym typeface="+mn-ea"/>
              </a:rPr>
              <a:t>1</a:t>
            </a:r>
            <a:r>
              <a:rPr sz="1200" dirty="0">
                <a:sym typeface="+mn-ea"/>
              </a:rPr>
              <a:t> CR </a:t>
            </a:r>
            <a:r>
              <a:rPr lang="en-US" sz="1200" dirty="0">
                <a:sym typeface="+mn-ea"/>
              </a:rPr>
              <a:t>is</a:t>
            </a:r>
            <a:r>
              <a:rPr sz="1200" dirty="0">
                <a:sym typeface="+mn-ea"/>
              </a:rPr>
              <a:t> agreed</a:t>
            </a:r>
            <a:r>
              <a:rPr lang="en-US" sz="1200" dirty="0">
                <a:sym typeface="+mn-ea"/>
              </a:rPr>
              <a:t> and 1 CR is not handled</a:t>
            </a:r>
            <a:r>
              <a:rPr sz="1200" dirty="0">
                <a:sym typeface="+mn-ea"/>
              </a:rPr>
              <a:t>.</a:t>
            </a:r>
            <a:endParaRPr lang="en-US" sz="1200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179388" y="83891"/>
            <a:ext cx="7112000" cy="1143000"/>
          </a:xfrm>
        </p:spPr>
        <p:txBody>
          <a:bodyPr/>
          <a:lstStyle/>
          <a:p>
            <a:r>
              <a:rPr lang="en-US" altLang="de-DE" b="1" dirty="0">
                <a:sym typeface="+mn-ea"/>
              </a:rPr>
              <a:t>eNA_Ph3 status after SA2#158 (2/2)</a:t>
            </a:r>
            <a:endParaRPr lang="en-US" altLang="de-DE" b="1" dirty="0"/>
          </a:p>
        </p:txBody>
      </p:sp>
      <p:sp>
        <p:nvSpPr>
          <p:cNvPr id="7" name="Content Placeholder 7"/>
          <p:cNvSpPr>
            <a:spLocks noGrp="1"/>
          </p:cNvSpPr>
          <p:nvPr/>
        </p:nvSpPr>
        <p:spPr>
          <a:xfrm>
            <a:off x="114935" y="994410"/>
            <a:ext cx="8922385" cy="517969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18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9pPr>
          </a:lstStyle>
          <a:p>
            <a:pPr marL="457200" lvl="2" indent="-457200" algn="l"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3"/>
              </a:buBlip>
            </a:pPr>
            <a:r>
              <a:rPr sz="1600" b="1" dirty="0">
                <a:cs typeface="+mn-cs"/>
                <a:sym typeface="+mn-ea"/>
              </a:rPr>
              <a:t>KI#7: </a:t>
            </a:r>
            <a:r>
              <a:rPr sz="1600" b="1" dirty="0">
                <a:cs typeface="+mn-cs"/>
              </a:rPr>
              <a:t>Enhancements on QoS Sustainability analytics</a:t>
            </a:r>
            <a:r>
              <a:rPr lang="en-US" sz="1600" b="1" dirty="0">
                <a:cs typeface="+mn-cs"/>
              </a:rPr>
              <a:t>:</a:t>
            </a:r>
            <a:endParaRPr sz="1600" b="1" dirty="0">
              <a:cs typeface="+mn-cs"/>
            </a:endParaRPr>
          </a:p>
          <a:p>
            <a:pPr marL="685800" lvl="2">
              <a:spcBef>
                <a:spcPts val="0"/>
              </a:spcBef>
              <a:spcAft>
                <a:spcPts val="300"/>
              </a:spcAft>
            </a:pPr>
            <a:r>
              <a:rPr lang="en-US" sz="1200" dirty="0">
                <a:sym typeface="+mn-ea"/>
              </a:rPr>
              <a:t>2</a:t>
            </a:r>
            <a:r>
              <a:rPr sz="1200" dirty="0">
                <a:sym typeface="+mn-ea"/>
              </a:rPr>
              <a:t> CR</a:t>
            </a:r>
            <a:r>
              <a:rPr lang="en-US" sz="1200" dirty="0">
                <a:sym typeface="+mn-ea"/>
              </a:rPr>
              <a:t>s</a:t>
            </a:r>
            <a:r>
              <a:rPr sz="1200" dirty="0">
                <a:sym typeface="+mn-ea"/>
              </a:rPr>
              <a:t> are </a:t>
            </a:r>
            <a:r>
              <a:rPr lang="en-US" sz="1200" dirty="0">
                <a:sym typeface="+mn-ea"/>
              </a:rPr>
              <a:t>postponed.</a:t>
            </a:r>
            <a:endParaRPr sz="1200" dirty="0">
              <a:sym typeface="+mn-ea"/>
            </a:endParaRPr>
          </a:p>
          <a:p>
            <a:pPr marL="457200" lvl="2" indent="-457200" algn="l"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3"/>
              </a:buBlip>
            </a:pPr>
            <a:r>
              <a:rPr sz="1600" b="1" dirty="0">
                <a:cs typeface="+mn-cs"/>
                <a:sym typeface="+mn-ea"/>
              </a:rPr>
              <a:t>KI#8: </a:t>
            </a:r>
            <a:r>
              <a:rPr sz="1600" b="1" dirty="0">
                <a:cs typeface="+mn-cs"/>
              </a:rPr>
              <a:t>Supporting Federated Learning in 5GC</a:t>
            </a:r>
            <a:r>
              <a:rPr lang="en-US" sz="1600" b="1" dirty="0">
                <a:cs typeface="+mn-cs"/>
              </a:rPr>
              <a:t>:</a:t>
            </a:r>
            <a:endParaRPr sz="1600" b="1" dirty="0">
              <a:cs typeface="+mn-cs"/>
            </a:endParaRPr>
          </a:p>
          <a:p>
            <a:pPr marL="685800" lvl="2">
              <a:spcBef>
                <a:spcPts val="0"/>
              </a:spcBef>
              <a:spcAft>
                <a:spcPts val="300"/>
              </a:spcAft>
            </a:pPr>
            <a:r>
              <a:rPr lang="en-US" sz="1200" dirty="0">
                <a:sym typeface="+mn-ea"/>
              </a:rPr>
              <a:t>18</a:t>
            </a:r>
            <a:r>
              <a:rPr sz="1200" dirty="0">
                <a:sym typeface="+mn-ea"/>
              </a:rPr>
              <a:t> CRs are </a:t>
            </a:r>
            <a:r>
              <a:rPr lang="en-US" sz="1200" dirty="0">
                <a:sym typeface="+mn-ea"/>
              </a:rPr>
              <a:t>not handled</a:t>
            </a:r>
            <a:r>
              <a:rPr sz="1200" dirty="0">
                <a:sym typeface="+mn-ea"/>
              </a:rPr>
              <a:t>.</a:t>
            </a:r>
            <a:endParaRPr sz="1200" dirty="0"/>
          </a:p>
          <a:p>
            <a:pPr marL="457200" lvl="2" indent="-457200" algn="l"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3"/>
              </a:buBlip>
            </a:pPr>
            <a:r>
              <a:rPr sz="1600" b="1" dirty="0">
                <a:cs typeface="+mn-cs"/>
                <a:sym typeface="+mn-ea"/>
              </a:rPr>
              <a:t>KI#9: </a:t>
            </a:r>
            <a:r>
              <a:rPr sz="1600" b="1" dirty="0">
                <a:cs typeface="+mn-cs"/>
              </a:rPr>
              <a:t>Enhancement of NWDAF with finer granularity of location information</a:t>
            </a:r>
            <a:r>
              <a:rPr lang="en-US" sz="1600" b="1" dirty="0">
                <a:cs typeface="+mn-cs"/>
              </a:rPr>
              <a:t>:</a:t>
            </a:r>
            <a:endParaRPr sz="1600" b="1" dirty="0">
              <a:cs typeface="+mn-cs"/>
              <a:sym typeface="+mn-ea"/>
            </a:endParaRPr>
          </a:p>
          <a:p>
            <a:pPr marL="685800" lvl="2">
              <a:spcBef>
                <a:spcPts val="0"/>
              </a:spcBef>
              <a:spcAft>
                <a:spcPts val="300"/>
              </a:spcAft>
            </a:pPr>
            <a:r>
              <a:rPr lang="en-US" sz="1200" dirty="0">
                <a:sym typeface="+mn-ea"/>
              </a:rPr>
              <a:t>8</a:t>
            </a:r>
            <a:r>
              <a:rPr sz="1200" dirty="0">
                <a:sym typeface="+mn-ea"/>
              </a:rPr>
              <a:t> CRs are </a:t>
            </a:r>
            <a:r>
              <a:rPr lang="en-US" sz="1200" dirty="0">
                <a:sym typeface="+mn-ea"/>
              </a:rPr>
              <a:t>not handled</a:t>
            </a:r>
            <a:r>
              <a:rPr sz="1200" dirty="0">
                <a:sym typeface="+mn-ea"/>
              </a:rPr>
              <a:t>.</a:t>
            </a:r>
          </a:p>
          <a:p>
            <a:pPr marL="457200" lvl="2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sz="1600" b="1" dirty="0">
                <a:cs typeface="+mn-cs"/>
                <a:sym typeface="+mn-ea"/>
              </a:rPr>
              <a:t>KI#10: </a:t>
            </a:r>
            <a:r>
              <a:rPr lang="en-US" sz="1600" b="1" dirty="0">
                <a:cs typeface="+mn-cs"/>
              </a:rPr>
              <a:t>Interactions with MDAS/MDAF:</a:t>
            </a:r>
            <a:endParaRPr lang="en-US" sz="1600" b="1" dirty="0">
              <a:cs typeface="+mn-cs"/>
              <a:sym typeface="+mn-ea"/>
            </a:endParaRPr>
          </a:p>
          <a:p>
            <a:pPr marL="685800" lvl="2">
              <a:spcBef>
                <a:spcPts val="0"/>
              </a:spcBef>
              <a:spcAft>
                <a:spcPts val="300"/>
              </a:spcAft>
            </a:pPr>
            <a:r>
              <a:rPr lang="en-US" sz="1200" dirty="0">
                <a:sym typeface="+mn-ea"/>
              </a:rPr>
              <a:t>1 CR is not handled.</a:t>
            </a:r>
          </a:p>
          <a:p>
            <a:pPr marL="457200" lvl="1" indent="-457200" algn="l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en-US" sz="1600" b="1" dirty="0">
                <a:sym typeface="+mn-ea"/>
              </a:rPr>
              <a:t>General</a:t>
            </a:r>
            <a:endParaRPr lang="de-DE" sz="1600" dirty="0"/>
          </a:p>
          <a:p>
            <a:pPr lvl="1" algn="l">
              <a:spcBef>
                <a:spcPts val="0"/>
              </a:spcBef>
              <a:spcAft>
                <a:spcPts val="200"/>
              </a:spcAft>
              <a:buSzTx/>
            </a:pPr>
            <a:r>
              <a:rPr lang="en-US" altLang="zh-CN" sz="1200" dirty="0">
                <a:cs typeface="+mn-ea"/>
                <a:sym typeface="+mn-ea"/>
              </a:rPr>
              <a:t>1 CR is not handled, 1 DP is not handled, 1 LS IN is postponed and 1 LS OUT is not handled.</a:t>
            </a:r>
          </a:p>
          <a:p>
            <a:pPr marL="685800" lvl="2">
              <a:spcBef>
                <a:spcPts val="0"/>
              </a:spcBef>
              <a:spcAft>
                <a:spcPts val="300"/>
              </a:spcAft>
            </a:pPr>
            <a:endParaRPr sz="1200" dirty="0">
              <a:sym typeface="+mn-ea"/>
            </a:endParaRPr>
          </a:p>
          <a:p>
            <a:pPr marL="457200" lvl="1" indent="-457200" algn="l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en-US" sz="1600" b="1" dirty="0">
                <a:sym typeface="+mn-ea"/>
              </a:rPr>
              <a:t>RAN impacts and dependencies</a:t>
            </a:r>
            <a:r>
              <a:rPr lang="en-US" sz="1600" dirty="0">
                <a:sym typeface="+mn-ea"/>
              </a:rPr>
              <a:t>:</a:t>
            </a:r>
            <a:endParaRPr lang="de-DE" sz="1600" dirty="0"/>
          </a:p>
          <a:p>
            <a:pPr lvl="1" algn="l">
              <a:spcBef>
                <a:spcPts val="0"/>
              </a:spcBef>
              <a:spcAft>
                <a:spcPts val="200"/>
              </a:spcAft>
              <a:buSzTx/>
            </a:pPr>
            <a:r>
              <a:rPr lang="en-US" altLang="zh-CN" sz="1200" dirty="0">
                <a:cs typeface="+mn-ea"/>
                <a:sym typeface="+mn-ea"/>
              </a:rPr>
              <a:t>No RAN impact. </a:t>
            </a:r>
          </a:p>
          <a:p>
            <a:pPr lvl="1" algn="l">
              <a:spcBef>
                <a:spcPts val="0"/>
              </a:spcBef>
              <a:spcAft>
                <a:spcPts val="200"/>
              </a:spcAft>
              <a:buSzTx/>
            </a:pPr>
            <a:endParaRPr lang="en-US" altLang="zh-CN" sz="1200" dirty="0">
              <a:cs typeface="+mn-ea"/>
            </a:endParaRPr>
          </a:p>
          <a:p>
            <a:pPr lvl="0" algn="l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de-DE" sz="1600" b="1" dirty="0">
                <a:cs typeface="+mn-cs"/>
                <a:sym typeface="+mn-ea"/>
              </a:rPr>
              <a:t>Contentious Issue</a:t>
            </a:r>
            <a:r>
              <a:rPr lang="de-DE" sz="1600" dirty="0">
                <a:cs typeface="+mn-cs"/>
                <a:sym typeface="+mn-ea"/>
              </a:rPr>
              <a:t>:</a:t>
            </a:r>
            <a:endParaRPr lang="de-DE" sz="1600" dirty="0"/>
          </a:p>
          <a:p>
            <a:pPr lvl="1" algn="l">
              <a:spcBef>
                <a:spcPts val="0"/>
              </a:spcBef>
              <a:spcAft>
                <a:spcPts val="200"/>
              </a:spcAft>
            </a:pPr>
            <a:r>
              <a:rPr lang="en-US" altLang="zh-CN" sz="1200" dirty="0" smtClean="0">
                <a:cs typeface="+mn-ea"/>
                <a:sym typeface="+mn-ea"/>
              </a:rPr>
              <a:t>No contentious Issue</a:t>
            </a:r>
            <a:r>
              <a:rPr lang="en-US" altLang="zh-CN" sz="1200" dirty="0">
                <a:cs typeface="+mn-ea"/>
                <a:sym typeface="+mn-ea"/>
              </a:rPr>
              <a:t>.</a:t>
            </a:r>
            <a:endParaRPr lang="en-US" altLang="zh-CN" sz="1200" dirty="0" smtClean="0">
              <a:solidFill>
                <a:schemeClr val="tx1"/>
              </a:solidFill>
              <a:cs typeface="+mn-ea"/>
            </a:endParaRPr>
          </a:p>
          <a:p>
            <a:pPr lvl="1" algn="l">
              <a:spcBef>
                <a:spcPts val="0"/>
              </a:spcBef>
              <a:spcAft>
                <a:spcPts val="300"/>
              </a:spcAft>
            </a:pPr>
            <a:endParaRPr lang="de-DE" sz="1600" dirty="0"/>
          </a:p>
          <a:p>
            <a:pPr lvl="0" algn="l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de-DE" sz="1600" b="1" dirty="0">
                <a:cs typeface="+mn-cs"/>
                <a:sym typeface="+mn-ea"/>
              </a:rPr>
              <a:t>Focus for the Next Meeting (</a:t>
            </a:r>
            <a:r>
              <a:rPr lang="de-DE" sz="1600" b="1" dirty="0" smtClean="0">
                <a:cs typeface="+mn-cs"/>
                <a:sym typeface="+mn-ea"/>
              </a:rPr>
              <a:t>SA2</a:t>
            </a:r>
            <a:r>
              <a:rPr sz="1600" b="1" dirty="0" smtClean="0">
                <a:cs typeface="+mn-cs"/>
                <a:sym typeface="+mn-ea"/>
              </a:rPr>
              <a:t> #15</a:t>
            </a:r>
            <a:r>
              <a:rPr lang="en-US" sz="1600" b="1" dirty="0" smtClean="0">
                <a:cs typeface="+mn-cs"/>
                <a:sym typeface="+mn-ea"/>
              </a:rPr>
              <a:t>9</a:t>
            </a:r>
            <a:r>
              <a:rPr lang="de-DE" sz="1600" b="1" dirty="0">
                <a:cs typeface="+mn-cs"/>
                <a:sym typeface="+mn-ea"/>
              </a:rPr>
              <a:t>)</a:t>
            </a:r>
            <a:r>
              <a:rPr lang="de-DE" sz="1600" dirty="0">
                <a:cs typeface="+mn-cs"/>
                <a:sym typeface="+mn-ea"/>
              </a:rPr>
              <a:t>:</a:t>
            </a:r>
            <a:endParaRPr lang="de-DE" sz="1600" dirty="0"/>
          </a:p>
          <a:p>
            <a:pPr lvl="1" algn="l">
              <a:spcBef>
                <a:spcPts val="0"/>
              </a:spcBef>
              <a:spcAft>
                <a:spcPts val="200"/>
              </a:spcAft>
            </a:pPr>
            <a:r>
              <a:rPr lang="en-US" sz="1200" dirty="0">
                <a:sym typeface="+mn-ea"/>
              </a:rPr>
              <a:t>Correction and Maintenance </a:t>
            </a:r>
            <a:r>
              <a:rPr lang="en-US" altLang="zh-CN" sz="1200" dirty="0">
                <a:cs typeface="+mn-ea"/>
                <a:sym typeface="+mn-ea"/>
              </a:rPr>
              <a:t>. </a:t>
            </a:r>
            <a:endParaRPr lang="en-US" altLang="zh-CN" sz="1200" dirty="0">
              <a:cs typeface="+mn-ea"/>
            </a:endParaRPr>
          </a:p>
          <a:p>
            <a:pPr marL="457200" lvl="2" indent="-457200" algn="l">
              <a:spcBef>
                <a:spcPts val="0"/>
              </a:spcBef>
              <a:spcAft>
                <a:spcPts val="200"/>
              </a:spcAft>
              <a:buBlip>
                <a:blip r:embed="rId3"/>
              </a:buBlip>
            </a:pPr>
            <a:endParaRPr lang="en-US" altLang="zh-CN" sz="1600" b="1" dirty="0" smtClean="0"/>
          </a:p>
          <a:p>
            <a:pPr marL="457200" lvl="2" indent="-457200" algn="l">
              <a:spcBef>
                <a:spcPts val="0"/>
              </a:spcBef>
              <a:spcAft>
                <a:spcPts val="200"/>
              </a:spcAft>
              <a:buBlip>
                <a:blip r:embed="rId3"/>
              </a:buBlip>
            </a:pPr>
            <a:r>
              <a:rPr lang="en-US" altLang="zh-CN" sz="1600" b="1" dirty="0" smtClean="0">
                <a:sym typeface="+mn-ea"/>
              </a:rPr>
              <a:t>Risk</a:t>
            </a:r>
            <a:r>
              <a:rPr lang="en-US" altLang="zh-CN" sz="1600" b="1" dirty="0">
                <a:sym typeface="+mn-ea"/>
              </a:rPr>
              <a:t>:</a:t>
            </a:r>
            <a:endParaRPr lang="en-US" altLang="zh-CN" sz="1600" b="1" dirty="0"/>
          </a:p>
          <a:p>
            <a:pPr lvl="1" algn="l">
              <a:spcBef>
                <a:spcPts val="300"/>
              </a:spcBef>
              <a:defRPr/>
            </a:pPr>
            <a:r>
              <a:rPr lang="en-US" altLang="de-DE" sz="1200" dirty="0">
                <a:sym typeface="+mn-ea"/>
              </a:rPr>
              <a:t>None</a:t>
            </a:r>
            <a:r>
              <a:rPr lang="en-US" altLang="zh-CN" sz="1200" dirty="0">
                <a:sym typeface="+mn-ea"/>
              </a:rPr>
              <a:t>.</a:t>
            </a:r>
            <a:endParaRPr lang="en-US" altLang="zh-CN" sz="1200" dirty="0"/>
          </a:p>
          <a:p>
            <a:pPr marL="685800" lvl="2">
              <a:spcBef>
                <a:spcPts val="0"/>
              </a:spcBef>
              <a:spcAft>
                <a:spcPts val="300"/>
              </a:spcAft>
            </a:pPr>
            <a:endParaRPr lang="en-US" sz="1200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extBox 27"/>
          <p:cNvSpPr txBox="1"/>
          <p:nvPr/>
        </p:nvSpPr>
        <p:spPr>
          <a:xfrm>
            <a:off x="305325" y="1180526"/>
            <a:ext cx="708850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sym typeface="+mn-ea"/>
              </a:rPr>
              <a:t>Backup Slide for </a:t>
            </a:r>
            <a:r>
              <a:rPr lang="en-US" sz="2400" dirty="0"/>
              <a:t>eNA_Ph3 Study Phase Work Plan</a:t>
            </a:r>
          </a:p>
        </p:txBody>
      </p:sp>
      <p:sp>
        <p:nvSpPr>
          <p:cNvPr id="10" name="矩形 9"/>
          <p:cNvSpPr/>
          <p:nvPr/>
        </p:nvSpPr>
        <p:spPr>
          <a:xfrm>
            <a:off x="402319" y="2844869"/>
            <a:ext cx="8134526" cy="30008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l" defTabSz="914400" eaLnBrk="1" fontAlgn="auto" hangingPunct="1">
              <a:lnSpc>
                <a:spcPct val="150000"/>
              </a:lnSpc>
              <a:buClrTx/>
              <a:buSzTx/>
              <a:buFontTx/>
              <a:buChar char="-"/>
            </a:pPr>
            <a:r>
              <a:rPr lang="en-US" sz="1400" b="1" dirty="0">
                <a:latin typeface="+mn-lt"/>
                <a:cs typeface="+mn-cs"/>
              </a:rPr>
              <a:t>#149 meeting: focus on TR skeleton, scope, assumptions and KIs, no solution will be discussed;</a:t>
            </a:r>
          </a:p>
          <a:p>
            <a:pPr marL="285750" indent="-285750" algn="l" defTabSz="914400" eaLnBrk="1" fontAlgn="auto" hangingPunct="1">
              <a:lnSpc>
                <a:spcPct val="150000"/>
              </a:lnSpc>
              <a:buClrTx/>
              <a:buSzTx/>
              <a:buFontTx/>
              <a:buChar char="-"/>
            </a:pPr>
            <a:r>
              <a:rPr lang="en-US" sz="1400" b="1" dirty="0">
                <a:latin typeface="+mn-lt"/>
                <a:cs typeface="+mn-cs"/>
              </a:rPr>
              <a:t>#150 meeting: solutions discussions, and KIs. Finalize the KIs (Last chance for new KI proposal);</a:t>
            </a:r>
          </a:p>
          <a:p>
            <a:pPr marL="285750" indent="-285750" algn="l" defTabSz="914400" eaLnBrk="1" fontAlgn="auto" hangingPunct="1">
              <a:lnSpc>
                <a:spcPct val="150000"/>
              </a:lnSpc>
              <a:buClrTx/>
              <a:buSzTx/>
              <a:buFontTx/>
              <a:buChar char="-"/>
            </a:pPr>
            <a:r>
              <a:rPr lang="en-US" sz="1400" b="1" dirty="0">
                <a:latin typeface="+mn-lt"/>
                <a:cs typeface="+mn-cs"/>
              </a:rPr>
              <a:t>#151 meeting: continue the solution discussions and capture new solutions;</a:t>
            </a:r>
          </a:p>
          <a:p>
            <a:pPr marL="285750" indent="-285750" eaLnBrk="1" fontAlgn="auto" hangingPunct="1">
              <a:lnSpc>
                <a:spcPct val="150000"/>
              </a:lnSpc>
              <a:buFontTx/>
              <a:buChar char="-"/>
            </a:pPr>
            <a:r>
              <a:rPr lang="en-US" sz="1400" b="1" dirty="0">
                <a:latin typeface="+mn-lt"/>
                <a:cs typeface="+mn-cs"/>
              </a:rPr>
              <a:t>#152 meeting: solution updates/merging and last chance for new solution(s) (1 supporting companies required) and start to evaluate/conclude solution(s) and send TR for information;</a:t>
            </a:r>
          </a:p>
          <a:p>
            <a:pPr marL="285750" indent="-285750" algn="l" defTabSz="914400" eaLnBrk="1" fontAlgn="auto" hangingPunct="1">
              <a:lnSpc>
                <a:spcPct val="150000"/>
              </a:lnSpc>
              <a:buClrTx/>
              <a:buSzTx/>
              <a:buFontTx/>
              <a:buChar char="-"/>
            </a:pPr>
            <a:r>
              <a:rPr lang="en-US" sz="1400" b="1" dirty="0">
                <a:latin typeface="+mn-lt"/>
                <a:cs typeface="+mn-cs"/>
              </a:rPr>
              <a:t>#153</a:t>
            </a:r>
            <a:r>
              <a:rPr lang="en-US" sz="1400" b="1" dirty="0">
                <a:latin typeface="+mn-lt"/>
                <a:cs typeface="+mn-cs"/>
                <a:sym typeface="+mn-ea"/>
              </a:rPr>
              <a:t> meeting: continue the evalutaion&amp;conclusion, disusss the WID proposal. </a:t>
            </a:r>
            <a:endParaRPr lang="en-US" sz="1400" b="1" dirty="0">
              <a:latin typeface="+mn-lt"/>
              <a:cs typeface="+mn-cs"/>
            </a:endParaRPr>
          </a:p>
          <a:p>
            <a:pPr marL="285750" indent="-285750" algn="l" defTabSz="914400" eaLnBrk="1" fontAlgn="auto" hangingPunct="1">
              <a:lnSpc>
                <a:spcPct val="150000"/>
              </a:lnSpc>
              <a:buClrTx/>
              <a:buSzTx/>
              <a:buFontTx/>
              <a:buChar char="-"/>
            </a:pPr>
            <a:r>
              <a:rPr lang="en-US" sz="1400" b="1" dirty="0">
                <a:latin typeface="+mn-lt"/>
                <a:cs typeface="+mn-cs"/>
              </a:rPr>
              <a:t>#154 meeting: finalize the conclusion and approve the WID for 1 TU, and start normative work;</a:t>
            </a:r>
          </a:p>
          <a:p>
            <a:pPr marL="285750" indent="-285750" eaLnBrk="1" fontAlgn="auto" hangingPunct="1">
              <a:lnSpc>
                <a:spcPct val="150000"/>
              </a:lnSpc>
              <a:buFontTx/>
              <a:buChar char="-"/>
            </a:pPr>
            <a:r>
              <a:rPr lang="en-US" sz="1400" b="1" dirty="0">
                <a:latin typeface="+mn-lt"/>
                <a:cs typeface="+mn-cs"/>
              </a:rPr>
              <a:t>#154AH, #155 </a:t>
            </a:r>
            <a:r>
              <a:rPr lang="en-US" altLang="zh-CN" sz="1400" b="1" dirty="0">
                <a:latin typeface="+mn-lt"/>
                <a:cs typeface="+mn-cs"/>
              </a:rPr>
              <a:t>and </a:t>
            </a:r>
            <a:r>
              <a:rPr lang="en-US" sz="1400" b="1" dirty="0">
                <a:latin typeface="+mn-lt"/>
                <a:cs typeface="+mn-cs"/>
                <a:sym typeface="+mn-ea"/>
              </a:rPr>
              <a:t>#156E </a:t>
            </a:r>
            <a:r>
              <a:rPr lang="en-US" sz="1400" b="1" dirty="0">
                <a:latin typeface="+mn-lt"/>
                <a:cs typeface="+mn-cs"/>
              </a:rPr>
              <a:t>meeting: </a:t>
            </a:r>
            <a:r>
              <a:rPr lang="en-US" sz="1400" b="1" dirty="0">
                <a:latin typeface="+mn-lt"/>
                <a:cs typeface="+mn-cs"/>
                <a:sym typeface="+mn-ea"/>
              </a:rPr>
              <a:t>continue </a:t>
            </a:r>
            <a:r>
              <a:rPr lang="en-US" sz="1400" b="1" dirty="0">
                <a:latin typeface="+mn-lt"/>
                <a:cs typeface="+mn-cs"/>
              </a:rPr>
              <a:t>normative work.</a:t>
            </a:r>
          </a:p>
          <a:p>
            <a:pPr marL="285750" indent="-285750" eaLnBrk="1" fontAlgn="auto" hangingPunct="1">
              <a:lnSpc>
                <a:spcPct val="150000"/>
              </a:lnSpc>
              <a:buFontTx/>
              <a:buChar char="-"/>
            </a:pPr>
            <a:r>
              <a:rPr lang="en-US" sz="1400" b="1" dirty="0">
                <a:latin typeface="+mn-lt"/>
                <a:cs typeface="+mn-cs"/>
                <a:sym typeface="+mn-ea"/>
              </a:rPr>
              <a:t>#157 meeting: finalize normative work, focusing on KI# 1/3/4/6/8/9/10.</a:t>
            </a:r>
          </a:p>
        </p:txBody>
      </p:sp>
      <p:graphicFrame>
        <p:nvGraphicFramePr>
          <p:cNvPr id="5" name="表格 4"/>
          <p:cNvGraphicFramePr/>
          <p:nvPr>
            <p:custDataLst>
              <p:tags r:id="rId1"/>
            </p:custDataLst>
          </p:nvPr>
        </p:nvGraphicFramePr>
        <p:xfrm>
          <a:off x="457200" y="1906270"/>
          <a:ext cx="8229600" cy="9347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966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667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7246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7246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8387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8387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8387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48260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484505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483870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483235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484505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482600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  <a:gridCol w="484505">
                  <a:extLst>
                    <a:ext uri="{9D8B030D-6E8A-4147-A177-3AD203B41FA5}">
                      <a16:colId xmlns:a16="http://schemas.microsoft.com/office/drawing/2014/main" val="20013"/>
                    </a:ext>
                  </a:extLst>
                </a:gridCol>
                <a:gridCol w="483870">
                  <a:extLst>
                    <a:ext uri="{9D8B030D-6E8A-4147-A177-3AD203B41FA5}">
                      <a16:colId xmlns:a16="http://schemas.microsoft.com/office/drawing/2014/main" val="20014"/>
                    </a:ext>
                  </a:extLst>
                </a:gridCol>
              </a:tblGrid>
              <a:tr h="23241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en-US" altLang="en-US" sz="900" b="0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b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 cap="flat">
                      <a:solidFill>
                        <a:schemeClr val="tx1"/>
                      </a:solidFill>
                      <a:prstDash val="solid"/>
                    </a:lnT>
                    <a:lnB w="12700" cap="flat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en-US" altLang="en-US" sz="900" b="0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b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 cap="flat">
                      <a:solidFill>
                        <a:schemeClr val="tx1"/>
                      </a:solidFill>
                      <a:prstDash val="solid"/>
                    </a:lnT>
                    <a:lnB w="12700" cap="flat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en-US" altLang="en-US" sz="900" b="0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b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 cap="flat">
                      <a:solidFill>
                        <a:schemeClr val="tx1"/>
                      </a:solidFill>
                      <a:prstDash val="solid"/>
                    </a:lnT>
                    <a:lnB w="12700" cap="flat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en-US" altLang="en-US" sz="900" b="0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b">
                    <a:lnL w="12700">
                      <a:solidFill>
                        <a:schemeClr val="tx1"/>
                      </a:solidFill>
                      <a:prstDash val="soli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>
                      <a:solidFill>
                        <a:schemeClr val="tx1"/>
                      </a:solidFill>
                      <a:prstDash val="solid"/>
                    </a:lnT>
                    <a:lnB w="12700" cap="flat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等线" panose="02010600030101010101" charset="-122"/>
                        </a:rPr>
                        <a:t>Feb, 22</a:t>
                      </a:r>
                      <a:endParaRPr lang="en-US" altLang="en-US" sz="900" b="1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b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等线" panose="02010600030101010101" charset="-122"/>
                        </a:rPr>
                        <a:t>Apr, 22</a:t>
                      </a:r>
                      <a:endParaRPr lang="en-US" altLang="en-US" sz="900" b="1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b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等线" panose="02010600030101010101" charset="-122"/>
                        </a:rPr>
                        <a:t>May, 22</a:t>
                      </a:r>
                      <a:endParaRPr lang="en-US" altLang="en-US" sz="900" b="1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b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等线" panose="02010600030101010101" charset="-122"/>
                        </a:rPr>
                        <a:t>Aug, 22</a:t>
                      </a:r>
                      <a:endParaRPr lang="en-US" altLang="en-US" sz="900" b="1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b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等线" panose="02010600030101010101" charset="-122"/>
                        </a:rPr>
                        <a:t>Oct, 22</a:t>
                      </a:r>
                      <a:endParaRPr lang="en-US" altLang="en-US" sz="900" b="1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b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等线" panose="02010600030101010101" charset="-122"/>
                        </a:rPr>
                        <a:t>Nov, 22</a:t>
                      </a:r>
                      <a:endParaRPr lang="en-US" altLang="en-US" sz="900" b="1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b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等线" panose="02010600030101010101" charset="-122"/>
                        </a:rPr>
                        <a:t>Jan, 23</a:t>
                      </a:r>
                      <a:endParaRPr lang="en-US" altLang="en-US" sz="900" b="1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b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latin typeface="等线" panose="02010600030101010101" charset="-122"/>
                        </a:rPr>
                        <a:t>Feb, 23</a:t>
                      </a:r>
                      <a:endParaRPr lang="en-US" altLang="en-US" sz="900" b="1" dirty="0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b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等线" panose="02010600030101010101" charset="-122"/>
                        </a:rPr>
                        <a:t>Apr, 23</a:t>
                      </a:r>
                      <a:endParaRPr lang="en-US" altLang="en-US" sz="900" b="1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b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等线" panose="02010600030101010101" charset="-122"/>
                        </a:rPr>
                        <a:t>May, 23</a:t>
                      </a:r>
                      <a:endParaRPr lang="en-US" altLang="en-US" sz="900" b="1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b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endParaRPr lang="en-US" altLang="en-US" sz="900" b="1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b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624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等线" panose="02010600030101010101" charset="-122"/>
                        </a:rPr>
                        <a:t>Rel-18 SID/WID</a:t>
                      </a:r>
                      <a:endParaRPr lang="en-US" altLang="en-US" sz="900" b="1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b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 cap="flat">
                      <a:solidFill>
                        <a:schemeClr val="tx1"/>
                      </a:solidFill>
                      <a:prstDash val="solid"/>
                    </a:lnT>
                    <a:lnB w="12700" cap="flat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等线" panose="02010600030101010101" charset="-122"/>
                        </a:rPr>
                        <a:t>Study  TU (Planned) </a:t>
                      </a:r>
                      <a:endParaRPr lang="en-US" altLang="en-US" sz="900" b="1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b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 cap="flat">
                      <a:solidFill>
                        <a:schemeClr val="tx1"/>
                      </a:solidFill>
                      <a:prstDash val="solid"/>
                    </a:lnT>
                    <a:lnB w="12700" cap="flat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等线" panose="02010600030101010101" charset="-122"/>
                        </a:rPr>
                        <a:t>Normative TU (Planned)</a:t>
                      </a:r>
                      <a:endParaRPr lang="en-US" altLang="en-US" sz="900" b="1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b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 cap="flat">
                      <a:solidFill>
                        <a:schemeClr val="tx1"/>
                      </a:solidFill>
                      <a:prstDash val="solid"/>
                    </a:lnT>
                    <a:lnB w="12700" cap="flat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等线" panose="02010600030101010101" charset="-122"/>
                        </a:rPr>
                        <a:t>Total TU (Planned)</a:t>
                      </a:r>
                      <a:endParaRPr lang="en-US" altLang="en-US" sz="900" b="1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b">
                    <a:lnL w="12700">
                      <a:solidFill>
                        <a:schemeClr val="tx1"/>
                      </a:solidFill>
                      <a:prstDash val="soli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>
                      <a:solidFill>
                        <a:schemeClr val="tx1"/>
                      </a:solidFill>
                      <a:prstDash val="solid"/>
                    </a:lnT>
                    <a:lnB w="12700" cap="flat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等线" panose="02010600030101010101" charset="-122"/>
                        </a:rPr>
                        <a:t>#149</a:t>
                      </a:r>
                      <a:endParaRPr lang="en-US" altLang="en-US" sz="900" b="1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b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>
                      <a:solidFill>
                        <a:schemeClr val="tx1"/>
                      </a:solidFill>
                      <a:prstDash val="soli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等线" panose="02010600030101010101" charset="-122"/>
                        </a:rPr>
                        <a:t>#150</a:t>
                      </a:r>
                      <a:endParaRPr lang="en-US" altLang="en-US" sz="900" b="1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b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>
                      <a:solidFill>
                        <a:schemeClr val="tx1"/>
                      </a:solidFill>
                      <a:prstDash val="soli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等线" panose="02010600030101010101" charset="-122"/>
                        </a:rPr>
                        <a:t>#151</a:t>
                      </a:r>
                      <a:endParaRPr lang="en-US" altLang="en-US" sz="900" b="1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b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>
                      <a:solidFill>
                        <a:schemeClr val="tx1"/>
                      </a:solidFill>
                      <a:prstDash val="soli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等线" panose="02010600030101010101" charset="-122"/>
                        </a:rPr>
                        <a:t>#152</a:t>
                      </a:r>
                      <a:endParaRPr lang="en-US" altLang="en-US" sz="900" b="1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b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>
                      <a:solidFill>
                        <a:schemeClr val="tx1"/>
                      </a:solidFill>
                      <a:prstDash val="soli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等线" panose="02010600030101010101" charset="-122"/>
                        </a:rPr>
                        <a:t>#153</a:t>
                      </a:r>
                      <a:endParaRPr lang="en-US" altLang="en-US" sz="900" b="1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b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>
                      <a:solidFill>
                        <a:schemeClr val="tx1"/>
                      </a:solidFill>
                      <a:prstDash val="soli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等线" panose="02010600030101010101" charset="-122"/>
                        </a:rPr>
                        <a:t>#154</a:t>
                      </a:r>
                      <a:endParaRPr lang="en-US" altLang="en-US" sz="900" b="1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b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>
                      <a:solidFill>
                        <a:schemeClr val="tx1"/>
                      </a:solidFill>
                      <a:prstDash val="soli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等线" panose="02010600030101010101" charset="-122"/>
                        </a:rPr>
                        <a:t>#154AH</a:t>
                      </a:r>
                      <a:endParaRPr lang="en-US" altLang="en-US" sz="900" b="1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b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>
                      <a:solidFill>
                        <a:schemeClr val="tx1"/>
                      </a:solidFill>
                      <a:prstDash val="soli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latin typeface="等线" panose="02010600030101010101" charset="-122"/>
                        </a:rPr>
                        <a:t>#155</a:t>
                      </a:r>
                      <a:endParaRPr lang="en-US" altLang="en-US" sz="900" b="1" dirty="0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b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>
                      <a:solidFill>
                        <a:schemeClr val="tx1"/>
                      </a:solidFill>
                      <a:prstDash val="soli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等线" panose="02010600030101010101" charset="-122"/>
                        </a:rPr>
                        <a:t>#156</a:t>
                      </a:r>
                      <a:endParaRPr lang="en-US" altLang="en-US" sz="900" b="1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b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>
                      <a:solidFill>
                        <a:schemeClr val="tx1"/>
                      </a:solidFill>
                      <a:prstDash val="soli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等线" panose="02010600030101010101" charset="-122"/>
                        </a:rPr>
                        <a:t>#157</a:t>
                      </a:r>
                      <a:endParaRPr lang="en-US" altLang="en-US" sz="900" b="1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b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>
                      <a:solidFill>
                        <a:schemeClr val="tx1"/>
                      </a:solidFill>
                      <a:prstDash val="soli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等线" panose="02010600030101010101" charset="-122"/>
                          <a:sym typeface="+mn-ea"/>
                        </a:rPr>
                        <a:t>Total TU</a:t>
                      </a:r>
                      <a:endParaRPr lang="en-US" altLang="en-US" sz="900" b="1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b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>
                      <a:solidFill>
                        <a:schemeClr val="tx1"/>
                      </a:solidFill>
                      <a:prstDash val="soli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6DC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2410">
                <a:tc>
                  <a:txBody>
                    <a:bodyPr/>
                    <a:lstStyle/>
                    <a:p>
                      <a:pPr indent="0" algn="r">
                        <a:buNone/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等线" panose="02010600030101010101" charset="-122"/>
                        </a:rPr>
                        <a:t>FS_eNA_Ph3</a:t>
                      </a:r>
                      <a:endParaRPr lang="en-US" altLang="en-US" sz="900" b="1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b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 cap="flat">
                      <a:solidFill>
                        <a:schemeClr val="tx1"/>
                      </a:solidFill>
                      <a:prstDash val="solid"/>
                    </a:lnT>
                    <a:lnB w="12700" cap="flat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r">
                        <a:buNone/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等线" panose="02010600030101010101" charset="-122"/>
                        </a:rPr>
                        <a:t>9</a:t>
                      </a:r>
                      <a:endParaRPr lang="en-US" altLang="en-US" sz="900" b="1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b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 cap="flat">
                      <a:solidFill>
                        <a:schemeClr val="tx1"/>
                      </a:solidFill>
                      <a:prstDash val="solid"/>
                    </a:lnT>
                    <a:lnB w="12700" cap="flat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r">
                        <a:buNone/>
                      </a:pPr>
                      <a:r>
                        <a:rPr lang="en-US" sz="900" b="1">
                          <a:solidFill>
                            <a:srgbClr val="FF0000"/>
                          </a:solidFill>
                          <a:latin typeface="等线" panose="02010600030101010101" charset="-122"/>
                        </a:rPr>
                        <a:t>8</a:t>
                      </a:r>
                      <a:endParaRPr lang="en-US" altLang="en-US" sz="900" b="1">
                        <a:solidFill>
                          <a:srgbClr val="FF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b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 cap="flat">
                      <a:solidFill>
                        <a:schemeClr val="tx1"/>
                      </a:solidFill>
                      <a:prstDash val="solid"/>
                    </a:lnT>
                    <a:lnB w="12700" cap="flat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r">
                        <a:buNone/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等线" panose="02010600030101010101" charset="-122"/>
                        </a:rPr>
                        <a:t>14</a:t>
                      </a:r>
                      <a:endParaRPr lang="en-US" altLang="en-US" sz="900" b="1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b">
                    <a:lnL w="12700">
                      <a:solidFill>
                        <a:schemeClr val="tx1"/>
                      </a:solidFill>
                      <a:prstDash val="soli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>
                      <a:solidFill>
                        <a:schemeClr val="tx1"/>
                      </a:solidFill>
                      <a:prstDash val="solid"/>
                    </a:lnT>
                    <a:lnB w="12700" cap="flat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r">
                        <a:buNone/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等线" panose="02010600030101010101" charset="-122"/>
                        </a:rPr>
                        <a:t>1</a:t>
                      </a:r>
                      <a:endParaRPr lang="en-US" altLang="en-US" sz="900" b="1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b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r">
                        <a:buNone/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等线" panose="02010600030101010101" charset="-122"/>
                        </a:rPr>
                        <a:t>1</a:t>
                      </a:r>
                      <a:endParaRPr lang="en-US" altLang="en-US" sz="900" b="1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b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r">
                        <a:buNone/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等线" panose="02010600030101010101" charset="-122"/>
                        </a:rPr>
                        <a:t>2</a:t>
                      </a:r>
                      <a:endParaRPr lang="en-US" altLang="en-US" sz="900" b="1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b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r">
                        <a:buNone/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等线" panose="02010600030101010101" charset="-122"/>
                        </a:rPr>
                        <a:t>2</a:t>
                      </a:r>
                      <a:endParaRPr lang="en-US" altLang="en-US" sz="900" b="1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b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r">
                        <a:buNone/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等线" panose="02010600030101010101" charset="-122"/>
                        </a:rPr>
                        <a:t>2</a:t>
                      </a:r>
                      <a:endParaRPr lang="en-US" altLang="en-US" sz="900" b="1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b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r">
                        <a:buNone/>
                      </a:pPr>
                      <a:r>
                        <a:rPr lang="en-US" sz="900" b="1">
                          <a:solidFill>
                            <a:srgbClr val="FF0000"/>
                          </a:solidFill>
                          <a:latin typeface="等线" panose="02010600030101010101" charset="-122"/>
                        </a:rPr>
                        <a:t>1+1</a:t>
                      </a:r>
                      <a:endParaRPr lang="en-US" altLang="en-US" sz="900" b="1">
                        <a:solidFill>
                          <a:srgbClr val="FF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b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r">
                        <a:buNone/>
                      </a:pPr>
                      <a:r>
                        <a:rPr lang="en-US" sz="900" b="1">
                          <a:solidFill>
                            <a:srgbClr val="FF0000"/>
                          </a:solidFill>
                          <a:latin typeface="等线" panose="02010600030101010101" charset="-122"/>
                        </a:rPr>
                        <a:t>2</a:t>
                      </a:r>
                      <a:endParaRPr lang="en-US" altLang="en-US" sz="900" b="1">
                        <a:solidFill>
                          <a:srgbClr val="FF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b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r">
                        <a:buNone/>
                      </a:pPr>
                      <a:r>
                        <a:rPr lang="en-US" altLang="en-US" sz="900" b="1" dirty="0">
                          <a:solidFill>
                            <a:srgbClr val="FF0000"/>
                          </a:solidFill>
                          <a:latin typeface="等线" panose="02010600030101010101" charset="-122"/>
                        </a:rPr>
                        <a:t>3</a:t>
                      </a:r>
                    </a:p>
                  </a:txBody>
                  <a:tcPr marL="12700" marR="12700" marT="12700" anchor="b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r">
                        <a:buNone/>
                      </a:pPr>
                      <a:r>
                        <a:rPr lang="en-US" sz="900" b="1">
                          <a:solidFill>
                            <a:srgbClr val="FF0000"/>
                          </a:solidFill>
                          <a:latin typeface="等线" panose="02010600030101010101" charset="-122"/>
                        </a:rPr>
                        <a:t>2</a:t>
                      </a:r>
                      <a:endParaRPr lang="en-US" altLang="en-US" sz="900" b="1">
                        <a:solidFill>
                          <a:srgbClr val="FF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b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r">
                        <a:buNone/>
                      </a:pPr>
                      <a:r>
                        <a:rPr lang="en-US" altLang="en-US" sz="900" b="1" dirty="0" smtClean="0">
                          <a:solidFill>
                            <a:srgbClr val="FF0000"/>
                          </a:solidFill>
                          <a:latin typeface="等线" panose="02010600030101010101" charset="-122"/>
                        </a:rPr>
                        <a:t>3</a:t>
                      </a:r>
                      <a:endParaRPr lang="en-US" altLang="en-US" sz="900" b="1" dirty="0">
                        <a:solidFill>
                          <a:srgbClr val="FF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b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r">
                        <a:buNone/>
                      </a:pPr>
                      <a:r>
                        <a:rPr lang="en-US" sz="900" b="1" dirty="0" smtClean="0">
                          <a:solidFill>
                            <a:srgbClr val="000000"/>
                          </a:solidFill>
                          <a:latin typeface="等线" panose="02010600030101010101" charset="-122"/>
                        </a:rPr>
                        <a:t>18</a:t>
                      </a:r>
                      <a:endParaRPr lang="en-US" altLang="en-US" sz="900" b="1" dirty="0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b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ABLE_ENDDRAG_ORIGIN_RECT" val="648*67"/>
  <p:tag name="TABLE_ENDDRAG_RECT" val="36*150*648*67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1045</Words>
  <Application>Microsoft Office PowerPoint</Application>
  <PresentationFormat>全屏显示(4:3)</PresentationFormat>
  <Paragraphs>163</Paragraphs>
  <Slides>6</Slides>
  <Notes>6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6</vt:i4>
      </vt:variant>
    </vt:vector>
  </HeadingPairs>
  <TitlesOfParts>
    <vt:vector size="15" baseType="lpstr">
      <vt:lpstr>맑은 고딕</vt:lpstr>
      <vt:lpstr>等线</vt:lpstr>
      <vt:lpstr>宋体</vt:lpstr>
      <vt:lpstr>Arial</vt:lpstr>
      <vt:lpstr>Calibri</vt:lpstr>
      <vt:lpstr>Times New Roman</vt:lpstr>
      <vt:lpstr>Office Theme</vt:lpstr>
      <vt:lpstr>2_Office Theme</vt:lpstr>
      <vt:lpstr>1_Office Theme</vt:lpstr>
      <vt:lpstr>WI Status Report for eNA_Ph3</vt:lpstr>
      <vt:lpstr>eNA_Ph3 status after SA2#159 (1/2)</vt:lpstr>
      <vt:lpstr>eNA_Ph3 status after SA2#159 (2/2)</vt:lpstr>
      <vt:lpstr>eNA_Ph3 status after SA2#158 (1/2)</vt:lpstr>
      <vt:lpstr>eNA_Ph3 status after SA2#158 (2/2)</vt:lpstr>
      <vt:lpstr>PowerPoint 演示文稿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user1</cp:lastModifiedBy>
  <cp:revision>2021</cp:revision>
  <dcterms:created xsi:type="dcterms:W3CDTF">2008-08-30T09:32:00Z</dcterms:created>
  <dcterms:modified xsi:type="dcterms:W3CDTF">2023-10-16T07:45:00Z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d845be66-0dd2-42c8-8a85-27aea652d485</vt:lpwstr>
  </property>
  <property fmtid="{D5CDD505-2E9C-101B-9397-08002B2CF9AE}" pid="3" name="CTP_TimeStamp">
    <vt:lpwstr>2020-02-07 13:13:00Z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  <property fmtid="{D5CDD505-2E9C-101B-9397-08002B2CF9AE}" pid="8" name="_2015_ms_pID_725343">
    <vt:lpwstr>(3)ws57Bm1rCc6j05frPFZj2k+UdaJr/mLRGa91jUg95hCFC5MHZrTCbhpjh+7JOZV0AL4dCVSX
XNd+zi5TYToqrnxXShEScIm+xnRF4HAZvxzEuAz1IBv3eYDnkIB717QEn9vFzsJhScxDgnw3
2Vm85Xl1ImFdj1ZQiPIxIG6/J0zXR60j8K/QqeDe8XWld3CDMwo0rrshy/NFuTPcbtVkBYE1
KttJGUegjsPAunbSxi</vt:lpwstr>
  </property>
  <property fmtid="{D5CDD505-2E9C-101B-9397-08002B2CF9AE}" pid="9" name="_2015_ms_pID_7253431">
    <vt:lpwstr>/5X0K2KFmFypLdiH15dWQmToOmnM3hQ+TTnVYMHtefwUO3P6uxqNZ1
XkyH67lxn9wUjU+tED5wRE8nelMcduCnpV8YMrwxdt43xlje8ZgAerpfGGdSZnnR8aLkSy0d
2C3YIQh6vqUy46HHfSpmrBtWfvPAvKTsg56roiqsRLVsVVYiUKcb9kEOzGb76SmPmQa4bXMq
gzvfrAmevLteqIaJXZdiA2QxTcg45ANQtEY8</vt:lpwstr>
  </property>
  <property fmtid="{D5CDD505-2E9C-101B-9397-08002B2CF9AE}" pid="10" name="_2015_ms_pID_7253432">
    <vt:lpwstr>2Q==</vt:lpwstr>
  </property>
  <property fmtid="{D5CDD505-2E9C-101B-9397-08002B2CF9AE}" pid="11" name="ContentTypeId">
    <vt:lpwstr>0x01010000A41F864BF9E047AC9D98AA3A92DCA2</vt:lpwstr>
  </property>
  <property fmtid="{D5CDD505-2E9C-101B-9397-08002B2CF9AE}" pid="12" name="ICV">
    <vt:lpwstr>28BD097B80844D659FBABC2E1F9733C7</vt:lpwstr>
  </property>
  <property fmtid="{D5CDD505-2E9C-101B-9397-08002B2CF9AE}" pid="13" name="KSOProductBuildVer">
    <vt:lpwstr>2052-11.8.2.12085</vt:lpwstr>
  </property>
  <property fmtid="{D5CDD505-2E9C-101B-9397-08002B2CF9AE}" pid="14" name="_readonly">
    <vt:lpwstr/>
  </property>
  <property fmtid="{D5CDD505-2E9C-101B-9397-08002B2CF9AE}" pid="15" name="_change">
    <vt:lpwstr/>
  </property>
  <property fmtid="{D5CDD505-2E9C-101B-9397-08002B2CF9AE}" pid="16" name="_full-control">
    <vt:lpwstr/>
  </property>
  <property fmtid="{D5CDD505-2E9C-101B-9397-08002B2CF9AE}" pid="17" name="sflag">
    <vt:lpwstr>1645404766</vt:lpwstr>
  </property>
</Properties>
</file>