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9"/>
  </p:notesMasterIdLst>
  <p:handoutMasterIdLst>
    <p:handoutMasterId r:id="rId20"/>
  </p:handoutMasterIdLst>
  <p:sldIdLst>
    <p:sldId id="341" r:id="rId6"/>
    <p:sldId id="369" r:id="rId7"/>
    <p:sldId id="26158" r:id="rId8"/>
    <p:sldId id="26141" r:id="rId9"/>
    <p:sldId id="26159" r:id="rId10"/>
    <p:sldId id="367" r:id="rId11"/>
    <p:sldId id="26147" r:id="rId12"/>
    <p:sldId id="26156" r:id="rId13"/>
    <p:sldId id="371" r:id="rId14"/>
    <p:sldId id="26160" r:id="rId15"/>
    <p:sldId id="365" r:id="rId16"/>
    <p:sldId id="26155" r:id="rId17"/>
    <p:sldId id="364"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BD1117-2D1B-4C45-09D3-5C2A011C508B}" name="Maria Luisa Mas" initials="MM" userId="S::maria.luisa.mas@ericsson.com::d253646f-0dac-4854-8238-1456cd4529f1" providerId="AD"/>
  <p188:author id="{5A01FE2D-FF16-2A8D-9D02-8190FEECE434}" name="Ericsson (M.Mas)" initials="MLMR" userId="Ericsson (M.Mas)" providerId="None"/>
  <p188:author id="{7D42C583-E1FF-84BF-360A-2FA73FA22FA5}" name="Mirja Kuehlewind" initials="MK" userId="S::mirja.kuehlewind@ericsson.com::c7124a06-9186-4cec-9194-0a322fd8f57a" providerId="AD"/>
  <p188:author id="{B3C8F3DC-516F-8BBC-5D54-1D86C6DDA62A}" name="Marcus Ihlar" initials="MI" userId="S::marcus.ihlar@ericsson.com::3466507a-8f95-47f2-ae1b-ce7d6ca61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A2C5A4-AF81-4BEF-8C9C-69ACF38A0AA2}" v="2" dt="2023-08-11T10:51:25.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6" d="100"/>
          <a:sy n="156" d="100"/>
        </p:scale>
        <p:origin x="444" y="8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 Rommer" userId="d9622aef-7581-480e-b820-78a62142d3df" providerId="ADAL" clId="{E1A2C5A4-AF81-4BEF-8C9C-69ACF38A0AA2}"/>
    <pc:docChg chg="custSel modMainMaster">
      <pc:chgData name="Stefan Rommer" userId="d9622aef-7581-480e-b820-78a62142d3df" providerId="ADAL" clId="{E1A2C5A4-AF81-4BEF-8C9C-69ACF38A0AA2}" dt="2023-08-11T13:50:11.709" v="14" actId="20577"/>
      <pc:docMkLst>
        <pc:docMk/>
      </pc:docMkLst>
      <pc:sldMasterChg chg="modSp mod">
        <pc:chgData name="Stefan Rommer" userId="d9622aef-7581-480e-b820-78a62142d3df" providerId="ADAL" clId="{E1A2C5A4-AF81-4BEF-8C9C-69ACF38A0AA2}" dt="2023-08-11T10:51:43.453" v="12" actId="20577"/>
        <pc:sldMasterMkLst>
          <pc:docMk/>
          <pc:sldMasterMk cId="0" sldId="2147485146"/>
        </pc:sldMasterMkLst>
        <pc:spChg chg="mod">
          <ac:chgData name="Stefan Rommer" userId="d9622aef-7581-480e-b820-78a62142d3df" providerId="ADAL" clId="{E1A2C5A4-AF81-4BEF-8C9C-69ACF38A0AA2}" dt="2023-08-11T10:51:43.453" v="12" actId="20577"/>
          <ac:spMkLst>
            <pc:docMk/>
            <pc:sldMasterMk cId="0" sldId="2147485146"/>
            <ac:spMk id="13" creationId="{AF4006C6-1A95-4284-A498-917EA49F0F95}"/>
          </ac:spMkLst>
        </pc:spChg>
        <pc:picChg chg="mod">
          <ac:chgData name="Stefan Rommer" userId="d9622aef-7581-480e-b820-78a62142d3df" providerId="ADAL" clId="{E1A2C5A4-AF81-4BEF-8C9C-69ACF38A0AA2}" dt="2023-08-11T10:51:25.038" v="2" actId="1076"/>
          <ac:picMkLst>
            <pc:docMk/>
            <pc:sldMasterMk cId="0" sldId="2147485146"/>
            <ac:picMk id="1031" creationId="{5E9ECA3E-FE52-464F-8707-38070FE65DBF}"/>
          </ac:picMkLst>
        </pc:pic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DEMO:</a:t>
            </a:r>
          </a:p>
          <a:p>
            <a:endParaRPr lang="en-US"/>
          </a:p>
          <a:p>
            <a:r>
              <a:rPr lang="en-US"/>
              <a:t>- Realtime visualization of loss, RTT &amp; CWND – green</a:t>
            </a:r>
          </a:p>
          <a:p>
            <a:pPr marL="171450" indent="-171450">
              <a:buFontTx/>
              <a:buChar char="-"/>
            </a:pPr>
            <a:r>
              <a:rPr lang="en-US"/>
              <a:t>Video should show the non-impaired version and we can backup with retransmission metrics – purple</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t>a button to switch between datagram and streaming – when datagram is used the video impairment should be visible and streaming should solve</a:t>
            </a:r>
          </a:p>
          <a:p>
            <a:pPr marL="171450" indent="-171450">
              <a:buFontTx/>
              <a:buChar char="-"/>
            </a:pPr>
            <a:r>
              <a:rPr lang="en-US"/>
              <a:t>show the client is following the policy and consented by the server</a:t>
            </a:r>
          </a:p>
          <a:p>
            <a:pPr marL="628650" lvl="1" indent="-171450">
              <a:buFontTx/>
              <a:buChar char="-"/>
            </a:pPr>
            <a:r>
              <a:rPr lang="en-US"/>
              <a:t>Should be able to show high Quality video even when there is loss</a:t>
            </a:r>
          </a:p>
          <a:p>
            <a:pPr marL="171450" indent="-171450">
              <a:buFontTx/>
              <a:buChar char="-"/>
            </a:pPr>
            <a:r>
              <a:rPr lang="en-US"/>
              <a:t>A button to change the TC rules.</a:t>
            </a:r>
          </a:p>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a:p>
        </p:txBody>
      </p:sp>
    </p:spTree>
    <p:extLst>
      <p:ext uri="{BB962C8B-B14F-4D97-AF65-F5344CB8AC3E}">
        <p14:creationId xmlns:p14="http://schemas.microsoft.com/office/powerpoint/2010/main" val="3533763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39389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148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946C-59AE-47D5-8188-D1844251C280}"/>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0B01EE46-6370-4855-8EC2-0F8DAABC4258}"/>
              </a:ext>
            </a:extLst>
          </p:cNvPr>
          <p:cNvSpPr>
            <a:spLocks noGrp="1"/>
          </p:cNvSpPr>
          <p:nvPr>
            <p:ph type="dt" sz="half" idx="10"/>
          </p:nvPr>
        </p:nvSpPr>
        <p:spPr/>
        <p:txBody>
          <a:bodyPr/>
          <a:lstStyle/>
          <a:p>
            <a:fld id="{D9D9462E-4475-41B0-BC27-9E19A3EC4B44}" type="datetimeFigureOut">
              <a:rPr lang="en-SE" smtClean="0"/>
              <a:t>2023-08-11</a:t>
            </a:fld>
            <a:endParaRPr lang="en-SE"/>
          </a:p>
        </p:txBody>
      </p:sp>
      <p:sp>
        <p:nvSpPr>
          <p:cNvPr id="4" name="Footer Placeholder 3">
            <a:extLst>
              <a:ext uri="{FF2B5EF4-FFF2-40B4-BE49-F238E27FC236}">
                <a16:creationId xmlns:a16="http://schemas.microsoft.com/office/drawing/2014/main" id="{DF376134-B30B-4962-BAE5-2797C6537048}"/>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265FFD0D-056D-48BA-B0CC-182171AEF9C3}"/>
              </a:ext>
            </a:extLst>
          </p:cNvPr>
          <p:cNvSpPr>
            <a:spLocks noGrp="1"/>
          </p:cNvSpPr>
          <p:nvPr>
            <p:ph type="sldNum" sz="quarter" idx="12"/>
          </p:nvPr>
        </p:nvSpPr>
        <p:spPr/>
        <p:txBody>
          <a:bodyPr/>
          <a:lstStyle/>
          <a:p>
            <a:fld id="{52BA4B6E-F21D-4BC9-8B42-ACAE9DC73C80}" type="slidenum">
              <a:rPr lang="en-SE" smtClean="0"/>
              <a:t>‹#›</a:t>
            </a:fld>
            <a:endParaRPr lang="en-SE"/>
          </a:p>
        </p:txBody>
      </p:sp>
    </p:spTree>
    <p:extLst>
      <p:ext uri="{BB962C8B-B14F-4D97-AF65-F5344CB8AC3E}">
        <p14:creationId xmlns:p14="http://schemas.microsoft.com/office/powerpoint/2010/main" val="55386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4067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WG SA2#158	</a:t>
            </a:r>
          </a:p>
          <a:p>
            <a:pPr eaLnBrk="1" hangingPunct="1">
              <a:defRPr/>
            </a:pPr>
            <a:r>
              <a:rPr lang="sv-SE" altLang="en-US" sz="1200" b="1">
                <a:latin typeface="Arial "/>
              </a:rPr>
              <a:t>Goteborg, Sweden, 21st-25th August,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S2-2308735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atatracker.ietf.org/doc/draft-pauly-masque-quic-prox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datatracker.ietf.org/doc/rfc9298/" TargetMode="External"/><Relationship Id="rId2" Type="http://schemas.openxmlformats.org/officeDocument/2006/relationships/hyperlink" Target="https://datatracker.ietf.org/doc/rfc9297/"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masque-connect-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14142"/>
            <a:ext cx="7886700" cy="1985027"/>
          </a:xfrm>
        </p:spPr>
        <p:txBody>
          <a:bodyPr/>
          <a:lstStyle/>
          <a:p>
            <a:pPr algn="ctr" eaLnBrk="1" hangingPunct="1"/>
            <a:r>
              <a:rPr lang="en-GB">
                <a:effectLst/>
                <a:latin typeface="+mn-lt"/>
                <a:ea typeface="SimSun" panose="02010600030101010101" pitchFamily="2" charset="-122"/>
              </a:rPr>
              <a:t>MASQUE for Enhanced Traffic Management</a:t>
            </a:r>
            <a:endParaRPr lang="en-GB" altLang="en-US">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839787"/>
          </a:xfrm>
        </p:spPr>
        <p:txBody>
          <a:bodyPr/>
          <a:lstStyle/>
          <a:p>
            <a:pPr marL="0" indent="0" algn="ctr" eaLnBrk="1" hangingPunct="1">
              <a:buFontTx/>
              <a:buNone/>
            </a:pPr>
            <a:r>
              <a:rPr lang="en-GB" altLang="en-US"/>
              <a:t>Ericsson</a:t>
            </a:r>
            <a:endParaRPr lang="en-US"/>
          </a:p>
          <a:p>
            <a:pPr marL="0" indent="0" eaLnBrk="1" hangingPunct="1">
              <a:buFontTx/>
              <a:buNone/>
            </a:pPr>
            <a:endParaRPr lang="en-GB"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19BFBC-9DDA-AB3E-495A-E4C43D4144A3}"/>
              </a:ext>
            </a:extLst>
          </p:cNvPr>
          <p:cNvSpPr>
            <a:spLocks noGrp="1"/>
          </p:cNvSpPr>
          <p:nvPr>
            <p:ph type="ctrTitle"/>
          </p:nvPr>
        </p:nvSpPr>
        <p:spPr/>
        <p:txBody>
          <a:bodyPr/>
          <a:lstStyle/>
          <a:p>
            <a:r>
              <a:rPr lang="en-US" dirty="0"/>
              <a:t>Further details</a:t>
            </a:r>
          </a:p>
        </p:txBody>
      </p:sp>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393128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28F2C9B-2A40-767F-754E-5E80ED34F2C2}"/>
              </a:ext>
            </a:extLst>
          </p:cNvPr>
          <p:cNvSpPr/>
          <p:nvPr/>
        </p:nvSpPr>
        <p:spPr>
          <a:xfrm>
            <a:off x="1445342" y="5960508"/>
            <a:ext cx="9011264" cy="32587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solidFill>
            </a:endParaRPr>
          </a:p>
        </p:txBody>
      </p:sp>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Technology Principles</a:t>
            </a:r>
            <a:r>
              <a:rPr lang="en-US" b="0" i="0">
                <a:solidFill>
                  <a:srgbClr val="000000"/>
                </a:solidFill>
                <a:effectLst/>
                <a:latin typeface="Times New Roman" panose="02020603050405020304" pitchFamily="18" charset="0"/>
              </a:rPr>
              <a:t> </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algn="l" rtl="0" fontAlgn="base"/>
            <a:r>
              <a:rPr lang="en-US" sz="1400" b="0" i="0" u="none" strike="noStrike">
                <a:solidFill>
                  <a:srgbClr val="181818"/>
                </a:solidFill>
                <a:effectLst/>
              </a:rPr>
              <a:t> An HTTP-based tunnel is established between a client and a relay (aka MASQUE server) which receives traffic from the client through the tunnel and forwards it to a target server or another relay. While earlier versions of HTTP are supported it is mostly intended to be used with HTTP3 over QUIC.</a:t>
            </a:r>
            <a:r>
              <a:rPr lang="en-US" sz="1400" b="0" i="0">
                <a:solidFill>
                  <a:srgbClr val="181818"/>
                </a:solidFill>
                <a:effectLst/>
              </a:rPr>
              <a:t>​</a:t>
            </a:r>
          </a:p>
          <a:p>
            <a:pPr algn="l" rtl="0" fontAlgn="base"/>
            <a:r>
              <a:rPr lang="en-US" sz="1400" b="0" i="0" u="none" strike="noStrike">
                <a:solidFill>
                  <a:srgbClr val="181818"/>
                </a:solidFill>
                <a:effectLst/>
              </a:rPr>
              <a:t>The MASQUE server </a:t>
            </a:r>
            <a:r>
              <a:rPr lang="en-GB" sz="1400" b="0" i="0" u="none" strike="noStrike">
                <a:solidFill>
                  <a:srgbClr val="181818"/>
                </a:solidFill>
                <a:effectLst/>
              </a:rPr>
              <a:t>provides a proxy service that forwards multiple flows inside an HTTP3 connection:</a:t>
            </a:r>
            <a:r>
              <a:rPr lang="en-US" sz="1400" b="0" i="0">
                <a:solidFill>
                  <a:srgbClr val="181818"/>
                </a:solidFill>
                <a:effectLst/>
              </a:rPr>
              <a:t>​</a:t>
            </a:r>
          </a:p>
          <a:p>
            <a:pPr lvl="1"/>
            <a:r>
              <a:rPr lang="en-GB" sz="1400" b="0" i="0" u="none" strike="noStrike">
                <a:solidFill>
                  <a:srgbClr val="181818"/>
                </a:solidFill>
                <a:effectLst/>
              </a:rPr>
              <a:t>HTTP3 settings indicate support for HTTP datagrams. </a:t>
            </a:r>
            <a:r>
              <a:rPr lang="en-GB" sz="1400">
                <a:solidFill>
                  <a:srgbClr val="181818"/>
                </a:solidFill>
              </a:rPr>
              <a:t>E</a:t>
            </a:r>
            <a:r>
              <a:rPr lang="en-GB" sz="1400" b="0" i="0" u="none" strike="noStrike">
                <a:solidFill>
                  <a:srgbClr val="181818"/>
                </a:solidFill>
                <a:effectLst/>
              </a:rPr>
              <a:t>xtended HTTP CONNECT method with new upgrade tokens indicate UDP or IP proxying. </a:t>
            </a:r>
            <a:r>
              <a:rPr lang="en-US" sz="1400" b="0" i="0">
                <a:solidFill>
                  <a:srgbClr val="181818"/>
                </a:solidFill>
                <a:effectLst/>
              </a:rPr>
              <a:t>​</a:t>
            </a:r>
          </a:p>
          <a:p>
            <a:pPr lvl="1"/>
            <a:r>
              <a:rPr lang="en-GB" sz="1400" b="0" i="0" u="none" strike="noStrike">
                <a:solidFill>
                  <a:srgbClr val="181818"/>
                </a:solidFill>
                <a:effectLst/>
              </a:rPr>
              <a:t>The HTTP-based CAPSULE protocol allows for tunnel configuration messages and stream-based encoding of encapsulated datagrams.</a:t>
            </a:r>
            <a:r>
              <a:rPr lang="en-US" sz="1400" b="0" i="0">
                <a:solidFill>
                  <a:srgbClr val="181818"/>
                </a:solidFill>
                <a:effectLst/>
              </a:rPr>
              <a:t>​</a:t>
            </a:r>
          </a:p>
          <a:p>
            <a:pPr lvl="1"/>
            <a:r>
              <a:rPr lang="en-US" sz="1400" b="0" i="0" u="none" strike="noStrike">
                <a:solidFill>
                  <a:srgbClr val="181818"/>
                </a:solidFill>
                <a:effectLst/>
              </a:rPr>
              <a:t>Multiple encapsulated connections: End-to-end security is unaltered by proxy</a:t>
            </a:r>
            <a:r>
              <a:rPr lang="en-US"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endParaRPr lang="en-GB" sz="1400" b="0" i="0">
              <a:solidFill>
                <a:srgbClr val="181818"/>
              </a:solidFill>
              <a:effectLst/>
            </a:endParaRPr>
          </a:p>
          <a:p>
            <a:pPr algn="ctr">
              <a:buFont typeface="+mj-lt"/>
              <a:buAutoNum type="arabicPeriod"/>
            </a:pPr>
            <a:r>
              <a:rPr lang="en-GB" sz="1400" b="0" i="0">
                <a:solidFill>
                  <a:srgbClr val="181818"/>
                </a:solidFill>
                <a:effectLst/>
              </a:rPr>
              <a:t>​</a:t>
            </a:r>
            <a:r>
              <a:rPr lang="en-GB" sz="1400" b="0" i="0" u="none" strike="noStrike">
                <a:solidFill>
                  <a:srgbClr val="181818"/>
                </a:solidFill>
                <a:effectLst/>
              </a:rPr>
              <a:t>Client establishes HTTP3 tunnel connection to MASQUE proxy (yellow)</a:t>
            </a:r>
            <a:endParaRPr lang="en-GB" sz="1400" b="0" i="0">
              <a:solidFill>
                <a:srgbClr val="181818"/>
              </a:solidFill>
              <a:effectLst/>
            </a:endParaRPr>
          </a:p>
          <a:p>
            <a:pPr algn="ctr" rtl="0" fontAlgn="base">
              <a:buFont typeface="+mj-lt"/>
              <a:buAutoNum type="arabicPeriod"/>
            </a:pPr>
            <a:r>
              <a:rPr lang="en-GB" sz="1400" b="0" i="0" u="none" strike="noStrike">
                <a:solidFill>
                  <a:srgbClr val="181818"/>
                </a:solidFill>
                <a:effectLst/>
              </a:rPr>
              <a:t>Client establishes HTTP3 tunnel connection to MASQUE proxy (yellow)</a:t>
            </a:r>
            <a:r>
              <a:rPr lang="en-US" sz="1400" b="0" i="0">
                <a:solidFill>
                  <a:srgbClr val="181818"/>
                </a:solidFill>
                <a:effectLst/>
              </a:rPr>
              <a:t>​</a:t>
            </a:r>
          </a:p>
          <a:p>
            <a:pPr marL="0" indent="0" algn="l" rtl="0" fontAlgn="base">
              <a:buNone/>
            </a:pPr>
            <a:endParaRPr lang="en-US" sz="800" b="0" i="0">
              <a:solidFill>
                <a:srgbClr val="181818"/>
              </a:solidFill>
              <a:effectLst/>
            </a:endParaRPr>
          </a:p>
          <a:p>
            <a:pPr marL="0" indent="0" algn="ctr" rtl="0" fontAlgn="base">
              <a:buNone/>
            </a:pPr>
            <a:r>
              <a:rPr lang="en-US" sz="1600" b="0" i="0" u="none" strike="noStrike">
                <a:solidFill>
                  <a:schemeClr val="bg1"/>
                </a:solidFill>
                <a:effectLst/>
              </a:rPr>
              <a:t>This technology allows endpoints and in-network relays to exchange information explicitly</a:t>
            </a:r>
            <a:r>
              <a:rPr lang="en-US" sz="1600" b="0" i="0">
                <a:solidFill>
                  <a:schemeClr val="bg1"/>
                </a:solidFill>
                <a:effectLst/>
              </a:rPr>
              <a:t>​</a:t>
            </a:r>
          </a:p>
          <a:p>
            <a:pPr marL="0" indent="0">
              <a:buNone/>
            </a:pPr>
            <a:endParaRPr lang="en-US" altLang="en-US" sz="1400"/>
          </a:p>
        </p:txBody>
      </p:sp>
      <p:grpSp>
        <p:nvGrpSpPr>
          <p:cNvPr id="2" name="Group 1">
            <a:extLst>
              <a:ext uri="{FF2B5EF4-FFF2-40B4-BE49-F238E27FC236}">
                <a16:creationId xmlns:a16="http://schemas.microsoft.com/office/drawing/2014/main" id="{C080193D-0AC9-EC0C-557E-7276D209901C}"/>
              </a:ext>
            </a:extLst>
          </p:cNvPr>
          <p:cNvGrpSpPr/>
          <p:nvPr/>
        </p:nvGrpSpPr>
        <p:grpSpPr>
          <a:xfrm>
            <a:off x="1737680" y="3921462"/>
            <a:ext cx="8150582" cy="1239790"/>
            <a:chOff x="1927147" y="2751800"/>
            <a:chExt cx="8990455" cy="1319400"/>
          </a:xfrm>
        </p:grpSpPr>
        <p:sp>
          <p:nvSpPr>
            <p:cNvPr id="3" name="Google Shape;73;p16">
              <a:extLst>
                <a:ext uri="{FF2B5EF4-FFF2-40B4-BE49-F238E27FC236}">
                  <a16:creationId xmlns:a16="http://schemas.microsoft.com/office/drawing/2014/main" id="{8F63371C-E99B-CB4E-86FB-D31B6EDBD522}"/>
                </a:ext>
              </a:extLst>
            </p:cNvPr>
            <p:cNvSpPr/>
            <p:nvPr/>
          </p:nvSpPr>
          <p:spPr>
            <a:xfrm>
              <a:off x="3082547" y="3288867"/>
              <a:ext cx="2438400" cy="627000"/>
            </a:xfrm>
            <a:prstGeom prst="flowChartMagneticDrum">
              <a:avLst/>
            </a:prstGeom>
            <a:solidFill>
              <a:schemeClr val="accent4"/>
            </a:solidFill>
            <a:ln w="3810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highlight>
                  <a:srgbClr val="FFFFFF"/>
                </a:highlight>
              </a:endParaRPr>
            </a:p>
          </p:txBody>
        </p:sp>
        <p:sp>
          <p:nvSpPr>
            <p:cNvPr id="4" name="Google Shape;76;p16">
              <a:extLst>
                <a:ext uri="{FF2B5EF4-FFF2-40B4-BE49-F238E27FC236}">
                  <a16:creationId xmlns:a16="http://schemas.microsoft.com/office/drawing/2014/main" id="{990F0FD1-251B-9328-43C9-0E652B6A4C69}"/>
                </a:ext>
              </a:extLst>
            </p:cNvPr>
            <p:cNvSpPr/>
            <p:nvPr/>
          </p:nvSpPr>
          <p:spPr>
            <a:xfrm>
              <a:off x="1927147" y="3220600"/>
              <a:ext cx="1149600" cy="763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Client</a:t>
              </a:r>
              <a:endParaRPr sz="1200" b="1">
                <a:solidFill>
                  <a:schemeClr val="bg1"/>
                </a:solidFill>
              </a:endParaRPr>
            </a:p>
          </p:txBody>
        </p:sp>
        <p:sp>
          <p:nvSpPr>
            <p:cNvPr id="5" name="Google Shape;77;p16">
              <a:extLst>
                <a:ext uri="{FF2B5EF4-FFF2-40B4-BE49-F238E27FC236}">
                  <a16:creationId xmlns:a16="http://schemas.microsoft.com/office/drawing/2014/main" id="{83F5BCB5-439C-D8F7-5D37-D04B0730D6D0}"/>
                </a:ext>
              </a:extLst>
            </p:cNvPr>
            <p:cNvSpPr/>
            <p:nvPr/>
          </p:nvSpPr>
          <p:spPr>
            <a:xfrm>
              <a:off x="5442547" y="3133600"/>
              <a:ext cx="1637200" cy="937600"/>
            </a:xfrm>
            <a:prstGeom prst="rect">
              <a:avLst/>
            </a:prstGeom>
            <a:solidFill>
              <a:schemeClr val="accent2"/>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MASQUE</a:t>
              </a:r>
              <a:endParaRPr sz="1200" b="1">
                <a:solidFill>
                  <a:schemeClr val="bg1"/>
                </a:solidFill>
              </a:endParaRPr>
            </a:p>
            <a:p>
              <a:pPr marL="0" indent="0" algn="ctr">
                <a:spcBef>
                  <a:spcPts val="0"/>
                </a:spcBef>
                <a:spcAft>
                  <a:spcPts val="0"/>
                </a:spcAft>
                <a:buNone/>
              </a:pPr>
              <a:endParaRPr sz="1200" b="1">
                <a:solidFill>
                  <a:schemeClr val="bg1"/>
                </a:solidFill>
              </a:endParaRPr>
            </a:p>
            <a:p>
              <a:pPr marL="0" indent="0" algn="ctr">
                <a:spcBef>
                  <a:spcPts val="0"/>
                </a:spcBef>
                <a:spcAft>
                  <a:spcPts val="0"/>
                </a:spcAft>
                <a:buNone/>
              </a:pPr>
              <a:r>
                <a:rPr lang="en" sz="1200" b="1">
                  <a:solidFill>
                    <a:schemeClr val="bg1"/>
                  </a:solidFill>
                </a:rPr>
                <a:t>Server</a:t>
              </a:r>
              <a:endParaRPr sz="1200" b="1">
                <a:solidFill>
                  <a:schemeClr val="bg1"/>
                </a:solidFill>
              </a:endParaRPr>
            </a:p>
          </p:txBody>
        </p:sp>
        <p:sp>
          <p:nvSpPr>
            <p:cNvPr id="6" name="Google Shape;78;p16">
              <a:extLst>
                <a:ext uri="{FF2B5EF4-FFF2-40B4-BE49-F238E27FC236}">
                  <a16:creationId xmlns:a16="http://schemas.microsoft.com/office/drawing/2014/main" id="{41E150F3-7559-EE5D-4B72-B13112312D55}"/>
                </a:ext>
              </a:extLst>
            </p:cNvPr>
            <p:cNvSpPr/>
            <p:nvPr/>
          </p:nvSpPr>
          <p:spPr>
            <a:xfrm>
              <a:off x="9445547" y="3133600"/>
              <a:ext cx="1472055" cy="937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Target</a:t>
              </a:r>
              <a:endParaRPr sz="1200" b="1">
                <a:solidFill>
                  <a:schemeClr val="bg1"/>
                </a:solidFill>
              </a:endParaRPr>
            </a:p>
            <a:p>
              <a:pPr marL="0" indent="0" algn="ctr">
                <a:spcBef>
                  <a:spcPts val="0"/>
                </a:spcBef>
                <a:spcAft>
                  <a:spcPts val="0"/>
                </a:spcAft>
                <a:buNone/>
              </a:pPr>
              <a:r>
                <a:rPr lang="en" sz="1200" b="1">
                  <a:solidFill>
                    <a:schemeClr val="bg1"/>
                  </a:solidFill>
                </a:rPr>
                <a:t>Server</a:t>
              </a:r>
            </a:p>
            <a:p>
              <a:pPr marL="0" indent="0" algn="ctr">
                <a:spcBef>
                  <a:spcPts val="0"/>
                </a:spcBef>
                <a:spcAft>
                  <a:spcPts val="0"/>
                </a:spcAft>
                <a:buNone/>
              </a:pPr>
              <a:r>
                <a:rPr lang="en" sz="1200" b="1">
                  <a:solidFill>
                    <a:schemeClr val="bg1"/>
                  </a:solidFill>
                </a:rPr>
                <a:t>(or second relay)</a:t>
              </a:r>
              <a:endParaRPr sz="1200" b="1">
                <a:solidFill>
                  <a:schemeClr val="bg1"/>
                </a:solidFill>
              </a:endParaRPr>
            </a:p>
          </p:txBody>
        </p:sp>
        <p:sp>
          <p:nvSpPr>
            <p:cNvPr id="7" name="Google Shape;79;p16">
              <a:extLst>
                <a:ext uri="{FF2B5EF4-FFF2-40B4-BE49-F238E27FC236}">
                  <a16:creationId xmlns:a16="http://schemas.microsoft.com/office/drawing/2014/main" id="{9D4BFE73-59B8-5134-D715-BB5661753FF0}"/>
                </a:ext>
              </a:extLst>
            </p:cNvPr>
            <p:cNvSpPr/>
            <p:nvPr/>
          </p:nvSpPr>
          <p:spPr>
            <a:xfrm>
              <a:off x="3082547" y="3429000"/>
              <a:ext cx="6357200" cy="346800"/>
            </a:xfrm>
            <a:prstGeom prst="leftRightArrow">
              <a:avLst>
                <a:gd name="adj1" fmla="val 50000"/>
                <a:gd name="adj2" fmla="val 50000"/>
              </a:avLst>
            </a:prstGeom>
            <a:solidFill>
              <a:schemeClr val="accent5"/>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p>
          </p:txBody>
        </p:sp>
        <p:sp>
          <p:nvSpPr>
            <p:cNvPr id="8" name="Google Shape;80;p16">
              <a:extLst>
                <a:ext uri="{FF2B5EF4-FFF2-40B4-BE49-F238E27FC236}">
                  <a16:creationId xmlns:a16="http://schemas.microsoft.com/office/drawing/2014/main" id="{198D5503-EACC-6B17-1CEF-355163C66BBD}"/>
                </a:ext>
              </a:extLst>
            </p:cNvPr>
            <p:cNvSpPr txBox="1"/>
            <p:nvPr/>
          </p:nvSpPr>
          <p:spPr>
            <a:xfrm>
              <a:off x="3029855" y="2836798"/>
              <a:ext cx="2491092" cy="5052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US" sz="1100"/>
                <a:t>HTTP3 / </a:t>
              </a:r>
              <a:r>
                <a:rPr lang="en" sz="1100"/>
                <a:t>QUIC tunnel</a:t>
              </a:r>
              <a:endParaRPr sz="1100"/>
            </a:p>
          </p:txBody>
        </p:sp>
        <p:sp>
          <p:nvSpPr>
            <p:cNvPr id="9" name="Google Shape;81;p16">
              <a:extLst>
                <a:ext uri="{FF2B5EF4-FFF2-40B4-BE49-F238E27FC236}">
                  <a16:creationId xmlns:a16="http://schemas.microsoft.com/office/drawing/2014/main" id="{FC893418-6562-4357-B77E-34A3DE9C31D8}"/>
                </a:ext>
              </a:extLst>
            </p:cNvPr>
            <p:cNvSpPr txBox="1"/>
            <p:nvPr/>
          </p:nvSpPr>
          <p:spPr>
            <a:xfrm>
              <a:off x="6623655" y="2751800"/>
              <a:ext cx="1915600" cy="9376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 sz="1100"/>
                <a:t>End-to-end</a:t>
              </a:r>
              <a:endParaRPr sz="1100"/>
            </a:p>
            <a:p>
              <a:pPr marL="0" indent="0" algn="ctr">
                <a:spcBef>
                  <a:spcPts val="0"/>
                </a:spcBef>
                <a:spcAft>
                  <a:spcPts val="0"/>
                </a:spcAft>
                <a:buNone/>
              </a:pPr>
              <a:r>
                <a:rPr lang="en" sz="1100"/>
                <a:t>connection</a:t>
              </a:r>
              <a:endParaRPr sz="1100"/>
            </a:p>
          </p:txBody>
        </p:sp>
      </p:gr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88FF4-5000-1F6C-F45B-ED5B79444741}"/>
              </a:ext>
            </a:extLst>
          </p:cNvPr>
          <p:cNvSpPr>
            <a:spLocks noGrp="1"/>
          </p:cNvSpPr>
          <p:nvPr>
            <p:ph type="title"/>
          </p:nvPr>
        </p:nvSpPr>
        <p:spPr/>
        <p:txBody>
          <a:bodyPr/>
          <a:lstStyle/>
          <a:p>
            <a:r>
              <a:rPr lang="en-US"/>
              <a:t>Optimized Delivery Without Double Encryption</a:t>
            </a:r>
            <a:r>
              <a:rPr lang="en-001"/>
              <a:t> (for QUIC)</a:t>
            </a:r>
            <a:endParaRPr lang="en-US"/>
          </a:p>
        </p:txBody>
      </p:sp>
      <p:sp>
        <p:nvSpPr>
          <p:cNvPr id="3" name="Rectangle 2">
            <a:extLst>
              <a:ext uri="{FF2B5EF4-FFF2-40B4-BE49-F238E27FC236}">
                <a16:creationId xmlns:a16="http://schemas.microsoft.com/office/drawing/2014/main" id="{871E22EB-14D7-889C-D3F0-CE9756EA7586}"/>
              </a:ext>
            </a:extLst>
          </p:cNvPr>
          <p:cNvSpPr/>
          <p:nvPr/>
        </p:nvSpPr>
        <p:spPr>
          <a:xfrm>
            <a:off x="838200" y="2686160"/>
            <a:ext cx="1160930" cy="782427"/>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err="1">
                <a:solidFill>
                  <a:schemeClr val="tx1"/>
                </a:solidFill>
              </a:rPr>
              <a:t>Client</a:t>
            </a:r>
            <a:r>
              <a:rPr lang="sv-SE">
                <a:solidFill>
                  <a:schemeClr val="tx1"/>
                </a:solidFill>
              </a:rPr>
              <a:t> / UE</a:t>
            </a:r>
            <a:endParaRPr lang="en-SE">
              <a:solidFill>
                <a:schemeClr val="tx1"/>
              </a:solidFill>
            </a:endParaRPr>
          </a:p>
        </p:txBody>
      </p:sp>
      <p:sp>
        <p:nvSpPr>
          <p:cNvPr id="4" name="Rectangle 3">
            <a:extLst>
              <a:ext uri="{FF2B5EF4-FFF2-40B4-BE49-F238E27FC236}">
                <a16:creationId xmlns:a16="http://schemas.microsoft.com/office/drawing/2014/main" id="{63CA96B7-68C2-8F5A-B56C-4754B8CC17D0}"/>
              </a:ext>
            </a:extLst>
          </p:cNvPr>
          <p:cNvSpPr/>
          <p:nvPr/>
        </p:nvSpPr>
        <p:spPr>
          <a:xfrm>
            <a:off x="5251902" y="2210974"/>
            <a:ext cx="1160930" cy="141749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endParaRPr lang="sv-SE" sz="1400">
              <a:solidFill>
                <a:schemeClr val="tx1"/>
              </a:solidFill>
            </a:endParaRPr>
          </a:p>
          <a:p>
            <a:pPr algn="ctr"/>
            <a:r>
              <a:rPr lang="sv-SE" sz="1400">
                <a:solidFill>
                  <a:schemeClr val="tx1"/>
                </a:solidFill>
              </a:rPr>
              <a:t>@UPF</a:t>
            </a:r>
            <a:endParaRPr lang="en-SE" sz="1400">
              <a:solidFill>
                <a:schemeClr val="tx1"/>
              </a:solidFill>
            </a:endParaRPr>
          </a:p>
        </p:txBody>
      </p:sp>
      <p:sp>
        <p:nvSpPr>
          <p:cNvPr id="5" name="Rectangle 4">
            <a:extLst>
              <a:ext uri="{FF2B5EF4-FFF2-40B4-BE49-F238E27FC236}">
                <a16:creationId xmlns:a16="http://schemas.microsoft.com/office/drawing/2014/main" id="{0419D42C-5838-03CC-292B-F2B61C964CD3}"/>
              </a:ext>
            </a:extLst>
          </p:cNvPr>
          <p:cNvSpPr/>
          <p:nvPr/>
        </p:nvSpPr>
        <p:spPr>
          <a:xfrm>
            <a:off x="9504217" y="2761261"/>
            <a:ext cx="1160930" cy="70732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solidFill>
                  <a:schemeClr val="tx1"/>
                </a:solidFill>
              </a:rPr>
              <a:t>Server </a:t>
            </a:r>
            <a:endParaRPr lang="en-SE">
              <a:solidFill>
                <a:schemeClr val="tx1"/>
              </a:solidFill>
            </a:endParaRPr>
          </a:p>
        </p:txBody>
      </p:sp>
      <p:sp>
        <p:nvSpPr>
          <p:cNvPr id="8" name="Rectangle 7">
            <a:extLst>
              <a:ext uri="{FF2B5EF4-FFF2-40B4-BE49-F238E27FC236}">
                <a16:creationId xmlns:a16="http://schemas.microsoft.com/office/drawing/2014/main" id="{AF956B64-A99A-FD9A-D834-53807982D58E}"/>
              </a:ext>
            </a:extLst>
          </p:cNvPr>
          <p:cNvSpPr/>
          <p:nvPr/>
        </p:nvSpPr>
        <p:spPr>
          <a:xfrm>
            <a:off x="5313843" y="2314296"/>
            <a:ext cx="1037047" cy="95908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a:solidFill>
                  <a:schemeClr val="tx1"/>
                </a:solidFill>
              </a:rPr>
              <a:t>MASQUE Proxy</a:t>
            </a:r>
          </a:p>
          <a:p>
            <a:pPr algn="ctr"/>
            <a:endParaRPr lang="en-SE" sz="1200">
              <a:solidFill>
                <a:schemeClr val="tx1"/>
              </a:solidFill>
            </a:endParaRPr>
          </a:p>
        </p:txBody>
      </p:sp>
      <p:cxnSp>
        <p:nvCxnSpPr>
          <p:cNvPr id="9" name="Straight Connector 8">
            <a:extLst>
              <a:ext uri="{FF2B5EF4-FFF2-40B4-BE49-F238E27FC236}">
                <a16:creationId xmlns:a16="http://schemas.microsoft.com/office/drawing/2014/main" id="{12753A60-44DC-BBAE-62D9-ADDD5C8637EA}"/>
              </a:ext>
            </a:extLst>
          </p:cNvPr>
          <p:cNvCxnSpPr>
            <a:cxnSpLocks/>
          </p:cNvCxnSpPr>
          <p:nvPr/>
        </p:nvCxnSpPr>
        <p:spPr>
          <a:xfrm>
            <a:off x="2007560" y="2933651"/>
            <a:ext cx="3306283" cy="1"/>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6FC6B07-E1C5-AFDE-E311-22FAF49CF9DF}"/>
              </a:ext>
            </a:extLst>
          </p:cNvPr>
          <p:cNvCxnSpPr>
            <a:cxnSpLocks/>
          </p:cNvCxnSpPr>
          <p:nvPr/>
        </p:nvCxnSpPr>
        <p:spPr>
          <a:xfrm>
            <a:off x="1999130" y="3129387"/>
            <a:ext cx="7505087" cy="0"/>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B4BC4F2-0A76-F4D9-6A2B-A7D5BFC76E4A}"/>
              </a:ext>
            </a:extLst>
          </p:cNvPr>
          <p:cNvCxnSpPr>
            <a:cxnSpLocks/>
          </p:cNvCxnSpPr>
          <p:nvPr/>
        </p:nvCxnSpPr>
        <p:spPr>
          <a:xfrm>
            <a:off x="2007560" y="3314671"/>
            <a:ext cx="7496657" cy="0"/>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BB73255-78FE-5F49-0743-811D3D790EEC}"/>
              </a:ext>
            </a:extLst>
          </p:cNvPr>
          <p:cNvSpPr txBox="1"/>
          <p:nvPr/>
        </p:nvSpPr>
        <p:spPr>
          <a:xfrm>
            <a:off x="673836" y="3898792"/>
            <a:ext cx="10515599" cy="2677656"/>
          </a:xfrm>
          <a:prstGeom prst="rect">
            <a:avLst/>
          </a:prstGeom>
          <a:noFill/>
        </p:spPr>
        <p:txBody>
          <a:bodyPr wrap="square" rtlCol="0">
            <a:spAutoFit/>
          </a:bodyPr>
          <a:lstStyle/>
          <a:p>
            <a:pPr marL="342900" indent="-342900">
              <a:buFont typeface="Arial" panose="020B0604020202020204" pitchFamily="34" charset="0"/>
              <a:buChar char="•"/>
            </a:pPr>
            <a:r>
              <a:rPr lang="sv-SE" sz="1400" dirty="0"/>
              <a:t>Client establishes a HTTP3 / MASQUE connection with the </a:t>
            </a:r>
            <a:r>
              <a:rPr lang="en-001" sz="1400" dirty="0"/>
              <a:t>UPF masque proxy.</a:t>
            </a:r>
          </a:p>
          <a:p>
            <a:pPr marL="342900" indent="-342900">
              <a:buFont typeface="Arial" panose="020B0604020202020204" pitchFamily="34" charset="0"/>
              <a:buChar char="•"/>
            </a:pPr>
            <a:r>
              <a:rPr lang="en-001" sz="1400" dirty="0"/>
              <a:t>Initial connection setup messages between client and server are encapsulated in the Masque connection.</a:t>
            </a:r>
          </a:p>
          <a:p>
            <a:pPr marL="342900" indent="-342900">
              <a:buFont typeface="Arial" panose="020B0604020202020204" pitchFamily="34" charset="0"/>
              <a:buChar char="•"/>
            </a:pPr>
            <a:r>
              <a:rPr lang="en-001" sz="1400" dirty="0"/>
              <a:t>Subsequent packets are sent outside the crypto envelope of the Masque connection. The proxy identifies the flows associated with a tunnel by use of QUIC connection IDs. </a:t>
            </a:r>
          </a:p>
          <a:p>
            <a:pPr marL="342900" indent="-342900">
              <a:buFont typeface="Arial" panose="020B0604020202020204" pitchFamily="34" charset="0"/>
              <a:buChar char="•"/>
            </a:pPr>
            <a:r>
              <a:rPr lang="en-001" sz="1400" dirty="0"/>
              <a:t>The connection I</a:t>
            </a:r>
            <a:r>
              <a:rPr lang="en-US" sz="1400" dirty="0"/>
              <a:t>d</a:t>
            </a:r>
            <a:r>
              <a:rPr lang="en-001" sz="1400" dirty="0"/>
              <a:t>s to be used are exchanged through the control channel between client and proxy. </a:t>
            </a:r>
          </a:p>
          <a:p>
            <a:pPr marL="342900" indent="-342900">
              <a:buFont typeface="Arial" panose="020B0604020202020204" pitchFamily="34" charset="0"/>
              <a:buChar char="•"/>
            </a:pPr>
            <a:r>
              <a:rPr lang="en-001" sz="1400" dirty="0"/>
              <a:t>Each endpoint can unilaterally decide whether a packet should be encapsulated or sent outside the tunnel. </a:t>
            </a:r>
          </a:p>
          <a:p>
            <a:pPr marL="342900" indent="-342900">
              <a:buFont typeface="Arial" panose="020B0604020202020204" pitchFamily="34" charset="0"/>
              <a:buChar char="•"/>
            </a:pPr>
            <a:r>
              <a:rPr lang="en-001" sz="1400" dirty="0"/>
              <a:t>Use cases that do not require full tunnel</a:t>
            </a:r>
            <a:r>
              <a:rPr lang="en-US" sz="1400" dirty="0"/>
              <a:t>l</a:t>
            </a:r>
            <a:r>
              <a:rPr lang="en-001" sz="1400" dirty="0"/>
              <a:t>ing can benefit since a layer of encryption and encapsulation is removed. </a:t>
            </a:r>
          </a:p>
          <a:p>
            <a:pPr marL="342900" indent="-342900">
              <a:buFont typeface="Arial" panose="020B0604020202020204" pitchFamily="34" charset="0"/>
              <a:buChar char="•"/>
            </a:pPr>
            <a:r>
              <a:rPr lang="en-001" sz="1400" dirty="0"/>
              <a:t>Currently specified in: </a:t>
            </a:r>
            <a:r>
              <a:rPr lang="en-US" sz="1400" dirty="0">
                <a:hlinkClick r:id="rId2"/>
              </a:rPr>
              <a:t>draft-pauly-masque-quic-proxy-06 - QUIC-Aware Proxying Using HTTP (ietf.org)</a:t>
            </a:r>
            <a:endParaRPr lang="en-001" sz="1400" dirty="0"/>
          </a:p>
          <a:p>
            <a:pPr marL="800100" lvl="1" indent="-342900">
              <a:buFont typeface="Arial" panose="020B0604020202020204" pitchFamily="34" charset="0"/>
              <a:buChar char="•"/>
            </a:pPr>
            <a:r>
              <a:rPr lang="en-001" sz="1400" dirty="0"/>
              <a:t>The draft is likely to be adopted by the MASQUE working group in IETF </a:t>
            </a:r>
            <a:r>
              <a:rPr lang="en-US" sz="1400" dirty="0"/>
              <a:t>soon</a:t>
            </a:r>
            <a:r>
              <a:rPr lang="en-001" sz="1400" dirty="0"/>
              <a:t>. </a:t>
            </a:r>
          </a:p>
          <a:p>
            <a:pPr marL="800100" lvl="1" indent="-342900">
              <a:buFont typeface="Arial" panose="020B0604020202020204" pitchFamily="34" charset="0"/>
              <a:buChar char="•"/>
            </a:pPr>
            <a:r>
              <a:rPr lang="en-001" sz="1400" dirty="0"/>
              <a:t>The Masque charter has been updated and it does explicitly reference this type of solution as a goal for the WG.</a:t>
            </a:r>
            <a:endParaRPr lang="en-US" sz="1400" dirty="0"/>
          </a:p>
          <a:p>
            <a:pPr marL="342900" indent="-342900">
              <a:buFont typeface="Arial" panose="020B0604020202020204" pitchFamily="34" charset="0"/>
              <a:buChar char="•"/>
            </a:pPr>
            <a:endParaRPr lang="en-001" sz="1400" dirty="0"/>
          </a:p>
          <a:p>
            <a:pPr marL="342900" indent="-342900">
              <a:buAutoNum type="arabicPeriod"/>
            </a:pPr>
            <a:endParaRPr lang="en-SE" sz="1400" dirty="0"/>
          </a:p>
        </p:txBody>
      </p:sp>
      <p:cxnSp>
        <p:nvCxnSpPr>
          <p:cNvPr id="24" name="Straight Arrow Connector 23">
            <a:extLst>
              <a:ext uri="{FF2B5EF4-FFF2-40B4-BE49-F238E27FC236}">
                <a16:creationId xmlns:a16="http://schemas.microsoft.com/office/drawing/2014/main" id="{BE76DB4F-FA06-A65E-1919-C895847841C0}"/>
              </a:ext>
            </a:extLst>
          </p:cNvPr>
          <p:cNvCxnSpPr>
            <a:cxnSpLocks/>
          </p:cNvCxnSpPr>
          <p:nvPr/>
        </p:nvCxnSpPr>
        <p:spPr>
          <a:xfrm flipV="1">
            <a:off x="2466934" y="2133086"/>
            <a:ext cx="684828" cy="794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9B51CA0-C434-8F5B-392F-119C4FFF5792}"/>
              </a:ext>
            </a:extLst>
          </p:cNvPr>
          <p:cNvSpPr txBox="1"/>
          <p:nvPr/>
        </p:nvSpPr>
        <p:spPr>
          <a:xfrm>
            <a:off x="2824122" y="1844970"/>
            <a:ext cx="1198447" cy="276999"/>
          </a:xfrm>
          <a:prstGeom prst="rect">
            <a:avLst/>
          </a:prstGeom>
          <a:noFill/>
        </p:spPr>
        <p:txBody>
          <a:bodyPr wrap="square" rtlCol="0">
            <a:spAutoFit/>
          </a:bodyPr>
          <a:lstStyle/>
          <a:p>
            <a:r>
              <a:rPr lang="en-001" sz="1200"/>
              <a:t>Control</a:t>
            </a:r>
            <a:endParaRPr lang="en-US" sz="1200"/>
          </a:p>
        </p:txBody>
      </p:sp>
      <p:cxnSp>
        <p:nvCxnSpPr>
          <p:cNvPr id="28" name="Straight Arrow Connector 27">
            <a:extLst>
              <a:ext uri="{FF2B5EF4-FFF2-40B4-BE49-F238E27FC236}">
                <a16:creationId xmlns:a16="http://schemas.microsoft.com/office/drawing/2014/main" id="{1B964C37-5160-D72A-4740-6526B15DC91C}"/>
              </a:ext>
            </a:extLst>
          </p:cNvPr>
          <p:cNvCxnSpPr>
            <a:cxnSpLocks/>
          </p:cNvCxnSpPr>
          <p:nvPr/>
        </p:nvCxnSpPr>
        <p:spPr>
          <a:xfrm flipV="1">
            <a:off x="2619334" y="2490095"/>
            <a:ext cx="952663" cy="589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EE2F26C-D8C8-AF50-A093-294AF7EB7340}"/>
              </a:ext>
            </a:extLst>
          </p:cNvPr>
          <p:cNvSpPr txBox="1"/>
          <p:nvPr/>
        </p:nvSpPr>
        <p:spPr>
          <a:xfrm>
            <a:off x="3304162" y="2059891"/>
            <a:ext cx="1299800" cy="461665"/>
          </a:xfrm>
          <a:prstGeom prst="rect">
            <a:avLst/>
          </a:prstGeom>
          <a:noFill/>
        </p:spPr>
        <p:txBody>
          <a:bodyPr wrap="square" rtlCol="0">
            <a:spAutoFit/>
          </a:bodyPr>
          <a:lstStyle/>
          <a:p>
            <a:r>
              <a:rPr lang="en-US" sz="1200"/>
              <a:t>E</a:t>
            </a:r>
            <a:r>
              <a:rPr lang="en-001" sz="1200" err="1"/>
              <a:t>ncapsulated</a:t>
            </a:r>
            <a:r>
              <a:rPr lang="en-001" sz="1200"/>
              <a:t> datagrams</a:t>
            </a:r>
            <a:endParaRPr lang="en-US" sz="1200"/>
          </a:p>
        </p:txBody>
      </p:sp>
      <p:cxnSp>
        <p:nvCxnSpPr>
          <p:cNvPr id="32" name="Straight Arrow Connector 31">
            <a:extLst>
              <a:ext uri="{FF2B5EF4-FFF2-40B4-BE49-F238E27FC236}">
                <a16:creationId xmlns:a16="http://schemas.microsoft.com/office/drawing/2014/main" id="{DA22494A-020D-B157-35D4-E1BD73A87611}"/>
              </a:ext>
            </a:extLst>
          </p:cNvPr>
          <p:cNvCxnSpPr>
            <a:cxnSpLocks/>
          </p:cNvCxnSpPr>
          <p:nvPr/>
        </p:nvCxnSpPr>
        <p:spPr>
          <a:xfrm flipV="1">
            <a:off x="3320952" y="2521540"/>
            <a:ext cx="1210695" cy="7802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13904BFC-B04B-3F0C-0C15-2CB69C7A4BA0}"/>
              </a:ext>
            </a:extLst>
          </p:cNvPr>
          <p:cNvSpPr txBox="1"/>
          <p:nvPr/>
        </p:nvSpPr>
        <p:spPr>
          <a:xfrm>
            <a:off x="4263812" y="2091336"/>
            <a:ext cx="1299800" cy="461665"/>
          </a:xfrm>
          <a:prstGeom prst="rect">
            <a:avLst/>
          </a:prstGeom>
          <a:noFill/>
        </p:spPr>
        <p:txBody>
          <a:bodyPr wrap="square" rtlCol="0">
            <a:spAutoFit/>
          </a:bodyPr>
          <a:lstStyle/>
          <a:p>
            <a:r>
              <a:rPr lang="en-US" sz="1200"/>
              <a:t>F</a:t>
            </a:r>
            <a:r>
              <a:rPr lang="en-001" sz="1200" err="1"/>
              <a:t>orwarded</a:t>
            </a:r>
            <a:r>
              <a:rPr lang="en-001" sz="1200"/>
              <a:t> datagrams</a:t>
            </a:r>
            <a:endParaRPr lang="en-US" sz="1200"/>
          </a:p>
        </p:txBody>
      </p:sp>
      <p:cxnSp>
        <p:nvCxnSpPr>
          <p:cNvPr id="35" name="Straight Arrow Connector 34">
            <a:extLst>
              <a:ext uri="{FF2B5EF4-FFF2-40B4-BE49-F238E27FC236}">
                <a16:creationId xmlns:a16="http://schemas.microsoft.com/office/drawing/2014/main" id="{4B7748C0-1625-6EF8-33DE-5BBD055D2C0D}"/>
              </a:ext>
            </a:extLst>
          </p:cNvPr>
          <p:cNvCxnSpPr>
            <a:cxnSpLocks/>
          </p:cNvCxnSpPr>
          <p:nvPr/>
        </p:nvCxnSpPr>
        <p:spPr>
          <a:xfrm flipH="1" flipV="1">
            <a:off x="9303534" y="2175105"/>
            <a:ext cx="781148" cy="5554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9639B9A-2F76-FBD6-D521-3BE6202FDB51}"/>
              </a:ext>
            </a:extLst>
          </p:cNvPr>
          <p:cNvSpPr txBox="1"/>
          <p:nvPr/>
        </p:nvSpPr>
        <p:spPr>
          <a:xfrm>
            <a:off x="8542338" y="1952407"/>
            <a:ext cx="2122809" cy="461665"/>
          </a:xfrm>
          <a:prstGeom prst="rect">
            <a:avLst/>
          </a:prstGeom>
          <a:noFill/>
        </p:spPr>
        <p:txBody>
          <a:bodyPr wrap="square" rtlCol="0">
            <a:spAutoFit/>
          </a:bodyPr>
          <a:lstStyle/>
          <a:p>
            <a:r>
              <a:rPr lang="en-US" sz="1200"/>
              <a:t>T</a:t>
            </a:r>
            <a:r>
              <a:rPr lang="en-001" sz="1200"/>
              <a:t>arget server </a:t>
            </a:r>
            <a:endParaRPr lang="en-US" sz="1200"/>
          </a:p>
          <a:p>
            <a:r>
              <a:rPr lang="en-US" sz="1200"/>
              <a:t>(</a:t>
            </a:r>
            <a:r>
              <a:rPr lang="en-001" sz="1200"/>
              <a:t>or </a:t>
            </a:r>
            <a:r>
              <a:rPr lang="en-US" sz="1200"/>
              <a:t>another MASQUE </a:t>
            </a:r>
            <a:r>
              <a:rPr lang="en-001" sz="1200"/>
              <a:t>relay</a:t>
            </a:r>
            <a:r>
              <a:rPr lang="en-US" sz="1200"/>
              <a:t>)</a:t>
            </a:r>
          </a:p>
        </p:txBody>
      </p:sp>
    </p:spTree>
    <p:extLst>
      <p:ext uri="{BB962C8B-B14F-4D97-AF65-F5344CB8AC3E}">
        <p14:creationId xmlns:p14="http://schemas.microsoft.com/office/powerpoint/2010/main" val="436287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MASQUE Specifications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lgn="l" rtl="0" fontAlgn="base">
              <a:buNone/>
            </a:pPr>
            <a:r>
              <a:rPr lang="en-US" sz="1600" b="1" i="0" u="none" strike="noStrike">
                <a:solidFill>
                  <a:srgbClr val="181818"/>
                </a:solidFill>
                <a:effectLst/>
              </a:rPr>
              <a:t>IETF MASQUE (</a:t>
            </a:r>
            <a:r>
              <a:rPr lang="en-GB" sz="1600" b="1" i="0" u="none" strike="noStrike">
                <a:solidFill>
                  <a:srgbClr val="181818"/>
                </a:solidFill>
                <a:effectLst/>
              </a:rPr>
              <a:t>Multiplexed Application Substrate over QUIC Encryption) WG </a:t>
            </a:r>
            <a:r>
              <a:rPr lang="en-GB" sz="1600" b="0" i="0" u="none" strike="noStrike">
                <a:solidFill>
                  <a:srgbClr val="181818"/>
                </a:solidFill>
                <a:effectLst/>
              </a:rPr>
              <a:t>was established in June 2020.</a:t>
            </a:r>
            <a:r>
              <a:rPr lang="en-US" sz="1600" b="0" i="0">
                <a:solidFill>
                  <a:srgbClr val="181818"/>
                </a:solidFill>
                <a:effectLst/>
              </a:rPr>
              <a:t>​</a:t>
            </a:r>
          </a:p>
          <a:p>
            <a:pPr algn="l" rtl="0" fontAlgn="base"/>
            <a:r>
              <a:rPr lang="en-US" sz="1600" b="0" i="0">
                <a:solidFill>
                  <a:srgbClr val="181818"/>
                </a:solidFill>
                <a:effectLst/>
              </a:rPr>
              <a:t>It was Chartered to specify secure proxy protocols and mechanisms based on QUIC.</a:t>
            </a:r>
          </a:p>
          <a:p>
            <a:pPr algn="l" rtl="0" fontAlgn="base"/>
            <a:r>
              <a:rPr lang="en-GB" sz="1600" b="0" i="0" u="none" strike="noStrike">
                <a:solidFill>
                  <a:srgbClr val="181818"/>
                </a:solidFill>
                <a:effectLst/>
              </a:rPr>
              <a:t>Main deliverables include so far:</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2"/>
              </a:rPr>
              <a:t>RFC 9297 - HTTP Datagrams and the Capsule Protocol (ietf.org)</a:t>
            </a:r>
            <a:r>
              <a:rPr lang="en-US" sz="1600" b="0" i="0">
                <a:solidFill>
                  <a:srgbClr val="181818"/>
                </a:solidFill>
                <a:effectLst/>
              </a:rPr>
              <a:t>​</a:t>
            </a:r>
          </a:p>
          <a:p>
            <a:pPr marL="0" indent="0">
              <a:buNone/>
            </a:pPr>
            <a:r>
              <a:rPr lang="en-US" sz="1600" b="0" i="0" u="none" strike="noStrike">
                <a:solidFill>
                  <a:srgbClr val="212529"/>
                </a:solidFill>
                <a:effectLst/>
              </a:rPr>
              <a:t>   Defines the concept of datagrams for HTTP. Primarily to be used for HTTP3 over QUIC with support for the datagrams. </a:t>
            </a:r>
            <a:r>
              <a:rPr lang="en-US" sz="1600" b="0" i="0">
                <a:solidFill>
                  <a:srgbClr val="212529"/>
                </a:solidFill>
                <a:effectLst/>
              </a:rPr>
              <a:t>​</a:t>
            </a:r>
            <a:endParaRPr lang="en-US" sz="1600" b="0" i="0">
              <a:solidFill>
                <a:srgbClr val="181818"/>
              </a:solidFill>
              <a:effectLst/>
            </a:endParaRPr>
          </a:p>
          <a:p>
            <a:pPr algn="l" rtl="0" fontAlgn="base">
              <a:buFont typeface="Arial" panose="020B0604020202020204" pitchFamily="34" charset="0"/>
              <a:buChar char="•"/>
            </a:pPr>
            <a:r>
              <a:rPr lang="en-US" sz="1600" b="0" i="0" u="sng" strike="noStrike">
                <a:solidFill>
                  <a:srgbClr val="0082F0"/>
                </a:solidFill>
                <a:effectLst/>
                <a:hlinkClick r:id="rId3"/>
              </a:rPr>
              <a:t>RFC 9298 - Proxying UDP in HTTP (ietf.org) </a:t>
            </a:r>
            <a:r>
              <a:rPr lang="en-US" sz="1600" b="0" i="0">
                <a:solidFill>
                  <a:srgbClr val="181818"/>
                </a:solidFill>
                <a:effectLst/>
              </a:rPr>
              <a:t>​</a:t>
            </a:r>
          </a:p>
          <a:p>
            <a:pPr marL="0" indent="0" algn="l" rtl="0" fontAlgn="base">
              <a:buNone/>
            </a:pPr>
            <a:r>
              <a:rPr lang="en-US" sz="1600" b="0" i="0" u="none" strike="noStrike">
                <a:solidFill>
                  <a:srgbClr val="212529"/>
                </a:solidFill>
                <a:effectLst/>
              </a:rPr>
              <a:t>   Extends HTTP with support for UDP proxying. It uses HTTP datagrams</a:t>
            </a:r>
            <a:r>
              <a:rPr lang="en-US" sz="1600" b="0" i="0">
                <a:solidFill>
                  <a:srgbClr val="212529"/>
                </a:solidFill>
                <a:effectLst/>
              </a:rPr>
              <a:t>​</a:t>
            </a:r>
            <a:endParaRPr lang="en-US" sz="1600" b="0" i="0">
              <a:solidFill>
                <a:srgbClr val="181818"/>
              </a:solidFill>
              <a:effectLst/>
            </a:endParaRPr>
          </a:p>
          <a:p>
            <a:pPr algn="l" rtl="0" fontAlgn="base"/>
            <a:r>
              <a:rPr lang="en-US" sz="1600" b="0" i="0" u="none" strike="noStrike">
                <a:solidFill>
                  <a:srgbClr val="181818"/>
                </a:solidFill>
                <a:effectLst/>
              </a:rPr>
              <a:t>Work ongoing and soon to become RFCs as well</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4"/>
              </a:rPr>
              <a:t>draft-ietf-masque-connect-ip-01</a:t>
            </a:r>
            <a:r>
              <a:rPr lang="en-US" sz="1600" b="0" i="0" u="none" strike="noStrike">
                <a:solidFill>
                  <a:srgbClr val="181818"/>
                </a:solidFill>
                <a:effectLst/>
              </a:rPr>
              <a:t> - </a:t>
            </a:r>
            <a:r>
              <a:rPr lang="en-US" sz="1600" b="0" i="0" u="none" strike="noStrike">
                <a:solidFill>
                  <a:srgbClr val="212529"/>
                </a:solidFill>
                <a:effectLst/>
              </a:rPr>
              <a:t> IP Proxying Support for HTTP </a:t>
            </a:r>
            <a:r>
              <a:rPr lang="en-US" sz="1600" b="0" i="0">
                <a:solidFill>
                  <a:srgbClr val="212529"/>
                </a:solidFill>
                <a:effectLst/>
              </a:rPr>
              <a:t>​</a:t>
            </a:r>
            <a:endParaRPr lang="en-US" sz="1600" b="0" i="0">
              <a:solidFill>
                <a:srgbClr val="181818"/>
              </a:solidFill>
              <a:effectLst/>
            </a:endParaRPr>
          </a:p>
          <a:p>
            <a:pPr marL="0" indent="0" algn="l" rtl="0" fontAlgn="base">
              <a:buNone/>
            </a:pPr>
            <a:r>
              <a:rPr lang="en-US" sz="1600" b="0" i="0" u="none" strike="noStrike">
                <a:solidFill>
                  <a:srgbClr val="212529"/>
                </a:solidFill>
                <a:effectLst/>
              </a:rPr>
              <a:t>    Extends HTTP with support for IP proxying</a:t>
            </a:r>
            <a:r>
              <a:rPr lang="en-GB" sz="1600" b="0" i="0">
                <a:solidFill>
                  <a:srgbClr val="212529"/>
                </a:solidFill>
                <a:effectLst/>
              </a:rPr>
              <a:t>​</a:t>
            </a:r>
            <a:endParaRPr lang="en-GB" sz="1600" b="0" i="0">
              <a:solidFill>
                <a:srgbClr val="181818"/>
              </a:solidFill>
              <a:effectLst/>
            </a:endParaRPr>
          </a:p>
          <a:p>
            <a:pPr marL="0" indent="0" algn="l" rtl="0" fontAlgn="base">
              <a:buNone/>
            </a:pPr>
            <a:endParaRPr lang="en-GB" sz="1600" b="0" i="0" u="none" strike="noStrike">
              <a:solidFill>
                <a:srgbClr val="181818"/>
              </a:solidFill>
              <a:effectLst/>
            </a:endParaRPr>
          </a:p>
          <a:p>
            <a:r>
              <a:rPr lang="en-GB" sz="1600">
                <a:solidFill>
                  <a:srgbClr val="181818"/>
                </a:solidFill>
              </a:rPr>
              <a:t>The MASQUE WG has been rechartered to focus on extensions to the base specifications. This allows the WG to work on extensions such as QUIC aware proxying and adding sequence numbers to HTTP datagrams (which will be used by ATSSS).</a:t>
            </a:r>
            <a:endParaRPr lang="en-US" sz="1600">
              <a:solidFill>
                <a:srgbClr val="181818"/>
              </a:solidFill>
            </a:endParaRPr>
          </a:p>
          <a:p>
            <a:pPr marL="0" marR="0" indent="0" hangingPunct="0">
              <a:spcBef>
                <a:spcPts val="0"/>
              </a:spcBef>
              <a:spcAft>
                <a:spcPts val="900"/>
              </a:spcAft>
            </a:pPr>
            <a:endParaRPr lang="en-US" sz="160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1600">
              <a:effectLst/>
              <a:ea typeface="SimSun" panose="02010600030101010101" pitchFamily="2" charset="-122"/>
            </a:endParaRPr>
          </a:p>
          <a:p>
            <a:endParaRPr lang="en-US" altLang="en-US" sz="1600"/>
          </a:p>
          <a:p>
            <a:endParaRPr lang="en-US" altLang="en-US" sz="1600"/>
          </a:p>
          <a:p>
            <a:endParaRPr lang="en-US" altLang="en-US" sz="160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MASQUE </a:t>
            </a:r>
            <a:r>
              <a:rPr lang="en-US" altLang="en-US" dirty="0"/>
              <a:t>enabled 5GS</a:t>
            </a:r>
            <a:br>
              <a:rPr lang="en-US" altLang="en-US" dirty="0"/>
            </a:br>
            <a:r>
              <a:rPr lang="en-US" altLang="en-US" dirty="0"/>
              <a:t>B</a:t>
            </a:r>
            <a:r>
              <a:rPr lang="en-US" altLang="en-US" sz="4000" dirty="0"/>
              <a:t>enefits this proposal brings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78974" y="2034073"/>
            <a:ext cx="5421440" cy="4142890"/>
          </a:xfrm>
        </p:spPr>
        <p:txBody>
          <a:bodyPr/>
          <a:lstStyle/>
          <a:p>
            <a:pPr marL="264795" indent="-264795"/>
            <a:r>
              <a:rPr lang="en-US" sz="1400" b="1" dirty="0"/>
              <a:t>Applying Traffic differentiation within a PDU Session is becoming a challenge:</a:t>
            </a:r>
          </a:p>
          <a:p>
            <a:pPr marL="721995" lvl="1" indent="-264795"/>
            <a:r>
              <a:rPr lang="en-US" sz="1200" dirty="0"/>
              <a:t>New Transport protocols like QUIC are being widely adopted</a:t>
            </a:r>
          </a:p>
          <a:p>
            <a:pPr marL="721995" lvl="1" indent="-264795"/>
            <a:r>
              <a:rPr lang="en-US" sz="1200" dirty="0"/>
              <a:t>Privacy concern drives reduced traffic visibility: encrypted Layer 4 (QUIC), Layer 3 impacted by relay proxy deployments,  encrypted signaling (DNS, TLS handshakes…)</a:t>
            </a:r>
          </a:p>
          <a:p>
            <a:pPr marL="721995" lvl="1" indent="-264795"/>
            <a:endParaRPr lang="en-US" sz="1200" dirty="0">
              <a:cs typeface="Calibri"/>
            </a:endParaRPr>
          </a:p>
          <a:p>
            <a:pPr marL="264795" indent="-264795"/>
            <a:r>
              <a:rPr lang="en-US" sz="1400" b="1" dirty="0"/>
              <a:t>MNO may be able to address both End-user concerns for privacy and its own Traffic differentiation needs by deploying a (MASQUE based) Relay service in 5GC: </a:t>
            </a:r>
            <a:endParaRPr lang="en-US" sz="1400" b="1" dirty="0">
              <a:cs typeface="Calibri"/>
            </a:endParaRPr>
          </a:p>
          <a:p>
            <a:pPr lvl="1"/>
            <a:r>
              <a:rPr lang="en-US" sz="1200" dirty="0"/>
              <a:t>MASQUE can be used to exchange information between the UE and mobile network. </a:t>
            </a:r>
            <a:endParaRPr lang="en-US" sz="1200" dirty="0">
              <a:cs typeface="Calibri"/>
            </a:endParaRPr>
          </a:p>
          <a:p>
            <a:pPr lvl="1"/>
            <a:r>
              <a:rPr lang="en-US" sz="1200" dirty="0"/>
              <a:t>Integrated in UPF (Policy Enforcement Point), MASQUE conveyed information can be used to assist Traffic differentiation for:</a:t>
            </a:r>
            <a:endParaRPr lang="en-US" sz="1200" dirty="0">
              <a:cs typeface="Calibri"/>
            </a:endParaRPr>
          </a:p>
          <a:p>
            <a:pPr lvl="2"/>
            <a:r>
              <a:rPr lang="en-US" sz="1200" b="1" dirty="0"/>
              <a:t>Differentiated Traffic Management (e.g. QoS, charging…)</a:t>
            </a:r>
          </a:p>
          <a:p>
            <a:pPr lvl="2"/>
            <a:r>
              <a:rPr lang="en-US" sz="1200" b="1" dirty="0"/>
              <a:t>Differentiated Traffic Data Collection (e.g. for Analytics)</a:t>
            </a:r>
            <a:endParaRPr lang="en-US" sz="1200" dirty="0"/>
          </a:p>
          <a:p>
            <a:pPr lvl="1"/>
            <a:r>
              <a:rPr lang="en-US" sz="1200" dirty="0">
                <a:cs typeface="Calibri"/>
              </a:rPr>
              <a:t>At the same time, the 5GS maintains and improves end-user privacy</a:t>
            </a:r>
          </a:p>
        </p:txBody>
      </p:sp>
      <p:grpSp>
        <p:nvGrpSpPr>
          <p:cNvPr id="3" name="Group 2">
            <a:extLst>
              <a:ext uri="{FF2B5EF4-FFF2-40B4-BE49-F238E27FC236}">
                <a16:creationId xmlns:a16="http://schemas.microsoft.com/office/drawing/2014/main" id="{6B3C618A-F7A3-E5A8-9AA9-D392E788135B}"/>
              </a:ext>
            </a:extLst>
          </p:cNvPr>
          <p:cNvGrpSpPr/>
          <p:nvPr/>
        </p:nvGrpSpPr>
        <p:grpSpPr>
          <a:xfrm>
            <a:off x="6191188" y="2814099"/>
            <a:ext cx="4963756" cy="2946668"/>
            <a:chOff x="6478609" y="2028180"/>
            <a:chExt cx="5308130" cy="2934811"/>
          </a:xfrm>
        </p:grpSpPr>
        <p:sp>
          <p:nvSpPr>
            <p:cNvPr id="5" name="Direct Access Storage 10">
              <a:extLst>
                <a:ext uri="{FF2B5EF4-FFF2-40B4-BE49-F238E27FC236}">
                  <a16:creationId xmlns:a16="http://schemas.microsoft.com/office/drawing/2014/main" id="{16981A08-4747-B858-528F-CBDD55FDBE85}"/>
                </a:ext>
              </a:extLst>
            </p:cNvPr>
            <p:cNvSpPr/>
            <p:nvPr/>
          </p:nvSpPr>
          <p:spPr>
            <a:xfrm>
              <a:off x="7308477" y="3644913"/>
              <a:ext cx="1674604" cy="63780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 name="Rectangle 2">
              <a:extLst>
                <a:ext uri="{FF2B5EF4-FFF2-40B4-BE49-F238E27FC236}">
                  <a16:creationId xmlns:a16="http://schemas.microsoft.com/office/drawing/2014/main" id="{A639BF1D-BBA4-3BF8-1E7B-6ADA8CD3F3D2}"/>
                </a:ext>
              </a:extLst>
            </p:cNvPr>
            <p:cNvSpPr>
              <a:spLocks noChangeArrowheads="1"/>
            </p:cNvSpPr>
            <p:nvPr/>
          </p:nvSpPr>
          <p:spPr bwMode="auto">
            <a:xfrm>
              <a:off x="10633368" y="3043651"/>
              <a:ext cx="1153371" cy="41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200" b="1"/>
                <a:t>Application </a:t>
              </a:r>
            </a:p>
            <a:p>
              <a:pPr marL="0" indent="0" algn="ctr">
                <a:buNone/>
              </a:pPr>
              <a:r>
                <a:rPr lang="en-US" sz="1200" b="1"/>
                <a:t>Server</a:t>
              </a:r>
              <a:endParaRPr lang="en-US" sz="1200"/>
            </a:p>
          </p:txBody>
        </p:sp>
        <p:sp>
          <p:nvSpPr>
            <p:cNvPr id="7" name="AutoShape 145">
              <a:extLst>
                <a:ext uri="{FF2B5EF4-FFF2-40B4-BE49-F238E27FC236}">
                  <a16:creationId xmlns:a16="http://schemas.microsoft.com/office/drawing/2014/main" id="{E730B416-84F9-83B0-F084-6442332419FB}"/>
                </a:ext>
              </a:extLst>
            </p:cNvPr>
            <p:cNvSpPr>
              <a:spLocks noChangeArrowheads="1"/>
            </p:cNvSpPr>
            <p:nvPr/>
          </p:nvSpPr>
          <p:spPr bwMode="auto">
            <a:xfrm>
              <a:off x="10773252" y="3431817"/>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cxnSp>
          <p:nvCxnSpPr>
            <p:cNvPr id="8" name="Straight Connector 7">
              <a:extLst>
                <a:ext uri="{FF2B5EF4-FFF2-40B4-BE49-F238E27FC236}">
                  <a16:creationId xmlns:a16="http://schemas.microsoft.com/office/drawing/2014/main" id="{E94ACC3C-6281-995B-606F-5BBBDC2FCEAB}"/>
                </a:ext>
              </a:extLst>
            </p:cNvPr>
            <p:cNvCxnSpPr>
              <a:cxnSpLocks/>
            </p:cNvCxnSpPr>
            <p:nvPr/>
          </p:nvCxnSpPr>
          <p:spPr>
            <a:xfrm>
              <a:off x="7349350" y="3801232"/>
              <a:ext cx="1542148" cy="4983"/>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AutoShape 145">
              <a:extLst>
                <a:ext uri="{FF2B5EF4-FFF2-40B4-BE49-F238E27FC236}">
                  <a16:creationId xmlns:a16="http://schemas.microsoft.com/office/drawing/2014/main" id="{40003AC2-3625-0487-7670-DC5820D1AAFD}"/>
                </a:ext>
              </a:extLst>
            </p:cNvPr>
            <p:cNvSpPr>
              <a:spLocks noChangeArrowheads="1"/>
            </p:cNvSpPr>
            <p:nvPr/>
          </p:nvSpPr>
          <p:spPr bwMode="auto">
            <a:xfrm>
              <a:off x="10764910" y="3819704"/>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sp>
          <p:nvSpPr>
            <p:cNvPr id="10" name="Rounded Rectangle 17">
              <a:extLst>
                <a:ext uri="{FF2B5EF4-FFF2-40B4-BE49-F238E27FC236}">
                  <a16:creationId xmlns:a16="http://schemas.microsoft.com/office/drawing/2014/main" id="{26944DE9-3274-5D6A-C984-BE192F67CBEC}"/>
                </a:ext>
              </a:extLst>
            </p:cNvPr>
            <p:cNvSpPr/>
            <p:nvPr/>
          </p:nvSpPr>
          <p:spPr bwMode="auto">
            <a:xfrm>
              <a:off x="8903586" y="3486032"/>
              <a:ext cx="678054" cy="862802"/>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pic>
          <p:nvPicPr>
            <p:cNvPr id="11" name="Graphic 10">
              <a:extLst>
                <a:ext uri="{FF2B5EF4-FFF2-40B4-BE49-F238E27FC236}">
                  <a16:creationId xmlns:a16="http://schemas.microsoft.com/office/drawing/2014/main" id="{BCBE2A45-9F30-CEE8-0C2F-115932C55D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83887" y="3525626"/>
              <a:ext cx="523511" cy="464637"/>
            </a:xfrm>
            <a:prstGeom prst="rect">
              <a:avLst/>
            </a:prstGeom>
          </p:spPr>
        </p:pic>
        <p:sp>
          <p:nvSpPr>
            <p:cNvPr id="12" name="TextBox 11">
              <a:extLst>
                <a:ext uri="{FF2B5EF4-FFF2-40B4-BE49-F238E27FC236}">
                  <a16:creationId xmlns:a16="http://schemas.microsoft.com/office/drawing/2014/main" id="{D68002CB-3CFC-A1F6-C982-845FA37A27FE}"/>
                </a:ext>
              </a:extLst>
            </p:cNvPr>
            <p:cNvSpPr txBox="1"/>
            <p:nvPr/>
          </p:nvSpPr>
          <p:spPr>
            <a:xfrm>
              <a:off x="8743610" y="4319261"/>
              <a:ext cx="1031156" cy="643730"/>
            </a:xfrm>
            <a:prstGeom prst="rect">
              <a:avLst/>
            </a:prstGeom>
            <a:noFill/>
          </p:spPr>
          <p:txBody>
            <a:bodyPr wrap="square" rtlCol="0">
              <a:spAutoFit/>
            </a:bodyPr>
            <a:lstStyle/>
            <a:p>
              <a:pPr marL="0" indent="0" algn="ctr">
                <a:buNone/>
              </a:pPr>
              <a:endParaRPr lang="de-DE" sz="1200" b="1"/>
            </a:p>
            <a:p>
              <a:pPr marL="0" indent="0" algn="ctr">
                <a:buNone/>
              </a:pPr>
              <a:r>
                <a:rPr lang="de-DE" sz="1200" b="1"/>
                <a:t>MASQUE proxy</a:t>
              </a:r>
            </a:p>
          </p:txBody>
        </p:sp>
        <p:sp>
          <p:nvSpPr>
            <p:cNvPr id="13" name="AutoShape 145">
              <a:extLst>
                <a:ext uri="{FF2B5EF4-FFF2-40B4-BE49-F238E27FC236}">
                  <a16:creationId xmlns:a16="http://schemas.microsoft.com/office/drawing/2014/main" id="{563D6354-0857-557E-D41B-0A91B88B2AAB}"/>
                </a:ext>
              </a:extLst>
            </p:cNvPr>
            <p:cNvSpPr>
              <a:spLocks noChangeArrowheads="1"/>
            </p:cNvSpPr>
            <p:nvPr/>
          </p:nvSpPr>
          <p:spPr bwMode="auto">
            <a:xfrm>
              <a:off x="10758018" y="4207049"/>
              <a:ext cx="904071" cy="319950"/>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1200" b="1"/>
                <a:t>Application</a:t>
              </a:r>
              <a:endParaRPr lang="en-US" sz="1200" b="1"/>
            </a:p>
          </p:txBody>
        </p:sp>
        <p:sp>
          <p:nvSpPr>
            <p:cNvPr id="14" name="Rounded Rectangle 22">
              <a:extLst>
                <a:ext uri="{FF2B5EF4-FFF2-40B4-BE49-F238E27FC236}">
                  <a16:creationId xmlns:a16="http://schemas.microsoft.com/office/drawing/2014/main" id="{1EC5F721-5A74-8D3F-D4F4-BC635AEFC0C1}"/>
                </a:ext>
              </a:extLst>
            </p:cNvPr>
            <p:cNvSpPr/>
            <p:nvPr/>
          </p:nvSpPr>
          <p:spPr bwMode="auto">
            <a:xfrm>
              <a:off x="6677735" y="3467744"/>
              <a:ext cx="678054" cy="862802"/>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pic>
          <p:nvPicPr>
            <p:cNvPr id="15" name="Picture Placeholder 65">
              <a:extLst>
                <a:ext uri="{FF2B5EF4-FFF2-40B4-BE49-F238E27FC236}">
                  <a16:creationId xmlns:a16="http://schemas.microsoft.com/office/drawing/2014/main" id="{7C03F851-77AE-F994-DD3A-68B762D215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729136" y="3525377"/>
              <a:ext cx="542365" cy="505440"/>
            </a:xfrm>
            <a:prstGeom prst="rect">
              <a:avLst/>
            </a:prstGeom>
          </p:spPr>
        </p:pic>
        <p:cxnSp>
          <p:nvCxnSpPr>
            <p:cNvPr id="16" name="Straight Connector 15">
              <a:extLst>
                <a:ext uri="{FF2B5EF4-FFF2-40B4-BE49-F238E27FC236}">
                  <a16:creationId xmlns:a16="http://schemas.microsoft.com/office/drawing/2014/main" id="{F5B8CF85-28A8-253F-CA0E-CFB18433C7DA}"/>
                </a:ext>
              </a:extLst>
            </p:cNvPr>
            <p:cNvCxnSpPr>
              <a:cxnSpLocks/>
            </p:cNvCxnSpPr>
            <p:nvPr/>
          </p:nvCxnSpPr>
          <p:spPr>
            <a:xfrm>
              <a:off x="7349075" y="3945942"/>
              <a:ext cx="3301910" cy="17870"/>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9FDAA24-FC0E-8922-C5BA-34258205087D}"/>
                </a:ext>
              </a:extLst>
            </p:cNvPr>
            <p:cNvSpPr txBox="1"/>
            <p:nvPr/>
          </p:nvSpPr>
          <p:spPr>
            <a:xfrm>
              <a:off x="7645603" y="3092496"/>
              <a:ext cx="1074840" cy="414223"/>
            </a:xfrm>
            <a:prstGeom prst="rect">
              <a:avLst/>
            </a:prstGeom>
            <a:noFill/>
          </p:spPr>
          <p:txBody>
            <a:bodyPr wrap="square" rtlCol="0">
              <a:spAutoFit/>
            </a:bodyPr>
            <a:lstStyle/>
            <a:p>
              <a:pPr marL="0" indent="0" algn="ctr">
                <a:buNone/>
              </a:pPr>
              <a:r>
                <a:rPr lang="en-US" sz="1200" b="1"/>
                <a:t>Access</a:t>
              </a:r>
            </a:p>
            <a:p>
              <a:pPr marL="0" indent="0" algn="ctr">
                <a:buNone/>
              </a:pPr>
              <a:r>
                <a:rPr lang="en-US" sz="1200" b="1"/>
                <a:t>network</a:t>
              </a:r>
            </a:p>
          </p:txBody>
        </p:sp>
        <p:sp>
          <p:nvSpPr>
            <p:cNvPr id="18" name="TextBox 17">
              <a:extLst>
                <a:ext uri="{FF2B5EF4-FFF2-40B4-BE49-F238E27FC236}">
                  <a16:creationId xmlns:a16="http://schemas.microsoft.com/office/drawing/2014/main" id="{F9784783-3816-FB29-BBA8-588B0B670DAD}"/>
                </a:ext>
              </a:extLst>
            </p:cNvPr>
            <p:cNvSpPr txBox="1"/>
            <p:nvPr/>
          </p:nvSpPr>
          <p:spPr>
            <a:xfrm>
              <a:off x="9774766" y="3348819"/>
              <a:ext cx="1031156" cy="248534"/>
            </a:xfrm>
            <a:prstGeom prst="rect">
              <a:avLst/>
            </a:prstGeom>
            <a:noFill/>
          </p:spPr>
          <p:txBody>
            <a:bodyPr wrap="square" rtlCol="0">
              <a:spAutoFit/>
            </a:bodyPr>
            <a:lstStyle/>
            <a:p>
              <a:pPr marL="0" indent="0" algn="ctr">
                <a:buNone/>
              </a:pPr>
              <a:r>
                <a:rPr lang="de-DE" sz="1200" b="1"/>
                <a:t>Internet</a:t>
              </a:r>
            </a:p>
          </p:txBody>
        </p:sp>
        <p:sp>
          <p:nvSpPr>
            <p:cNvPr id="19" name="TextBox 18">
              <a:extLst>
                <a:ext uri="{FF2B5EF4-FFF2-40B4-BE49-F238E27FC236}">
                  <a16:creationId xmlns:a16="http://schemas.microsoft.com/office/drawing/2014/main" id="{CB5A425B-A6C0-4938-7DB0-A6ACE06A39B5}"/>
                </a:ext>
              </a:extLst>
            </p:cNvPr>
            <p:cNvSpPr txBox="1"/>
            <p:nvPr/>
          </p:nvSpPr>
          <p:spPr>
            <a:xfrm>
              <a:off x="6478609" y="4020532"/>
              <a:ext cx="1031156" cy="275884"/>
            </a:xfrm>
            <a:prstGeom prst="rect">
              <a:avLst/>
            </a:prstGeom>
            <a:noFill/>
          </p:spPr>
          <p:txBody>
            <a:bodyPr wrap="square" rtlCol="0">
              <a:spAutoFit/>
            </a:bodyPr>
            <a:lstStyle/>
            <a:p>
              <a:pPr marL="0" indent="0" algn="ctr">
                <a:buNone/>
              </a:pPr>
              <a:r>
                <a:rPr lang="de-DE" sz="1200" b="1"/>
                <a:t>UE</a:t>
              </a:r>
            </a:p>
          </p:txBody>
        </p:sp>
        <p:sp>
          <p:nvSpPr>
            <p:cNvPr id="20" name="Direct Access Storage 10">
              <a:extLst>
                <a:ext uri="{FF2B5EF4-FFF2-40B4-BE49-F238E27FC236}">
                  <a16:creationId xmlns:a16="http://schemas.microsoft.com/office/drawing/2014/main" id="{474C644E-97ED-8DD1-F335-0D6EF08AB0B4}"/>
                </a:ext>
              </a:extLst>
            </p:cNvPr>
            <p:cNvSpPr/>
            <p:nvPr/>
          </p:nvSpPr>
          <p:spPr>
            <a:xfrm flipV="1">
              <a:off x="7385426" y="3792717"/>
              <a:ext cx="3328083" cy="370870"/>
            </a:xfrm>
            <a:prstGeom prst="flowChartMagneticDrum">
              <a:avLst/>
            </a:prstGeom>
            <a:solidFill>
              <a:schemeClr val="accent1">
                <a:lumMod val="20000"/>
                <a:lumOff val="80000"/>
                <a:alpha val="37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Rounded Corners 20">
              <a:extLst>
                <a:ext uri="{FF2B5EF4-FFF2-40B4-BE49-F238E27FC236}">
                  <a16:creationId xmlns:a16="http://schemas.microsoft.com/office/drawing/2014/main" id="{20CEB3E8-B9DA-EFAD-B691-F22C3D2C5BF1}"/>
                </a:ext>
              </a:extLst>
            </p:cNvPr>
            <p:cNvSpPr/>
            <p:nvPr/>
          </p:nvSpPr>
          <p:spPr bwMode="auto">
            <a:xfrm>
              <a:off x="8808575" y="3193180"/>
              <a:ext cx="861766" cy="1352719"/>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UPF</a:t>
              </a:r>
            </a:p>
          </p:txBody>
        </p:sp>
        <p:sp>
          <p:nvSpPr>
            <p:cNvPr id="22" name="Rectangle: Rounded Corners 21">
              <a:extLst>
                <a:ext uri="{FF2B5EF4-FFF2-40B4-BE49-F238E27FC236}">
                  <a16:creationId xmlns:a16="http://schemas.microsoft.com/office/drawing/2014/main" id="{516135D6-CF79-8C96-2142-C55C5AE78424}"/>
                </a:ext>
              </a:extLst>
            </p:cNvPr>
            <p:cNvSpPr/>
            <p:nvPr/>
          </p:nvSpPr>
          <p:spPr bwMode="auto">
            <a:xfrm>
              <a:off x="8808575" y="2627647"/>
              <a:ext cx="861766" cy="487374"/>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SMF</a:t>
              </a:r>
            </a:p>
          </p:txBody>
        </p:sp>
        <p:sp>
          <p:nvSpPr>
            <p:cNvPr id="23" name="Rectangle: Rounded Corners 22">
              <a:extLst>
                <a:ext uri="{FF2B5EF4-FFF2-40B4-BE49-F238E27FC236}">
                  <a16:creationId xmlns:a16="http://schemas.microsoft.com/office/drawing/2014/main" id="{318F90C7-76CF-D533-BA09-F93230F2B4B2}"/>
                </a:ext>
              </a:extLst>
            </p:cNvPr>
            <p:cNvSpPr/>
            <p:nvPr/>
          </p:nvSpPr>
          <p:spPr bwMode="auto">
            <a:xfrm>
              <a:off x="8808575" y="2028180"/>
              <a:ext cx="861766" cy="487374"/>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PCF</a:t>
              </a:r>
            </a:p>
          </p:txBody>
        </p:sp>
        <p:cxnSp>
          <p:nvCxnSpPr>
            <p:cNvPr id="24" name="Straight Connector 23">
              <a:extLst>
                <a:ext uri="{FF2B5EF4-FFF2-40B4-BE49-F238E27FC236}">
                  <a16:creationId xmlns:a16="http://schemas.microsoft.com/office/drawing/2014/main" id="{ABD96170-9E79-1F28-DC94-7E296ED2CDD8}"/>
                </a:ext>
              </a:extLst>
            </p:cNvPr>
            <p:cNvCxnSpPr/>
            <p:nvPr/>
          </p:nvCxnSpPr>
          <p:spPr bwMode="auto">
            <a:xfrm>
              <a:off x="8302671" y="2570418"/>
              <a:ext cx="2742205" cy="406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5" name="Straight Connector 24">
              <a:extLst>
                <a:ext uri="{FF2B5EF4-FFF2-40B4-BE49-F238E27FC236}">
                  <a16:creationId xmlns:a16="http://schemas.microsoft.com/office/drawing/2014/main" id="{2601A503-138E-3E22-4428-6130FF9BFB59}"/>
                </a:ext>
              </a:extLst>
            </p:cNvPr>
            <p:cNvCxnSpPr>
              <a:stCxn id="23" idx="2"/>
              <a:endCxn id="22" idx="0"/>
            </p:cNvCxnSpPr>
            <p:nvPr/>
          </p:nvCxnSpPr>
          <p:spPr bwMode="auto">
            <a:xfrm>
              <a:off x="9239458" y="2515554"/>
              <a:ext cx="0" cy="112093"/>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6" name="Straight Connector 25">
              <a:extLst>
                <a:ext uri="{FF2B5EF4-FFF2-40B4-BE49-F238E27FC236}">
                  <a16:creationId xmlns:a16="http://schemas.microsoft.com/office/drawing/2014/main" id="{A6B377DC-11B5-3113-005C-72B1CDB4ABD9}"/>
                </a:ext>
              </a:extLst>
            </p:cNvPr>
            <p:cNvCxnSpPr/>
            <p:nvPr/>
          </p:nvCxnSpPr>
          <p:spPr bwMode="auto">
            <a:xfrm>
              <a:off x="10388554" y="2457642"/>
              <a:ext cx="0" cy="11209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Rectangle: Rounded Corners 26">
              <a:extLst>
                <a:ext uri="{FF2B5EF4-FFF2-40B4-BE49-F238E27FC236}">
                  <a16:creationId xmlns:a16="http://schemas.microsoft.com/office/drawing/2014/main" id="{3271379B-9354-ABAD-583B-6385B31E6BD4}"/>
                </a:ext>
              </a:extLst>
            </p:cNvPr>
            <p:cNvSpPr/>
            <p:nvPr/>
          </p:nvSpPr>
          <p:spPr bwMode="auto">
            <a:xfrm>
              <a:off x="9944156" y="2032242"/>
              <a:ext cx="861766" cy="487374"/>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l">
                <a:spcBef>
                  <a:spcPts val="800"/>
                </a:spcBef>
              </a:pPr>
              <a:r>
                <a:rPr lang="en-US" sz="1200" b="1">
                  <a:solidFill>
                    <a:schemeClr val="tx1"/>
                  </a:solidFill>
                  <a:latin typeface="+mn-lt"/>
                </a:rPr>
                <a:t>NEF</a:t>
              </a:r>
            </a:p>
          </p:txBody>
        </p:sp>
      </p:grpSp>
    </p:spTree>
    <p:extLst>
      <p:ext uri="{BB962C8B-B14F-4D97-AF65-F5344CB8AC3E}">
        <p14:creationId xmlns:p14="http://schemas.microsoft.com/office/powerpoint/2010/main" val="242089730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enabled 5GS</a:t>
            </a:r>
            <a:br>
              <a:rPr lang="en-US" altLang="en-US"/>
            </a:br>
            <a:r>
              <a:rPr lang="en-US" altLang="en-US"/>
              <a:t>B</a:t>
            </a:r>
            <a:r>
              <a:rPr lang="en-US" altLang="en-US" sz="4000"/>
              <a:t>enefits this proposal brings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94161" y="2152261"/>
            <a:ext cx="5086909" cy="2676914"/>
          </a:xfrm>
        </p:spPr>
        <p:txBody>
          <a:bodyPr/>
          <a:lstStyle/>
          <a:p>
            <a:pPr marL="264795" lvl="1" indent="-264795">
              <a:spcBef>
                <a:spcPts val="1000"/>
              </a:spcBef>
              <a:buBlip>
                <a:blip r:embed="rId2"/>
              </a:buBlip>
            </a:pPr>
            <a:r>
              <a:rPr lang="en-US" sz="1400" b="1" dirty="0"/>
              <a:t>In UPF, Traffic differentiation can be based on UE provided guaranteed information:</a:t>
            </a:r>
          </a:p>
          <a:p>
            <a:pPr marL="264795" lvl="1" indent="-264795">
              <a:spcBef>
                <a:spcPts val="1000"/>
              </a:spcBef>
              <a:buBlip>
                <a:blip r:embed="rId2"/>
              </a:buBlip>
            </a:pPr>
            <a:endParaRPr lang="en-US" sz="1400" b="1" dirty="0"/>
          </a:p>
          <a:p>
            <a:pPr lvl="1"/>
            <a:r>
              <a:rPr lang="en-GB" sz="1200" dirty="0"/>
              <a:t>The information exchanged is controlled (acceptable for user to share), correct and useful. It is not subject to changes in communication patterns and in how traffic flows are observed by the network.</a:t>
            </a:r>
          </a:p>
          <a:p>
            <a:pPr lvl="1"/>
            <a:endParaRPr lang="en-GB" sz="1200" dirty="0">
              <a:cs typeface="Calibri" panose="020F0502020204030204"/>
            </a:endParaRPr>
          </a:p>
          <a:p>
            <a:pPr marL="457200" lvl="1" indent="0">
              <a:buNone/>
            </a:pPr>
            <a:r>
              <a:rPr lang="en-US" sz="1200" dirty="0"/>
              <a:t>(This is compared to information from passive listeners in UPF, which is conditioned to traffic changes and increasing encryption)</a:t>
            </a:r>
          </a:p>
          <a:p>
            <a:pPr marL="457200" lvl="1" indent="0">
              <a:buNone/>
            </a:pPr>
            <a:endParaRPr lang="en-US" sz="1200" dirty="0"/>
          </a:p>
          <a:p>
            <a:pPr marL="457200" lvl="1" indent="0">
              <a:buNone/>
            </a:pPr>
            <a:endParaRPr lang="en-US" sz="1200" dirty="0"/>
          </a:p>
          <a:p>
            <a:pPr marL="0" indent="0">
              <a:buNone/>
            </a:pPr>
            <a:endParaRPr lang="en-US" sz="1600" b="1" dirty="0">
              <a:latin typeface="Calibri"/>
              <a:cs typeface="Calibri"/>
            </a:endParaRPr>
          </a:p>
          <a:p>
            <a:pPr marL="0" indent="0">
              <a:buNone/>
            </a:pPr>
            <a:r>
              <a:rPr lang="en-GB" sz="1600" dirty="0"/>
              <a:t> </a:t>
            </a:r>
            <a:endParaRPr lang="en-GB" sz="1600" dirty="0">
              <a:cs typeface="Calibri"/>
            </a:endParaRPr>
          </a:p>
          <a:p>
            <a:pPr marL="0" indent="0">
              <a:buNone/>
            </a:pPr>
            <a:endParaRPr lang="en-US" altLang="en-US" sz="1600" dirty="0"/>
          </a:p>
          <a:p>
            <a:pPr marL="457200" lvl="1" indent="0">
              <a:buNone/>
            </a:pPr>
            <a:endParaRPr lang="en-US" sz="1200" dirty="0"/>
          </a:p>
        </p:txBody>
      </p:sp>
      <p:sp>
        <p:nvSpPr>
          <p:cNvPr id="4" name="TextBox 3">
            <a:extLst>
              <a:ext uri="{FF2B5EF4-FFF2-40B4-BE49-F238E27FC236}">
                <a16:creationId xmlns:a16="http://schemas.microsoft.com/office/drawing/2014/main" id="{705E1F4A-2D23-0697-DCD9-F62E5504C652}"/>
              </a:ext>
            </a:extLst>
          </p:cNvPr>
          <p:cNvSpPr txBox="1"/>
          <p:nvPr/>
        </p:nvSpPr>
        <p:spPr>
          <a:xfrm>
            <a:off x="265339" y="5246929"/>
            <a:ext cx="5570199" cy="646331"/>
          </a:xfrm>
          <a:prstGeom prst="rect">
            <a:avLst/>
          </a:prstGeom>
          <a:solidFill>
            <a:srgbClr val="0070C0"/>
          </a:solidFill>
        </p:spPr>
        <p:txBody>
          <a:bodyPr wrap="square" lIns="91440" tIns="45720" rIns="91440" bIns="45720" rtlCol="0" anchor="t">
            <a:spAutoFit/>
          </a:bodyPr>
          <a:lstStyle/>
          <a:p>
            <a:pPr algn="ctr"/>
            <a:r>
              <a:rPr lang="en-GB" dirty="0">
                <a:solidFill>
                  <a:schemeClr val="bg1"/>
                </a:solidFill>
                <a:latin typeface="+mn-lt"/>
                <a:cs typeface="Arial"/>
              </a:rPr>
              <a:t>An opportunity for new use cases and for MNOs to establish new and well-defined business relationships </a:t>
            </a:r>
            <a:endParaRPr lang="en-US" dirty="0">
              <a:latin typeface="+mn-lt"/>
            </a:endParaRPr>
          </a:p>
        </p:txBody>
      </p:sp>
      <p:pic>
        <p:nvPicPr>
          <p:cNvPr id="3" name="Picture 2">
            <a:extLst>
              <a:ext uri="{FF2B5EF4-FFF2-40B4-BE49-F238E27FC236}">
                <a16:creationId xmlns:a16="http://schemas.microsoft.com/office/drawing/2014/main" id="{76A0F290-88E9-A426-7EDD-B91CD2A17A2B}"/>
              </a:ext>
            </a:extLst>
          </p:cNvPr>
          <p:cNvPicPr>
            <a:picLocks noChangeAspect="1"/>
          </p:cNvPicPr>
          <p:nvPr/>
        </p:nvPicPr>
        <p:blipFill>
          <a:blip r:embed="rId3"/>
          <a:stretch>
            <a:fillRect/>
          </a:stretch>
        </p:blipFill>
        <p:spPr>
          <a:xfrm>
            <a:off x="6247420" y="1856774"/>
            <a:ext cx="5350419" cy="4382543"/>
          </a:xfrm>
          <a:prstGeom prst="rect">
            <a:avLst/>
          </a:prstGeom>
        </p:spPr>
      </p:pic>
    </p:spTree>
    <p:extLst>
      <p:ext uri="{BB962C8B-B14F-4D97-AF65-F5344CB8AC3E}">
        <p14:creationId xmlns:p14="http://schemas.microsoft.com/office/powerpoint/2010/main" val="17749716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GB"/>
              <a:t>Use Cases - Overview </a:t>
            </a:r>
          </a:p>
        </p:txBody>
      </p:sp>
      <p:sp>
        <p:nvSpPr>
          <p:cNvPr id="5" name="Freeform: Shape 4">
            <a:extLst>
              <a:ext uri="{FF2B5EF4-FFF2-40B4-BE49-F238E27FC236}">
                <a16:creationId xmlns:a16="http://schemas.microsoft.com/office/drawing/2014/main" id="{EB3C122C-C831-65CA-BC6D-1F6F32D2F127}"/>
              </a:ext>
            </a:extLst>
          </p:cNvPr>
          <p:cNvSpPr/>
          <p:nvPr/>
        </p:nvSpPr>
        <p:spPr>
          <a:xfrm>
            <a:off x="1552049" y="1945146"/>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Network Collaboration</a:t>
            </a:r>
            <a:endParaRPr lang="en-SE" sz="3000" kern="1200"/>
          </a:p>
        </p:txBody>
      </p:sp>
      <p:sp>
        <p:nvSpPr>
          <p:cNvPr id="6" name="Freeform: Shape 5">
            <a:extLst>
              <a:ext uri="{FF2B5EF4-FFF2-40B4-BE49-F238E27FC236}">
                <a16:creationId xmlns:a16="http://schemas.microsoft.com/office/drawing/2014/main" id="{926B029D-900F-36F5-FC9A-6425952716F1}"/>
              </a:ext>
            </a:extLst>
          </p:cNvPr>
          <p:cNvSpPr/>
          <p:nvPr/>
        </p:nvSpPr>
        <p:spPr>
          <a:xfrm>
            <a:off x="1552049" y="3026279"/>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dirty="0">
                <a:solidFill>
                  <a:schemeClr val="tx1"/>
                </a:solidFill>
              </a:rPr>
              <a:t>Policy enforcement like zero rating, subscription awareness</a:t>
            </a:r>
            <a:endParaRPr lang="en-SE" b="0" kern="1200" dirty="0">
              <a:solidFill>
                <a:schemeClr val="tx1"/>
              </a:solidFill>
            </a:endParaRPr>
          </a:p>
          <a:p>
            <a:pPr marL="228600" lvl="1" indent="-228600" algn="l" defTabSz="889000">
              <a:lnSpc>
                <a:spcPct val="90000"/>
              </a:lnSpc>
              <a:spcBef>
                <a:spcPct val="0"/>
              </a:spcBef>
              <a:spcAft>
                <a:spcPct val="15000"/>
              </a:spcAft>
              <a:buChar char="•"/>
            </a:pPr>
            <a:r>
              <a:rPr lang="en-GB" kern="1200" dirty="0"/>
              <a:t>QoS signalling and differentiation</a:t>
            </a:r>
          </a:p>
          <a:p>
            <a:pPr marL="228600" lvl="1" indent="-228600" algn="l" defTabSz="889000">
              <a:lnSpc>
                <a:spcPct val="90000"/>
              </a:lnSpc>
              <a:spcBef>
                <a:spcPct val="0"/>
              </a:spcBef>
              <a:spcAft>
                <a:spcPct val="15000"/>
              </a:spcAft>
              <a:buChar char="•"/>
            </a:pPr>
            <a:r>
              <a:rPr lang="en-GB" kern="1200" dirty="0"/>
              <a:t>Data Collection </a:t>
            </a:r>
            <a:endParaRPr lang="en-SE" kern="1200" dirty="0"/>
          </a:p>
        </p:txBody>
      </p:sp>
      <p:sp>
        <p:nvSpPr>
          <p:cNvPr id="11" name="Freeform: Shape 10">
            <a:extLst>
              <a:ext uri="{FF2B5EF4-FFF2-40B4-BE49-F238E27FC236}">
                <a16:creationId xmlns:a16="http://schemas.microsoft.com/office/drawing/2014/main" id="{5D9CF455-535B-3BEA-C2C9-B1F24B6AFE29}"/>
              </a:ext>
            </a:extLst>
          </p:cNvPr>
          <p:cNvSpPr/>
          <p:nvPr/>
        </p:nvSpPr>
        <p:spPr>
          <a:xfrm>
            <a:off x="4634822" y="1943375"/>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Additional privacy</a:t>
            </a:r>
            <a:endParaRPr lang="en-SE" sz="3000" kern="1200"/>
          </a:p>
        </p:txBody>
      </p:sp>
      <p:sp>
        <p:nvSpPr>
          <p:cNvPr id="12" name="Freeform: Shape 11">
            <a:extLst>
              <a:ext uri="{FF2B5EF4-FFF2-40B4-BE49-F238E27FC236}">
                <a16:creationId xmlns:a16="http://schemas.microsoft.com/office/drawing/2014/main" id="{7E581C65-9BAD-3E85-CD7F-87ADA2869A00}"/>
              </a:ext>
            </a:extLst>
          </p:cNvPr>
          <p:cNvSpPr/>
          <p:nvPr/>
        </p:nvSpPr>
        <p:spPr>
          <a:xfrm>
            <a:off x="4634822" y="3024508"/>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a:solidFill>
                  <a:schemeClr val="tx1"/>
                </a:solidFill>
              </a:rPr>
              <a:t>Data used for interaction is only exposed to participating nodes.</a:t>
            </a:r>
            <a:endParaRPr lang="en-SE" b="0" kern="1200">
              <a:solidFill>
                <a:schemeClr val="tx1"/>
              </a:solidFill>
            </a:endParaRPr>
          </a:p>
          <a:p>
            <a:pPr marL="228600" lvl="1" indent="-228600" algn="l" defTabSz="889000">
              <a:lnSpc>
                <a:spcPct val="90000"/>
              </a:lnSpc>
              <a:spcBef>
                <a:spcPct val="0"/>
              </a:spcBef>
              <a:spcAft>
                <a:spcPct val="15000"/>
              </a:spcAft>
              <a:buChar char="•"/>
            </a:pPr>
            <a:r>
              <a:rPr lang="en-US" kern="1200" noProof="0"/>
              <a:t>Hiding of client IP.</a:t>
            </a:r>
          </a:p>
          <a:p>
            <a:pPr marL="228600" lvl="1" indent="-228600" algn="l" defTabSz="889000">
              <a:lnSpc>
                <a:spcPct val="90000"/>
              </a:lnSpc>
              <a:spcBef>
                <a:spcPct val="0"/>
              </a:spcBef>
              <a:spcAft>
                <a:spcPct val="15000"/>
              </a:spcAft>
              <a:buChar char="•"/>
            </a:pPr>
            <a:r>
              <a:rPr lang="en-US" kern="1200" noProof="0"/>
              <a:t>App-exposure data can be customized to maximize utility and minimize privacy impact. </a:t>
            </a:r>
          </a:p>
        </p:txBody>
      </p:sp>
      <p:sp>
        <p:nvSpPr>
          <p:cNvPr id="4" name="Freeform: Shape 3">
            <a:extLst>
              <a:ext uri="{FF2B5EF4-FFF2-40B4-BE49-F238E27FC236}">
                <a16:creationId xmlns:a16="http://schemas.microsoft.com/office/drawing/2014/main" id="{B25F110A-115E-9397-6861-EBA72E3DF289}"/>
              </a:ext>
            </a:extLst>
          </p:cNvPr>
          <p:cNvSpPr/>
          <p:nvPr/>
        </p:nvSpPr>
        <p:spPr>
          <a:xfrm>
            <a:off x="7701409" y="1943375"/>
            <a:ext cx="2720345" cy="1081133"/>
          </a:xfrm>
          <a:custGeom>
            <a:avLst/>
            <a:gdLst>
              <a:gd name="connsiteX0" fmla="*/ 0 w 2720345"/>
              <a:gd name="connsiteY0" fmla="*/ 0 h 1081133"/>
              <a:gd name="connsiteX1" fmla="*/ 2720345 w 2720345"/>
              <a:gd name="connsiteY1" fmla="*/ 0 h 1081133"/>
              <a:gd name="connsiteX2" fmla="*/ 2720345 w 2720345"/>
              <a:gd name="connsiteY2" fmla="*/ 1081133 h 1081133"/>
              <a:gd name="connsiteX3" fmla="*/ 0 w 2720345"/>
              <a:gd name="connsiteY3" fmla="*/ 1081133 h 1081133"/>
              <a:gd name="connsiteX4" fmla="*/ 0 w 2720345"/>
              <a:gd name="connsiteY4" fmla="*/ 0 h 108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1081133">
                <a:moveTo>
                  <a:pt x="0" y="0"/>
                </a:moveTo>
                <a:lnTo>
                  <a:pt x="2720345" y="0"/>
                </a:lnTo>
                <a:lnTo>
                  <a:pt x="2720345" y="1081133"/>
                </a:lnTo>
                <a:lnTo>
                  <a:pt x="0" y="1081133"/>
                </a:lnTo>
                <a:lnTo>
                  <a:pt x="0" y="0"/>
                </a:lnTo>
                <a:close/>
              </a:path>
            </a:pathLst>
          </a:cu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n-GB" sz="3000" kern="1200"/>
              <a:t>Traffic Monitoring</a:t>
            </a:r>
            <a:endParaRPr lang="en-SE" sz="3000" kern="1200"/>
          </a:p>
        </p:txBody>
      </p:sp>
      <p:sp>
        <p:nvSpPr>
          <p:cNvPr id="13" name="Freeform: Shape 12">
            <a:extLst>
              <a:ext uri="{FF2B5EF4-FFF2-40B4-BE49-F238E27FC236}">
                <a16:creationId xmlns:a16="http://schemas.microsoft.com/office/drawing/2014/main" id="{B588D2FF-4424-F754-F769-E8B4EB07A5A4}"/>
              </a:ext>
            </a:extLst>
          </p:cNvPr>
          <p:cNvSpPr/>
          <p:nvPr/>
        </p:nvSpPr>
        <p:spPr>
          <a:xfrm>
            <a:off x="7701409" y="3024508"/>
            <a:ext cx="2720345" cy="3185955"/>
          </a:xfrm>
          <a:custGeom>
            <a:avLst/>
            <a:gdLst>
              <a:gd name="connsiteX0" fmla="*/ 0 w 2720345"/>
              <a:gd name="connsiteY0" fmla="*/ 0 h 3185955"/>
              <a:gd name="connsiteX1" fmla="*/ 2720345 w 2720345"/>
              <a:gd name="connsiteY1" fmla="*/ 0 h 3185955"/>
              <a:gd name="connsiteX2" fmla="*/ 2720345 w 2720345"/>
              <a:gd name="connsiteY2" fmla="*/ 3185955 h 3185955"/>
              <a:gd name="connsiteX3" fmla="*/ 0 w 2720345"/>
              <a:gd name="connsiteY3" fmla="*/ 3185955 h 3185955"/>
              <a:gd name="connsiteX4" fmla="*/ 0 w 2720345"/>
              <a:gd name="connsiteY4" fmla="*/ 0 h 318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345" h="3185955">
                <a:moveTo>
                  <a:pt x="0" y="0"/>
                </a:moveTo>
                <a:lnTo>
                  <a:pt x="2720345" y="0"/>
                </a:lnTo>
                <a:lnTo>
                  <a:pt x="2720345" y="3185955"/>
                </a:lnTo>
                <a:lnTo>
                  <a:pt x="0" y="3185955"/>
                </a:lnTo>
                <a:lnTo>
                  <a:pt x="0" y="0"/>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b="0" kern="1200">
                <a:solidFill>
                  <a:schemeClr val="tx1"/>
                </a:solidFill>
              </a:rPr>
              <a:t>Accurate loss and latency measurements</a:t>
            </a:r>
            <a:endParaRPr lang="en-SE" b="0" kern="1200">
              <a:solidFill>
                <a:schemeClr val="tx1"/>
              </a:solidFill>
            </a:endParaRPr>
          </a:p>
          <a:p>
            <a:pPr marL="228600" lvl="1" indent="-228600" algn="l" defTabSz="889000">
              <a:lnSpc>
                <a:spcPct val="90000"/>
              </a:lnSpc>
              <a:spcBef>
                <a:spcPct val="0"/>
              </a:spcBef>
              <a:spcAft>
                <a:spcPct val="15000"/>
              </a:spcAft>
              <a:buChar char="•"/>
            </a:pPr>
            <a:r>
              <a:rPr lang="en-SE" kern="1200"/>
              <a:t>Better troubleshooting</a:t>
            </a:r>
            <a:endParaRPr lang="en-SE" b="0" kern="1200">
              <a:solidFill>
                <a:schemeClr val="tx1"/>
              </a:solidFill>
            </a:endParaRPr>
          </a:p>
          <a:p>
            <a:pPr marL="228600" lvl="1" indent="-228600" algn="l" defTabSz="889000">
              <a:lnSpc>
                <a:spcPct val="90000"/>
              </a:lnSpc>
              <a:spcBef>
                <a:spcPct val="0"/>
              </a:spcBef>
              <a:spcAft>
                <a:spcPct val="15000"/>
              </a:spcAft>
              <a:buChar char="•"/>
            </a:pPr>
            <a:r>
              <a:rPr lang="sv-SE" b="0" kern="1200">
                <a:solidFill>
                  <a:schemeClr val="tx1"/>
                </a:solidFill>
              </a:rPr>
              <a:t>SLA Assurance</a:t>
            </a:r>
            <a:endParaRPr lang="en-SE" b="0" kern="1200">
              <a:solidFill>
                <a:schemeClr val="tx1"/>
              </a:solidFill>
            </a:endParaRPr>
          </a:p>
        </p:txBody>
      </p:sp>
    </p:spTree>
    <p:extLst>
      <p:ext uri="{BB962C8B-B14F-4D97-AF65-F5344CB8AC3E}">
        <p14:creationId xmlns:p14="http://schemas.microsoft.com/office/powerpoint/2010/main" val="2403877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406EBB40-6668-460F-8056-70F843AA32D0}"/>
              </a:ext>
            </a:extLst>
          </p:cNvPr>
          <p:cNvSpPr txBox="1"/>
          <p:nvPr/>
        </p:nvSpPr>
        <p:spPr>
          <a:xfrm>
            <a:off x="5346867" y="4739824"/>
            <a:ext cx="1349722" cy="461665"/>
          </a:xfrm>
          <a:prstGeom prst="rect">
            <a:avLst/>
          </a:prstGeom>
          <a:noFill/>
        </p:spPr>
        <p:txBody>
          <a:bodyPr wrap="square" lIns="91440" tIns="45720" rIns="91440" bIns="45720" rtlCol="0" anchor="t">
            <a:spAutoFit/>
          </a:bodyPr>
          <a:lstStyle/>
          <a:p>
            <a:r>
              <a:rPr lang="sv-SE" sz="1200" b="1" dirty="0">
                <a:latin typeface="Arial"/>
                <a:cs typeface="Arial"/>
              </a:rPr>
              <a:t>2.</a:t>
            </a:r>
            <a:r>
              <a:rPr lang="sv-SE" sz="1200" dirty="0">
                <a:latin typeface="Arial"/>
                <a:cs typeface="Arial"/>
              </a:rPr>
              <a:t> UE selects MASQUE proxy </a:t>
            </a:r>
          </a:p>
        </p:txBody>
      </p:sp>
      <p:sp>
        <p:nvSpPr>
          <p:cNvPr id="28" name="TextBox 27">
            <a:extLst>
              <a:ext uri="{FF2B5EF4-FFF2-40B4-BE49-F238E27FC236}">
                <a16:creationId xmlns:a16="http://schemas.microsoft.com/office/drawing/2014/main" id="{6872C5E0-1043-41D8-A4DF-A17BE335FF4B}"/>
              </a:ext>
            </a:extLst>
          </p:cNvPr>
          <p:cNvSpPr txBox="1"/>
          <p:nvPr/>
        </p:nvSpPr>
        <p:spPr>
          <a:xfrm>
            <a:off x="7307380" y="5377038"/>
            <a:ext cx="2206981" cy="830997"/>
          </a:xfrm>
          <a:prstGeom prst="rect">
            <a:avLst/>
          </a:prstGeom>
          <a:noFill/>
        </p:spPr>
        <p:txBody>
          <a:bodyPr wrap="square" rtlCol="0">
            <a:spAutoFit/>
          </a:bodyPr>
          <a:lstStyle/>
          <a:p>
            <a:r>
              <a:rPr lang="sv-SE" sz="1200" b="1" dirty="0"/>
              <a:t>4.</a:t>
            </a:r>
            <a:r>
              <a:rPr lang="sv-SE" sz="1200" dirty="0"/>
              <a:t> UPF Differentiates traffic assisted by UE-provided information: executes rules and exposes data</a:t>
            </a:r>
          </a:p>
        </p:txBody>
      </p:sp>
      <p:sp>
        <p:nvSpPr>
          <p:cNvPr id="34" name="TextBox 33">
            <a:extLst>
              <a:ext uri="{FF2B5EF4-FFF2-40B4-BE49-F238E27FC236}">
                <a16:creationId xmlns:a16="http://schemas.microsoft.com/office/drawing/2014/main" id="{CB2EAE58-0108-424A-BC33-3B83E3B89BD3}"/>
              </a:ext>
            </a:extLst>
          </p:cNvPr>
          <p:cNvSpPr txBox="1"/>
          <p:nvPr/>
        </p:nvSpPr>
        <p:spPr>
          <a:xfrm>
            <a:off x="4954261" y="2311103"/>
            <a:ext cx="2078071" cy="1223412"/>
          </a:xfrm>
          <a:prstGeom prst="rect">
            <a:avLst/>
          </a:prstGeom>
          <a:noFill/>
        </p:spPr>
        <p:txBody>
          <a:bodyPr wrap="square" lIns="91440" tIns="45720" rIns="91440" bIns="45720" rtlCol="0" anchor="t">
            <a:spAutoFit/>
          </a:bodyPr>
          <a:lstStyle/>
          <a:p>
            <a:r>
              <a:rPr lang="sv-SE" sz="1050" b="1" dirty="0"/>
              <a:t>1. </a:t>
            </a:r>
            <a:r>
              <a:rPr lang="sv-SE" sz="1050" dirty="0"/>
              <a:t>MNO provides to UE:</a:t>
            </a:r>
          </a:p>
          <a:p>
            <a:pPr marL="285750" indent="-285750">
              <a:buFont typeface="Arial" panose="020B0604020202020204" pitchFamily="34" charset="0"/>
              <a:buChar char="•"/>
            </a:pPr>
            <a:r>
              <a:rPr lang="sv-SE" sz="1050" dirty="0">
                <a:latin typeface="Arial"/>
                <a:cs typeface="Arial"/>
              </a:rPr>
              <a:t>MASQUE Proxy information</a:t>
            </a:r>
            <a:endParaRPr lang="sv-SE" sz="1050" dirty="0"/>
          </a:p>
          <a:p>
            <a:pPr marL="285750" indent="-285750">
              <a:buFont typeface="Arial" panose="020B0604020202020204" pitchFamily="34" charset="0"/>
              <a:buChar char="•"/>
            </a:pPr>
            <a:r>
              <a:rPr lang="sv-SE" sz="1050" dirty="0"/>
              <a:t>UE Rules for In-band Information (e.g. Traffic Category (as in URSP TD))</a:t>
            </a:r>
            <a:endParaRPr lang="en-SE" sz="1050" dirty="0"/>
          </a:p>
        </p:txBody>
      </p:sp>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p:txBody>
          <a:bodyPr>
            <a:normAutofit/>
          </a:bodyPr>
          <a:lstStyle/>
          <a:p>
            <a:r>
              <a:rPr lang="en-US"/>
              <a:t>Network Collaboration for Traffic Management and Reporting</a:t>
            </a:r>
          </a:p>
        </p:txBody>
      </p:sp>
      <p:sp>
        <p:nvSpPr>
          <p:cNvPr id="35" name="TextBox 34">
            <a:extLst>
              <a:ext uri="{FF2B5EF4-FFF2-40B4-BE49-F238E27FC236}">
                <a16:creationId xmlns:a16="http://schemas.microsoft.com/office/drawing/2014/main" id="{6CA2348C-5F5D-3239-44CF-5942D04378CA}"/>
              </a:ext>
            </a:extLst>
          </p:cNvPr>
          <p:cNvSpPr txBox="1"/>
          <p:nvPr/>
        </p:nvSpPr>
        <p:spPr>
          <a:xfrm>
            <a:off x="9479589" y="2811464"/>
            <a:ext cx="2206981" cy="646331"/>
          </a:xfrm>
          <a:prstGeom prst="rect">
            <a:avLst/>
          </a:prstGeom>
          <a:noFill/>
        </p:spPr>
        <p:txBody>
          <a:bodyPr wrap="square" rtlCol="0">
            <a:spAutoFit/>
          </a:bodyPr>
          <a:lstStyle/>
          <a:p>
            <a:r>
              <a:rPr lang="sv-SE" sz="1200" b="1" dirty="0"/>
              <a:t>6.</a:t>
            </a:r>
            <a:r>
              <a:rPr lang="sv-SE" sz="1200" dirty="0"/>
              <a:t> Example UC: NWDAF can perform analytics (e.g. URSP assistance)</a:t>
            </a:r>
            <a:endParaRPr lang="en-SE" sz="1200" dirty="0"/>
          </a:p>
        </p:txBody>
      </p:sp>
      <p:sp>
        <p:nvSpPr>
          <p:cNvPr id="3" name="TextBox 2">
            <a:extLst>
              <a:ext uri="{FF2B5EF4-FFF2-40B4-BE49-F238E27FC236}">
                <a16:creationId xmlns:a16="http://schemas.microsoft.com/office/drawing/2014/main" id="{24525762-2724-8790-F3D9-B454477F8E48}"/>
              </a:ext>
            </a:extLst>
          </p:cNvPr>
          <p:cNvSpPr txBox="1"/>
          <p:nvPr/>
        </p:nvSpPr>
        <p:spPr>
          <a:xfrm flipH="1">
            <a:off x="689544" y="2478590"/>
            <a:ext cx="3906857" cy="3539430"/>
          </a:xfrm>
          <a:prstGeom prst="rect">
            <a:avLst/>
          </a:prstGeom>
          <a:noFill/>
        </p:spPr>
        <p:txBody>
          <a:bodyPr wrap="square" lIns="91440" tIns="45720" rIns="91440" bIns="45720" rtlCol="0" anchor="t">
            <a:spAutoFit/>
          </a:bodyPr>
          <a:lstStyle/>
          <a:p>
            <a:r>
              <a:rPr lang="en-GB" sz="1600" dirty="0"/>
              <a:t>MASQUE is used to convey information between the UE and the network (UPF) that can be used for traffic differentiation.</a:t>
            </a:r>
          </a:p>
          <a:p>
            <a:r>
              <a:rPr lang="en-GB" sz="1600" dirty="0"/>
              <a:t>Information is:</a:t>
            </a:r>
          </a:p>
          <a:p>
            <a:endParaRPr lang="en-GB" sz="1600" dirty="0"/>
          </a:p>
          <a:p>
            <a:pPr marL="285750" indent="-285750">
              <a:buFont typeface="Arial" panose="020B0604020202020204" pitchFamily="34" charset="0"/>
              <a:buChar char="•"/>
            </a:pPr>
            <a:r>
              <a:rPr lang="en-GB" sz="1600" dirty="0"/>
              <a:t>Explicit </a:t>
            </a:r>
          </a:p>
          <a:p>
            <a:pPr marL="285750" indent="-285750">
              <a:buFont typeface="Arial" panose="020B0604020202020204" pitchFamily="34" charset="0"/>
              <a:buChar char="•"/>
            </a:pPr>
            <a:r>
              <a:rPr lang="en-GB" sz="1600" dirty="0"/>
              <a:t>Correct </a:t>
            </a:r>
          </a:p>
          <a:p>
            <a:pPr marL="285750" indent="-285750">
              <a:buFont typeface="Arial" panose="020B0604020202020204" pitchFamily="34" charset="0"/>
              <a:buChar char="•"/>
            </a:pPr>
            <a:r>
              <a:rPr lang="en-GB" sz="1600" dirty="0"/>
              <a:t>Stable (not subject to changes in communication patterns).</a:t>
            </a:r>
          </a:p>
          <a:p>
            <a:pPr marL="285750" indent="-285750">
              <a:buFont typeface="Arial" panose="020B0604020202020204" pitchFamily="34" charset="0"/>
              <a:buChar char="•"/>
            </a:pPr>
            <a:endParaRPr lang="en-GB" sz="1600" dirty="0"/>
          </a:p>
          <a:p>
            <a:r>
              <a:rPr lang="en-GB" sz="1600" dirty="0">
                <a:latin typeface="Arial"/>
                <a:cs typeface="Arial"/>
              </a:rPr>
              <a:t>Information needs to be acceptable both for user privacy and network operation.</a:t>
            </a:r>
          </a:p>
          <a:p>
            <a:endParaRPr lang="en-US" sz="1600" dirty="0"/>
          </a:p>
        </p:txBody>
      </p:sp>
      <p:sp>
        <p:nvSpPr>
          <p:cNvPr id="2" name="Direct Access Storage 10">
            <a:extLst>
              <a:ext uri="{FF2B5EF4-FFF2-40B4-BE49-F238E27FC236}">
                <a16:creationId xmlns:a16="http://schemas.microsoft.com/office/drawing/2014/main" id="{9203D6E2-71CF-5C83-CDE2-2E62DC01997C}"/>
              </a:ext>
            </a:extLst>
          </p:cNvPr>
          <p:cNvSpPr/>
          <p:nvPr/>
        </p:nvSpPr>
        <p:spPr>
          <a:xfrm>
            <a:off x="6658216" y="4021627"/>
            <a:ext cx="1404404" cy="569958"/>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 name="Rectangle 2">
            <a:extLst>
              <a:ext uri="{FF2B5EF4-FFF2-40B4-BE49-F238E27FC236}">
                <a16:creationId xmlns:a16="http://schemas.microsoft.com/office/drawing/2014/main" id="{DF39CBAD-E7E8-4FD4-CF13-CB0ED4B9DC55}"/>
              </a:ext>
            </a:extLst>
          </p:cNvPr>
          <p:cNvSpPr>
            <a:spLocks noChangeArrowheads="1"/>
          </p:cNvSpPr>
          <p:nvPr/>
        </p:nvSpPr>
        <p:spPr bwMode="auto">
          <a:xfrm>
            <a:off x="9443067" y="3615511"/>
            <a:ext cx="967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900" b="1"/>
              <a:t>Application </a:t>
            </a:r>
          </a:p>
          <a:p>
            <a:pPr marL="0" indent="0" algn="ctr">
              <a:buNone/>
            </a:pPr>
            <a:r>
              <a:rPr lang="en-US" sz="900" b="1"/>
              <a:t>Server</a:t>
            </a:r>
            <a:endParaRPr lang="en-US" sz="900"/>
          </a:p>
        </p:txBody>
      </p:sp>
      <p:sp>
        <p:nvSpPr>
          <p:cNvPr id="15" name="AutoShape 145">
            <a:extLst>
              <a:ext uri="{FF2B5EF4-FFF2-40B4-BE49-F238E27FC236}">
                <a16:creationId xmlns:a16="http://schemas.microsoft.com/office/drawing/2014/main" id="{DA4B6488-3AC4-1C1E-CBE5-1D4753855506}"/>
              </a:ext>
            </a:extLst>
          </p:cNvPr>
          <p:cNvSpPr>
            <a:spLocks noChangeArrowheads="1"/>
          </p:cNvSpPr>
          <p:nvPr/>
        </p:nvSpPr>
        <p:spPr bwMode="auto">
          <a:xfrm>
            <a:off x="9556517" y="3962388"/>
            <a:ext cx="758198"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6" name="TextBox 15">
            <a:extLst>
              <a:ext uri="{FF2B5EF4-FFF2-40B4-BE49-F238E27FC236}">
                <a16:creationId xmlns:a16="http://schemas.microsoft.com/office/drawing/2014/main" id="{8211287D-F05F-3D7D-A0AA-5644D49E32DF}"/>
              </a:ext>
            </a:extLst>
          </p:cNvPr>
          <p:cNvSpPr txBox="1"/>
          <p:nvPr/>
        </p:nvSpPr>
        <p:spPr>
          <a:xfrm>
            <a:off x="6823563" y="3615805"/>
            <a:ext cx="901414" cy="369332"/>
          </a:xfrm>
          <a:prstGeom prst="rect">
            <a:avLst/>
          </a:prstGeom>
          <a:noFill/>
        </p:spPr>
        <p:txBody>
          <a:bodyPr wrap="square" rtlCol="0">
            <a:spAutoFit/>
          </a:bodyPr>
          <a:lstStyle/>
          <a:p>
            <a:pPr marL="0" indent="0" algn="ctr">
              <a:buNone/>
            </a:pPr>
            <a:r>
              <a:rPr lang="en-US" sz="900" b="1"/>
              <a:t>Access</a:t>
            </a:r>
          </a:p>
          <a:p>
            <a:pPr marL="0" indent="0" algn="ctr">
              <a:buNone/>
            </a:pPr>
            <a:r>
              <a:rPr lang="en-US" sz="900" b="1"/>
              <a:t>network</a:t>
            </a:r>
          </a:p>
        </p:txBody>
      </p:sp>
      <p:cxnSp>
        <p:nvCxnSpPr>
          <p:cNvPr id="17" name="Straight Connector 16">
            <a:extLst>
              <a:ext uri="{FF2B5EF4-FFF2-40B4-BE49-F238E27FC236}">
                <a16:creationId xmlns:a16="http://schemas.microsoft.com/office/drawing/2014/main" id="{C6A3D2D6-0BDF-4A3D-871A-0BE20BC96381}"/>
              </a:ext>
            </a:extLst>
          </p:cNvPr>
          <p:cNvCxnSpPr>
            <a:cxnSpLocks/>
          </p:cNvCxnSpPr>
          <p:nvPr/>
        </p:nvCxnSpPr>
        <p:spPr>
          <a:xfrm>
            <a:off x="6691365" y="4161319"/>
            <a:ext cx="1293320" cy="6680"/>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E7CD429-858B-51AB-F5E4-8482FE8D80A8}"/>
              </a:ext>
            </a:extLst>
          </p:cNvPr>
          <p:cNvSpPr txBox="1"/>
          <p:nvPr/>
        </p:nvSpPr>
        <p:spPr>
          <a:xfrm>
            <a:off x="8665594" y="3721043"/>
            <a:ext cx="864778" cy="230832"/>
          </a:xfrm>
          <a:prstGeom prst="rect">
            <a:avLst/>
          </a:prstGeom>
          <a:noFill/>
        </p:spPr>
        <p:txBody>
          <a:bodyPr wrap="square" rtlCol="0">
            <a:spAutoFit/>
          </a:bodyPr>
          <a:lstStyle/>
          <a:p>
            <a:pPr marL="0" indent="0" algn="ctr">
              <a:buNone/>
            </a:pPr>
            <a:r>
              <a:rPr lang="de-DE" sz="900" b="1"/>
              <a:t>Internet</a:t>
            </a:r>
          </a:p>
        </p:txBody>
      </p:sp>
      <p:sp>
        <p:nvSpPr>
          <p:cNvPr id="19" name="AutoShape 145">
            <a:extLst>
              <a:ext uri="{FF2B5EF4-FFF2-40B4-BE49-F238E27FC236}">
                <a16:creationId xmlns:a16="http://schemas.microsoft.com/office/drawing/2014/main" id="{8F7FBD13-9FFB-604D-989A-F010D0B88DA5}"/>
              </a:ext>
            </a:extLst>
          </p:cNvPr>
          <p:cNvSpPr>
            <a:spLocks noChangeArrowheads="1"/>
          </p:cNvSpPr>
          <p:nvPr/>
        </p:nvSpPr>
        <p:spPr bwMode="auto">
          <a:xfrm>
            <a:off x="9549752" y="4309015"/>
            <a:ext cx="758198"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20" name="Rounded Rectangle 17">
            <a:extLst>
              <a:ext uri="{FF2B5EF4-FFF2-40B4-BE49-F238E27FC236}">
                <a16:creationId xmlns:a16="http://schemas.microsoft.com/office/drawing/2014/main" id="{A3369791-4663-38AF-9106-63666B59F3D0}"/>
              </a:ext>
            </a:extLst>
          </p:cNvPr>
          <p:cNvSpPr/>
          <p:nvPr/>
        </p:nvSpPr>
        <p:spPr bwMode="auto">
          <a:xfrm>
            <a:off x="7951900" y="4000464"/>
            <a:ext cx="568649"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1" name="Graphic 20">
            <a:extLst>
              <a:ext uri="{FF2B5EF4-FFF2-40B4-BE49-F238E27FC236}">
                <a16:creationId xmlns:a16="http://schemas.microsoft.com/office/drawing/2014/main" id="{F06507E9-F084-B9B1-AB8F-5FB51E3A6D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17027" y="4052189"/>
            <a:ext cx="439041" cy="415214"/>
          </a:xfrm>
          <a:prstGeom prst="rect">
            <a:avLst/>
          </a:prstGeom>
        </p:spPr>
      </p:pic>
      <p:sp>
        <p:nvSpPr>
          <p:cNvPr id="22" name="TextBox 21">
            <a:extLst>
              <a:ext uri="{FF2B5EF4-FFF2-40B4-BE49-F238E27FC236}">
                <a16:creationId xmlns:a16="http://schemas.microsoft.com/office/drawing/2014/main" id="{591DB7FC-A073-1A31-34A0-9C9B2E0FE306}"/>
              </a:ext>
            </a:extLst>
          </p:cNvPr>
          <p:cNvSpPr txBox="1"/>
          <p:nvPr/>
        </p:nvSpPr>
        <p:spPr>
          <a:xfrm>
            <a:off x="7869556" y="4857360"/>
            <a:ext cx="864778" cy="400110"/>
          </a:xfrm>
          <a:prstGeom prst="rect">
            <a:avLst/>
          </a:prstGeom>
          <a:noFill/>
        </p:spPr>
        <p:txBody>
          <a:bodyPr wrap="square" rtlCol="0">
            <a:spAutoFit/>
          </a:bodyPr>
          <a:lstStyle/>
          <a:p>
            <a:pPr marL="0" indent="0" algn="ctr">
              <a:buNone/>
            </a:pPr>
            <a:r>
              <a:rPr lang="de-DE" sz="1000" b="1"/>
              <a:t>MASQUE Proxy</a:t>
            </a:r>
          </a:p>
        </p:txBody>
      </p:sp>
      <p:sp>
        <p:nvSpPr>
          <p:cNvPr id="23" name="AutoShape 145">
            <a:extLst>
              <a:ext uri="{FF2B5EF4-FFF2-40B4-BE49-F238E27FC236}">
                <a16:creationId xmlns:a16="http://schemas.microsoft.com/office/drawing/2014/main" id="{7B9EB2DB-6F4C-1B80-A27D-0D7F0A545E75}"/>
              </a:ext>
            </a:extLst>
          </p:cNvPr>
          <p:cNvSpPr>
            <a:spLocks noChangeArrowheads="1"/>
          </p:cNvSpPr>
          <p:nvPr/>
        </p:nvSpPr>
        <p:spPr bwMode="auto">
          <a:xfrm>
            <a:off x="9544162" y="4655158"/>
            <a:ext cx="758198" cy="285917"/>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en-US" sz="800" b="1"/>
              <a:t>Application</a:t>
            </a:r>
          </a:p>
        </p:txBody>
      </p:sp>
      <p:sp>
        <p:nvSpPr>
          <p:cNvPr id="25" name="Rounded Rectangle 22">
            <a:extLst>
              <a:ext uri="{FF2B5EF4-FFF2-40B4-BE49-F238E27FC236}">
                <a16:creationId xmlns:a16="http://schemas.microsoft.com/office/drawing/2014/main" id="{37F8F98E-7D34-6E3D-BDC4-44D14FA4FE28}"/>
              </a:ext>
            </a:extLst>
          </p:cNvPr>
          <p:cNvSpPr/>
          <p:nvPr/>
        </p:nvSpPr>
        <p:spPr bwMode="auto">
          <a:xfrm>
            <a:off x="6146663" y="3962364"/>
            <a:ext cx="568649"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8B69D997-FD17-F7E5-0215-B2B8A0ECCA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88352" y="4013866"/>
            <a:ext cx="454854" cy="451676"/>
          </a:xfrm>
          <a:prstGeom prst="rect">
            <a:avLst/>
          </a:prstGeom>
        </p:spPr>
      </p:pic>
      <p:cxnSp>
        <p:nvCxnSpPr>
          <p:cNvPr id="29" name="Straight Connector 28">
            <a:extLst>
              <a:ext uri="{FF2B5EF4-FFF2-40B4-BE49-F238E27FC236}">
                <a16:creationId xmlns:a16="http://schemas.microsoft.com/office/drawing/2014/main" id="{F84061A4-D7A1-093B-7B60-56DC96662290}"/>
              </a:ext>
            </a:extLst>
          </p:cNvPr>
          <p:cNvCxnSpPr>
            <a:cxnSpLocks/>
          </p:cNvCxnSpPr>
          <p:nvPr/>
        </p:nvCxnSpPr>
        <p:spPr>
          <a:xfrm>
            <a:off x="6696589" y="4428640"/>
            <a:ext cx="2922390" cy="39522"/>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2534637-857C-9FCF-CECF-D1B700A64F77}"/>
              </a:ext>
            </a:extLst>
          </p:cNvPr>
          <p:cNvSpPr txBox="1"/>
          <p:nvPr/>
        </p:nvSpPr>
        <p:spPr>
          <a:xfrm>
            <a:off x="5990139" y="4468734"/>
            <a:ext cx="864778" cy="215444"/>
          </a:xfrm>
          <a:prstGeom prst="rect">
            <a:avLst/>
          </a:prstGeom>
          <a:noFill/>
        </p:spPr>
        <p:txBody>
          <a:bodyPr wrap="square" rtlCol="0">
            <a:spAutoFit/>
          </a:bodyPr>
          <a:lstStyle/>
          <a:p>
            <a:pPr marL="0" indent="0" algn="ctr">
              <a:buNone/>
            </a:pPr>
            <a:r>
              <a:rPr lang="de-DE" sz="800" b="1"/>
              <a:t>UE</a:t>
            </a:r>
          </a:p>
        </p:txBody>
      </p:sp>
      <p:sp>
        <p:nvSpPr>
          <p:cNvPr id="31" name="Direct Access Storage 10">
            <a:extLst>
              <a:ext uri="{FF2B5EF4-FFF2-40B4-BE49-F238E27FC236}">
                <a16:creationId xmlns:a16="http://schemas.microsoft.com/office/drawing/2014/main" id="{509E9700-BEC9-9262-784B-CC63DA7A7EBD}"/>
              </a:ext>
            </a:extLst>
          </p:cNvPr>
          <p:cNvSpPr/>
          <p:nvPr/>
        </p:nvSpPr>
        <p:spPr>
          <a:xfrm flipV="1">
            <a:off x="6690093" y="4271130"/>
            <a:ext cx="2879284"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6" name="Rectangle: Rounded Corners 35">
            <a:extLst>
              <a:ext uri="{FF2B5EF4-FFF2-40B4-BE49-F238E27FC236}">
                <a16:creationId xmlns:a16="http://schemas.microsoft.com/office/drawing/2014/main" id="{F9224320-4994-C0E7-5797-3F41729B43C9}"/>
              </a:ext>
            </a:extLst>
          </p:cNvPr>
          <p:cNvSpPr/>
          <p:nvPr/>
        </p:nvSpPr>
        <p:spPr>
          <a:xfrm>
            <a:off x="7782531" y="3753772"/>
            <a:ext cx="954766" cy="11035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a:p>
            <a:pPr algn="ctr"/>
            <a:endParaRPr lang="en-US" sz="1600">
              <a:solidFill>
                <a:schemeClr val="tx1"/>
              </a:solidFill>
            </a:endParaRPr>
          </a:p>
          <a:p>
            <a:endParaRPr lang="en-US" sz="1600">
              <a:solidFill>
                <a:schemeClr val="tx1"/>
              </a:solidFill>
            </a:endParaRPr>
          </a:p>
        </p:txBody>
      </p:sp>
      <p:sp>
        <p:nvSpPr>
          <p:cNvPr id="37" name="TextBox 36">
            <a:extLst>
              <a:ext uri="{FF2B5EF4-FFF2-40B4-BE49-F238E27FC236}">
                <a16:creationId xmlns:a16="http://schemas.microsoft.com/office/drawing/2014/main" id="{7B558579-5746-061A-1EB3-68C66E37B518}"/>
              </a:ext>
            </a:extLst>
          </p:cNvPr>
          <p:cNvSpPr txBox="1"/>
          <p:nvPr/>
        </p:nvSpPr>
        <p:spPr>
          <a:xfrm>
            <a:off x="7776465" y="3738618"/>
            <a:ext cx="509211" cy="276999"/>
          </a:xfrm>
          <a:prstGeom prst="rect">
            <a:avLst/>
          </a:prstGeom>
          <a:noFill/>
        </p:spPr>
        <p:txBody>
          <a:bodyPr wrap="square" rtlCol="0">
            <a:spAutoFit/>
          </a:bodyPr>
          <a:lstStyle/>
          <a:p>
            <a:r>
              <a:rPr lang="en-US" sz="1200" b="1"/>
              <a:t>UPF</a:t>
            </a:r>
          </a:p>
        </p:txBody>
      </p:sp>
      <p:grpSp>
        <p:nvGrpSpPr>
          <p:cNvPr id="42" name="Group 41">
            <a:extLst>
              <a:ext uri="{FF2B5EF4-FFF2-40B4-BE49-F238E27FC236}">
                <a16:creationId xmlns:a16="http://schemas.microsoft.com/office/drawing/2014/main" id="{EC1CBBDB-5F7E-6D36-B954-041EA8AD902E}"/>
              </a:ext>
            </a:extLst>
          </p:cNvPr>
          <p:cNvGrpSpPr/>
          <p:nvPr/>
        </p:nvGrpSpPr>
        <p:grpSpPr>
          <a:xfrm>
            <a:off x="6360633" y="2150771"/>
            <a:ext cx="3690051" cy="1255693"/>
            <a:chOff x="6993188" y="2295858"/>
            <a:chExt cx="3690051" cy="1255693"/>
          </a:xfrm>
        </p:grpSpPr>
        <p:pic>
          <p:nvPicPr>
            <p:cNvPr id="33" name="Picture 32">
              <a:extLst>
                <a:ext uri="{FF2B5EF4-FFF2-40B4-BE49-F238E27FC236}">
                  <a16:creationId xmlns:a16="http://schemas.microsoft.com/office/drawing/2014/main" id="{8BDB0C48-CD75-6A31-4B02-B50CA9BE10DA}"/>
                </a:ext>
              </a:extLst>
            </p:cNvPr>
            <p:cNvPicPr>
              <a:picLocks noChangeAspect="1"/>
            </p:cNvPicPr>
            <p:nvPr/>
          </p:nvPicPr>
          <p:blipFill rotWithShape="1">
            <a:blip r:embed="rId6"/>
            <a:srcRect l="25087" r="25611" b="58855"/>
            <a:stretch/>
          </p:blipFill>
          <p:spPr>
            <a:xfrm>
              <a:off x="6993188" y="2295858"/>
              <a:ext cx="3690051" cy="1255693"/>
            </a:xfrm>
            <a:prstGeom prst="rect">
              <a:avLst/>
            </a:prstGeom>
          </p:spPr>
        </p:pic>
        <p:sp>
          <p:nvSpPr>
            <p:cNvPr id="40" name="Rectangle: Rounded Corners 39">
              <a:extLst>
                <a:ext uri="{FF2B5EF4-FFF2-40B4-BE49-F238E27FC236}">
                  <a16:creationId xmlns:a16="http://schemas.microsoft.com/office/drawing/2014/main" id="{C65ED4C5-6A2B-8FAD-BD10-EDFB9A87E173}"/>
                </a:ext>
              </a:extLst>
            </p:cNvPr>
            <p:cNvSpPr/>
            <p:nvPr/>
          </p:nvSpPr>
          <p:spPr>
            <a:xfrm>
              <a:off x="8934917" y="2982347"/>
              <a:ext cx="967273" cy="516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3A869784-02D1-593E-BA8D-9F9978AE2B06}"/>
                </a:ext>
              </a:extLst>
            </p:cNvPr>
            <p:cNvSpPr txBox="1"/>
            <p:nvPr/>
          </p:nvSpPr>
          <p:spPr>
            <a:xfrm>
              <a:off x="8950401" y="2973725"/>
              <a:ext cx="756938" cy="276999"/>
            </a:xfrm>
            <a:prstGeom prst="rect">
              <a:avLst/>
            </a:prstGeom>
            <a:noFill/>
          </p:spPr>
          <p:txBody>
            <a:bodyPr wrap="none" rtlCol="0">
              <a:spAutoFit/>
            </a:bodyPr>
            <a:lstStyle/>
            <a:p>
              <a:r>
                <a:rPr lang="en-US" sz="1200" b="1"/>
                <a:t>NWDAF</a:t>
              </a:r>
            </a:p>
          </p:txBody>
        </p:sp>
      </p:grpSp>
      <p:cxnSp>
        <p:nvCxnSpPr>
          <p:cNvPr id="44" name="Straight Arrow Connector 43">
            <a:extLst>
              <a:ext uri="{FF2B5EF4-FFF2-40B4-BE49-F238E27FC236}">
                <a16:creationId xmlns:a16="http://schemas.microsoft.com/office/drawing/2014/main" id="{2592F7BD-A0A3-C004-F5F3-177B9A0FD639}"/>
              </a:ext>
            </a:extLst>
          </p:cNvPr>
          <p:cNvCxnSpPr>
            <a:cxnSpLocks/>
          </p:cNvCxnSpPr>
          <p:nvPr/>
        </p:nvCxnSpPr>
        <p:spPr>
          <a:xfrm flipH="1">
            <a:off x="6286268" y="3049078"/>
            <a:ext cx="647206" cy="771025"/>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935655A-F4A0-6C66-AD48-13E03956A39E}"/>
              </a:ext>
            </a:extLst>
          </p:cNvPr>
          <p:cNvSpPr txBox="1"/>
          <p:nvPr/>
        </p:nvSpPr>
        <p:spPr>
          <a:xfrm>
            <a:off x="5596374" y="5257135"/>
            <a:ext cx="1741651" cy="646331"/>
          </a:xfrm>
          <a:prstGeom prst="rect">
            <a:avLst/>
          </a:prstGeom>
          <a:noFill/>
        </p:spPr>
        <p:txBody>
          <a:bodyPr wrap="square" lIns="91440" tIns="45720" rIns="91440" bIns="45720" rtlCol="0" anchor="t">
            <a:spAutoFit/>
          </a:bodyPr>
          <a:lstStyle/>
          <a:p>
            <a:r>
              <a:rPr lang="sv-SE" sz="1200" b="1" dirty="0">
                <a:latin typeface="Arial"/>
                <a:cs typeface="Arial"/>
              </a:rPr>
              <a:t>3.</a:t>
            </a:r>
            <a:r>
              <a:rPr lang="sv-SE" sz="1200" dirty="0">
                <a:latin typeface="Arial"/>
                <a:cs typeface="Arial"/>
              </a:rPr>
              <a:t> UE provides the requested info to UPF (e.g. Traffic Category)</a:t>
            </a:r>
            <a:endParaRPr lang="sv-SE" sz="1200" dirty="0"/>
          </a:p>
        </p:txBody>
      </p:sp>
      <p:sp>
        <p:nvSpPr>
          <p:cNvPr id="47" name="Oval 46">
            <a:extLst>
              <a:ext uri="{FF2B5EF4-FFF2-40B4-BE49-F238E27FC236}">
                <a16:creationId xmlns:a16="http://schemas.microsoft.com/office/drawing/2014/main" id="{9D7800DE-C175-BF41-48D3-3C163F49E8C7}"/>
              </a:ext>
            </a:extLst>
          </p:cNvPr>
          <p:cNvSpPr/>
          <p:nvPr/>
        </p:nvSpPr>
        <p:spPr>
          <a:xfrm>
            <a:off x="7256672" y="4023465"/>
            <a:ext cx="102008" cy="22580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Connector: Elbow 48">
            <a:extLst>
              <a:ext uri="{FF2B5EF4-FFF2-40B4-BE49-F238E27FC236}">
                <a16:creationId xmlns:a16="http://schemas.microsoft.com/office/drawing/2014/main" id="{C98B9C1A-7440-8F80-3440-62010DC32A1F}"/>
              </a:ext>
            </a:extLst>
          </p:cNvPr>
          <p:cNvCxnSpPr/>
          <p:nvPr/>
        </p:nvCxnSpPr>
        <p:spPr>
          <a:xfrm rot="5400000" flipH="1" flipV="1">
            <a:off x="6746434" y="4616142"/>
            <a:ext cx="813734" cy="241937"/>
          </a:xfrm>
          <a:prstGeom prst="bentConnector3">
            <a:avLst>
              <a:gd name="adj1" fmla="val 61237"/>
            </a:avLst>
          </a:prstGeom>
          <a:ln>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F6140CF8-8482-0D70-32D4-84BA2912B77F}"/>
              </a:ext>
            </a:extLst>
          </p:cNvPr>
          <p:cNvCxnSpPr>
            <a:cxnSpLocks/>
          </p:cNvCxnSpPr>
          <p:nvPr/>
        </p:nvCxnSpPr>
        <p:spPr>
          <a:xfrm rot="16200000" flipV="1">
            <a:off x="8640453" y="4602950"/>
            <a:ext cx="968533" cy="691687"/>
          </a:xfrm>
          <a:prstGeom prst="bentConnector3">
            <a:avLst>
              <a:gd name="adj1" fmla="val 50000"/>
            </a:avLst>
          </a:prstGeom>
          <a:ln>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73E5736-A6D7-7DCA-C5C7-E1D8B489F109}"/>
              </a:ext>
            </a:extLst>
          </p:cNvPr>
          <p:cNvSpPr txBox="1"/>
          <p:nvPr/>
        </p:nvSpPr>
        <p:spPr>
          <a:xfrm>
            <a:off x="9466053" y="5173043"/>
            <a:ext cx="2206981" cy="646331"/>
          </a:xfrm>
          <a:prstGeom prst="rect">
            <a:avLst/>
          </a:prstGeom>
          <a:noFill/>
        </p:spPr>
        <p:txBody>
          <a:bodyPr wrap="square" rtlCol="0">
            <a:spAutoFit/>
          </a:bodyPr>
          <a:lstStyle/>
          <a:p>
            <a:r>
              <a:rPr lang="sv-SE" sz="1200" b="1" dirty="0"/>
              <a:t>5.</a:t>
            </a:r>
            <a:r>
              <a:rPr lang="sv-SE" sz="1200" dirty="0"/>
              <a:t> UPF relays traffic with respect to user privacy (encryption E2E)</a:t>
            </a:r>
          </a:p>
        </p:txBody>
      </p:sp>
      <p:cxnSp>
        <p:nvCxnSpPr>
          <p:cNvPr id="57" name="Straight Connector 56">
            <a:extLst>
              <a:ext uri="{FF2B5EF4-FFF2-40B4-BE49-F238E27FC236}">
                <a16:creationId xmlns:a16="http://schemas.microsoft.com/office/drawing/2014/main" id="{1F2ED1E9-8361-101B-512E-3C8412EBEE88}"/>
              </a:ext>
            </a:extLst>
          </p:cNvPr>
          <p:cNvCxnSpPr>
            <a:cxnSpLocks/>
          </p:cNvCxnSpPr>
          <p:nvPr/>
        </p:nvCxnSpPr>
        <p:spPr>
          <a:xfrm>
            <a:off x="6696589" y="4718491"/>
            <a:ext cx="2922390" cy="3952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Direct Access Storage 10">
            <a:extLst>
              <a:ext uri="{FF2B5EF4-FFF2-40B4-BE49-F238E27FC236}">
                <a16:creationId xmlns:a16="http://schemas.microsoft.com/office/drawing/2014/main" id="{10030C55-8C77-9E47-8CBE-05098FB15BB9}"/>
              </a:ext>
            </a:extLst>
          </p:cNvPr>
          <p:cNvSpPr/>
          <p:nvPr/>
        </p:nvSpPr>
        <p:spPr>
          <a:xfrm flipV="1">
            <a:off x="6677233" y="4552889"/>
            <a:ext cx="2879284"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Tree>
    <p:extLst>
      <p:ext uri="{BB962C8B-B14F-4D97-AF65-F5344CB8AC3E}">
        <p14:creationId xmlns:p14="http://schemas.microsoft.com/office/powerpoint/2010/main" val="894600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Current MASQUE </a:t>
            </a:r>
            <a:r>
              <a:rPr lang="en-US" altLang="en-US" sz="4000" dirty="0"/>
              <a:t>Examples</a:t>
            </a:r>
            <a:endParaRPr lang="en-GB" altLang="en-US" sz="40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5616605" cy="4351338"/>
          </a:xfrm>
        </p:spPr>
        <p:txBody>
          <a:bodyPr/>
          <a:lstStyle/>
          <a:p>
            <a:pPr marL="264795" indent="-264795"/>
            <a:r>
              <a:rPr lang="en-US" sz="2000" b="1" dirty="0"/>
              <a:t> 3GPP Release 18 ATSSS</a:t>
            </a:r>
          </a:p>
          <a:p>
            <a:pPr marL="0" indent="0">
              <a:buNone/>
            </a:pPr>
            <a:r>
              <a:rPr lang="en-US" sz="1400" dirty="0"/>
              <a:t>Support for MP-QUIC and MASQUE was introduced to enable packet splitting of UDP flows across 3GPP and non-3GPP access</a:t>
            </a:r>
          </a:p>
          <a:p>
            <a:pPr marL="0" indent="0">
              <a:buNone/>
            </a:pPr>
            <a:r>
              <a:rPr lang="en-US" sz="1400" dirty="0"/>
              <a:t>Could also support general IP flows but this was not part of rel-18 (could be future extension)</a:t>
            </a:r>
          </a:p>
          <a:p>
            <a:pPr marL="0" indent="0" algn="l" rtl="0" fontAlgn="base">
              <a:buNone/>
            </a:pPr>
            <a:endParaRPr lang="en-US" sz="1400" b="0" i="0" dirty="0">
              <a:solidFill>
                <a:srgbClr val="181818"/>
              </a:solidFill>
              <a:effectLst/>
              <a:latin typeface="Segoe UI" panose="020B0502040204020203" pitchFamily="34" charset="0"/>
            </a:endParaRPr>
          </a:p>
          <a:p>
            <a:pPr marL="0" indent="0" algn="l" rtl="0" fontAlgn="base">
              <a:buNone/>
            </a:pPr>
            <a:endParaRPr lang="en-US" sz="1400" b="0" i="0" dirty="0">
              <a:solidFill>
                <a:srgbClr val="181818"/>
              </a:solidFill>
              <a:effectLst/>
              <a:latin typeface="Segoe UI" panose="020B0502040204020203" pitchFamily="34" charset="0"/>
            </a:endParaRPr>
          </a:p>
          <a:p>
            <a:pPr marL="264795" indent="-264795"/>
            <a:r>
              <a:rPr lang="en-US" sz="2000" b="1" dirty="0"/>
              <a:t>Relay Service for Privacy (currently deployed in the field)</a:t>
            </a:r>
          </a:p>
          <a:p>
            <a:pPr marL="0" indent="0">
              <a:buNone/>
            </a:pPr>
            <a:r>
              <a:rPr lang="en-US" sz="1400" dirty="0"/>
              <a:t>It consists of t</a:t>
            </a:r>
            <a:r>
              <a:rPr lang="en-US" sz="1400" kern="1200" dirty="0">
                <a:ea typeface="+mn-lt"/>
                <a:cs typeface="+mn-lt"/>
              </a:rPr>
              <a:t>wo QUIC/MASQUE proxies (relays):</a:t>
            </a:r>
          </a:p>
          <a:p>
            <a:pPr marL="537845" lvl="1"/>
            <a:r>
              <a:rPr lang="en-US" sz="1400" b="1" kern="1200" dirty="0">
                <a:ea typeface="+mn-lt"/>
                <a:cs typeface="+mn-lt"/>
              </a:rPr>
              <a:t>Ingress proxy: </a:t>
            </a:r>
            <a:r>
              <a:rPr lang="en-GB" sz="1400" kern="1200" dirty="0"/>
              <a:t>assigns the user an anonymous IP address (maps to their region but not their actual location). </a:t>
            </a:r>
            <a:endParaRPr lang="en-GB" sz="1400" u="sng" kern="1200" dirty="0"/>
          </a:p>
          <a:p>
            <a:pPr marL="537845" lvl="1"/>
            <a:r>
              <a:rPr lang="en-GB" sz="1400" b="1" dirty="0">
                <a:ea typeface="+mn-lt"/>
                <a:cs typeface="+mn-lt"/>
              </a:rPr>
              <a:t>Egress proxy: </a:t>
            </a:r>
            <a:r>
              <a:rPr lang="en-GB" sz="1400" dirty="0">
                <a:ea typeface="+mn-lt"/>
                <a:cs typeface="+mn-lt"/>
              </a:rPr>
              <a:t>decrypts the web address they want to visit and forwards them to their destination. </a:t>
            </a:r>
          </a:p>
          <a:p>
            <a:pPr marL="0" indent="0">
              <a:buNone/>
            </a:pPr>
            <a:r>
              <a:rPr lang="en-GB" sz="1400" kern="1200" dirty="0"/>
              <a:t>This separation of information protects the user’s privacy. No single entity can identify both who a user is and which sites they visit.</a:t>
            </a:r>
            <a:endParaRPr lang="en-US" sz="1400" kern="1200" dirty="0">
              <a:ea typeface="+mn-lt"/>
              <a:cs typeface="+mn-lt"/>
            </a:endParaRPr>
          </a:p>
          <a:p>
            <a:pPr marL="0" indent="0" algn="l" rtl="0" fontAlgn="base">
              <a:buNone/>
            </a:pPr>
            <a:endParaRPr lang="en-US" sz="800" b="0" i="0" dirty="0">
              <a:solidFill>
                <a:srgbClr val="181818"/>
              </a:solidFill>
              <a:effectLst/>
              <a:latin typeface="Arial" panose="020B0604020202020204" pitchFamily="34" charset="0"/>
            </a:endParaRPr>
          </a:p>
          <a:p>
            <a:pPr marL="0" indent="0">
              <a:buNone/>
            </a:pPr>
            <a:endParaRPr lang="en-US" altLang="en-US" sz="1400" dirty="0"/>
          </a:p>
        </p:txBody>
      </p:sp>
      <p:grpSp>
        <p:nvGrpSpPr>
          <p:cNvPr id="8206" name="Group 8205">
            <a:extLst>
              <a:ext uri="{FF2B5EF4-FFF2-40B4-BE49-F238E27FC236}">
                <a16:creationId xmlns:a16="http://schemas.microsoft.com/office/drawing/2014/main" id="{9C830FCA-EF9B-60F9-043D-F29B50FE4693}"/>
              </a:ext>
            </a:extLst>
          </p:cNvPr>
          <p:cNvGrpSpPr/>
          <p:nvPr/>
        </p:nvGrpSpPr>
        <p:grpSpPr>
          <a:xfrm>
            <a:off x="6304936" y="1825627"/>
            <a:ext cx="5375788" cy="4204717"/>
            <a:chOff x="5734658" y="1099686"/>
            <a:chExt cx="6290288" cy="5241049"/>
          </a:xfrm>
        </p:grpSpPr>
        <p:grpSp>
          <p:nvGrpSpPr>
            <p:cNvPr id="11" name="Group 10">
              <a:extLst>
                <a:ext uri="{FF2B5EF4-FFF2-40B4-BE49-F238E27FC236}">
                  <a16:creationId xmlns:a16="http://schemas.microsoft.com/office/drawing/2014/main" id="{744B6767-1AF1-F0A3-62FF-D8665AE196CC}"/>
                </a:ext>
              </a:extLst>
            </p:cNvPr>
            <p:cNvGrpSpPr/>
            <p:nvPr/>
          </p:nvGrpSpPr>
          <p:grpSpPr>
            <a:xfrm>
              <a:off x="5834912" y="4396669"/>
              <a:ext cx="6190034" cy="1944066"/>
              <a:chOff x="381923" y="1590054"/>
              <a:chExt cx="11295289" cy="3760940"/>
            </a:xfrm>
          </p:grpSpPr>
          <p:grpSp>
            <p:nvGrpSpPr>
              <p:cNvPr id="12" name="Group 11">
                <a:extLst>
                  <a:ext uri="{FF2B5EF4-FFF2-40B4-BE49-F238E27FC236}">
                    <a16:creationId xmlns:a16="http://schemas.microsoft.com/office/drawing/2014/main" id="{6FECFB49-B11F-5905-44C7-5BF4F2B8FB9D}"/>
                  </a:ext>
                </a:extLst>
              </p:cNvPr>
              <p:cNvGrpSpPr/>
              <p:nvPr/>
            </p:nvGrpSpPr>
            <p:grpSpPr>
              <a:xfrm>
                <a:off x="726098" y="1590054"/>
                <a:ext cx="10951114" cy="3760940"/>
                <a:chOff x="269855" y="553780"/>
                <a:chExt cx="13854173" cy="4682457"/>
              </a:xfrm>
            </p:grpSpPr>
            <p:sp>
              <p:nvSpPr>
                <p:cNvPr id="15" name="Rounded Rectangle 17">
                  <a:extLst>
                    <a:ext uri="{FF2B5EF4-FFF2-40B4-BE49-F238E27FC236}">
                      <a16:creationId xmlns:a16="http://schemas.microsoft.com/office/drawing/2014/main" id="{73D0BF9D-733D-B88B-7CE0-F3FF5713950A}"/>
                    </a:ext>
                  </a:extLst>
                </p:cNvPr>
                <p:cNvSpPr/>
                <p:nvPr/>
              </p:nvSpPr>
              <p:spPr bwMode="auto">
                <a:xfrm>
                  <a:off x="8957847" y="1619870"/>
                  <a:ext cx="1482648" cy="1946753"/>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6" name="Direct Access Storage 10">
                  <a:extLst>
                    <a:ext uri="{FF2B5EF4-FFF2-40B4-BE49-F238E27FC236}">
                      <a16:creationId xmlns:a16="http://schemas.microsoft.com/office/drawing/2014/main" id="{87BDD3DA-5818-9BAB-AD4C-5225C9459F4F}"/>
                    </a:ext>
                  </a:extLst>
                </p:cNvPr>
                <p:cNvSpPr/>
                <p:nvPr/>
              </p:nvSpPr>
              <p:spPr>
                <a:xfrm>
                  <a:off x="1649048" y="2026000"/>
                  <a:ext cx="3661725" cy="143908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Rectangle 2">
                  <a:extLst>
                    <a:ext uri="{FF2B5EF4-FFF2-40B4-BE49-F238E27FC236}">
                      <a16:creationId xmlns:a16="http://schemas.microsoft.com/office/drawing/2014/main" id="{9929CB0D-41D6-876F-C7BD-C832401458E2}"/>
                    </a:ext>
                  </a:extLst>
                </p:cNvPr>
                <p:cNvSpPr>
                  <a:spLocks noChangeArrowheads="1"/>
                </p:cNvSpPr>
                <p:nvPr/>
              </p:nvSpPr>
              <p:spPr bwMode="auto">
                <a:xfrm>
                  <a:off x="11602041" y="553780"/>
                  <a:ext cx="2521987" cy="68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000" b="1"/>
                    <a:t>Application </a:t>
                  </a:r>
                </a:p>
                <a:p>
                  <a:pPr marL="0" indent="0" algn="ctr">
                    <a:buNone/>
                  </a:pPr>
                  <a:r>
                    <a:rPr lang="en-US" sz="1000" b="1"/>
                    <a:t>Server</a:t>
                  </a:r>
                  <a:endParaRPr lang="en-US" sz="1000"/>
                </a:p>
              </p:txBody>
            </p:sp>
            <p:sp>
              <p:nvSpPr>
                <p:cNvPr id="18" name="AutoShape 145">
                  <a:extLst>
                    <a:ext uri="{FF2B5EF4-FFF2-40B4-BE49-F238E27FC236}">
                      <a16:creationId xmlns:a16="http://schemas.microsoft.com/office/drawing/2014/main" id="{6BEE4CA8-AAB4-5CCB-EDCE-B775CDC17D5F}"/>
                    </a:ext>
                  </a:extLst>
                </p:cNvPr>
                <p:cNvSpPr>
                  <a:spLocks noChangeArrowheads="1"/>
                </p:cNvSpPr>
                <p:nvPr/>
              </p:nvSpPr>
              <p:spPr bwMode="auto">
                <a:xfrm>
                  <a:off x="11907916" y="1587832"/>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cxnSp>
              <p:nvCxnSpPr>
                <p:cNvPr id="19" name="Straight Connector 18">
                  <a:extLst>
                    <a:ext uri="{FF2B5EF4-FFF2-40B4-BE49-F238E27FC236}">
                      <a16:creationId xmlns:a16="http://schemas.microsoft.com/office/drawing/2014/main" id="{861844F0-3F00-2255-C8D8-059811BA177A}"/>
                    </a:ext>
                  </a:extLst>
                </p:cNvPr>
                <p:cNvCxnSpPr>
                  <a:cxnSpLocks/>
                </p:cNvCxnSpPr>
                <p:nvPr/>
              </p:nvCxnSpPr>
              <p:spPr>
                <a:xfrm>
                  <a:off x="1738422" y="2378706"/>
                  <a:ext cx="3372093" cy="11244"/>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AutoShape 145">
                  <a:extLst>
                    <a:ext uri="{FF2B5EF4-FFF2-40B4-BE49-F238E27FC236}">
                      <a16:creationId xmlns:a16="http://schemas.microsoft.com/office/drawing/2014/main" id="{75FE168B-8FFA-3178-850F-4481B2FD7AB2}"/>
                    </a:ext>
                  </a:extLst>
                </p:cNvPr>
                <p:cNvSpPr>
                  <a:spLocks noChangeArrowheads="1"/>
                </p:cNvSpPr>
                <p:nvPr/>
              </p:nvSpPr>
              <p:spPr bwMode="auto">
                <a:xfrm>
                  <a:off x="11889675" y="2463028"/>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1" name="Rounded Rectangle 17">
                  <a:extLst>
                    <a:ext uri="{FF2B5EF4-FFF2-40B4-BE49-F238E27FC236}">
                      <a16:creationId xmlns:a16="http://schemas.microsoft.com/office/drawing/2014/main" id="{13219D86-593E-780A-AAE3-F4B8CEF47111}"/>
                    </a:ext>
                  </a:extLst>
                </p:cNvPr>
                <p:cNvSpPr/>
                <p:nvPr/>
              </p:nvSpPr>
              <p:spPr bwMode="auto">
                <a:xfrm>
                  <a:off x="5136949"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2" name="Graphic 21">
                  <a:extLst>
                    <a:ext uri="{FF2B5EF4-FFF2-40B4-BE49-F238E27FC236}">
                      <a16:creationId xmlns:a16="http://schemas.microsoft.com/office/drawing/2014/main" id="{39896DED-50E2-C5DA-4058-19258A63E1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12537" y="1756851"/>
                  <a:ext cx="1144720" cy="1048369"/>
                </a:xfrm>
                <a:prstGeom prst="rect">
                  <a:avLst/>
                </a:prstGeom>
              </p:spPr>
            </p:pic>
            <p:sp>
              <p:nvSpPr>
                <p:cNvPr id="23" name="TextBox 22">
                  <a:extLst>
                    <a:ext uri="{FF2B5EF4-FFF2-40B4-BE49-F238E27FC236}">
                      <a16:creationId xmlns:a16="http://schemas.microsoft.com/office/drawing/2014/main" id="{B9E7EF94-E8AD-5FC2-A9FE-8C5ADBD377BD}"/>
                    </a:ext>
                  </a:extLst>
                </p:cNvPr>
                <p:cNvSpPr txBox="1"/>
                <p:nvPr/>
              </p:nvSpPr>
              <p:spPr>
                <a:xfrm>
                  <a:off x="4750899" y="3549480"/>
                  <a:ext cx="2254748" cy="872602"/>
                </a:xfrm>
                <a:prstGeom prst="rect">
                  <a:avLst/>
                </a:prstGeom>
                <a:noFill/>
              </p:spPr>
              <p:txBody>
                <a:bodyPr wrap="square" rtlCol="0">
                  <a:spAutoFit/>
                </a:bodyPr>
                <a:lstStyle/>
                <a:p>
                  <a:pPr marL="0" indent="0" algn="ctr">
                    <a:buNone/>
                  </a:pPr>
                  <a:r>
                    <a:rPr lang="de-DE" sz="1000" b="1"/>
                    <a:t>MASQUE</a:t>
                  </a:r>
                </a:p>
                <a:p>
                  <a:pPr marL="0" indent="0" algn="ctr">
                    <a:buNone/>
                  </a:pPr>
                  <a:r>
                    <a:rPr lang="de-DE" sz="1000" b="1"/>
                    <a:t>Ingress proxy</a:t>
                  </a:r>
                </a:p>
              </p:txBody>
            </p:sp>
            <p:sp>
              <p:nvSpPr>
                <p:cNvPr id="24" name="AutoShape 145">
                  <a:extLst>
                    <a:ext uri="{FF2B5EF4-FFF2-40B4-BE49-F238E27FC236}">
                      <a16:creationId xmlns:a16="http://schemas.microsoft.com/office/drawing/2014/main" id="{72295402-3427-BC1D-E380-F6373E1C8004}"/>
                    </a:ext>
                  </a:extLst>
                </p:cNvPr>
                <p:cNvSpPr>
                  <a:spLocks noChangeArrowheads="1"/>
                </p:cNvSpPr>
                <p:nvPr/>
              </p:nvSpPr>
              <p:spPr bwMode="auto">
                <a:xfrm>
                  <a:off x="11874604" y="3337001"/>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5" name="Rounded Rectangle 22">
                  <a:extLst>
                    <a:ext uri="{FF2B5EF4-FFF2-40B4-BE49-F238E27FC236}">
                      <a16:creationId xmlns:a16="http://schemas.microsoft.com/office/drawing/2014/main" id="{A0588B57-CE7B-8CAC-DE3B-B12E8907E035}"/>
                    </a:ext>
                  </a:extLst>
                </p:cNvPr>
                <p:cNvSpPr/>
                <p:nvPr/>
              </p:nvSpPr>
              <p:spPr bwMode="auto">
                <a:xfrm>
                  <a:off x="269855"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9EC37922-F25A-5844-D807-BB1933806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382249" y="1756289"/>
                  <a:ext cx="1185948" cy="1140432"/>
                </a:xfrm>
                <a:prstGeom prst="rect">
                  <a:avLst/>
                </a:prstGeom>
              </p:spPr>
            </p:pic>
            <p:pic>
              <p:nvPicPr>
                <p:cNvPr id="27" name="Graphic 26">
                  <a:extLst>
                    <a:ext uri="{FF2B5EF4-FFF2-40B4-BE49-F238E27FC236}">
                      <a16:creationId xmlns:a16="http://schemas.microsoft.com/office/drawing/2014/main" id="{4C9F5970-B38B-9CC1-B1B7-DCB74783D3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7836" y="1802320"/>
                  <a:ext cx="1144720" cy="1048369"/>
                </a:xfrm>
                <a:prstGeom prst="rect">
                  <a:avLst/>
                </a:prstGeom>
              </p:spPr>
            </p:pic>
            <p:sp>
              <p:nvSpPr>
                <p:cNvPr id="28" name="TextBox 27">
                  <a:extLst>
                    <a:ext uri="{FF2B5EF4-FFF2-40B4-BE49-F238E27FC236}">
                      <a16:creationId xmlns:a16="http://schemas.microsoft.com/office/drawing/2014/main" id="{879BD93B-A74B-7101-5A51-A04BE639178D}"/>
                    </a:ext>
                  </a:extLst>
                </p:cNvPr>
                <p:cNvSpPr txBox="1"/>
                <p:nvPr/>
              </p:nvSpPr>
              <p:spPr>
                <a:xfrm>
                  <a:off x="8578964" y="3573006"/>
                  <a:ext cx="2254745" cy="1663231"/>
                </a:xfrm>
                <a:prstGeom prst="rect">
                  <a:avLst/>
                </a:prstGeom>
                <a:noFill/>
              </p:spPr>
              <p:txBody>
                <a:bodyPr wrap="square" rtlCol="0">
                  <a:spAutoFit/>
                </a:bodyPr>
                <a:lstStyle/>
                <a:p>
                  <a:pPr marL="0" indent="0" algn="ctr">
                    <a:buNone/>
                  </a:pPr>
                  <a:r>
                    <a:rPr lang="de-DE" sz="1000" b="1"/>
                    <a:t>MASQUE Egress proxy</a:t>
                  </a:r>
                </a:p>
              </p:txBody>
            </p:sp>
            <p:cxnSp>
              <p:nvCxnSpPr>
                <p:cNvPr id="29" name="Straight Connector 28">
                  <a:extLst>
                    <a:ext uri="{FF2B5EF4-FFF2-40B4-BE49-F238E27FC236}">
                      <a16:creationId xmlns:a16="http://schemas.microsoft.com/office/drawing/2014/main" id="{BC09B67C-E486-983D-C8FD-8CEE970DB10A}"/>
                    </a:ext>
                  </a:extLst>
                </p:cNvPr>
                <p:cNvCxnSpPr>
                  <a:cxnSpLocks/>
                </p:cNvCxnSpPr>
                <p:nvPr/>
              </p:nvCxnSpPr>
              <p:spPr>
                <a:xfrm>
                  <a:off x="1737821" y="2705218"/>
                  <a:ext cx="7220028" cy="40321"/>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26EEEEA-AEDB-9E0B-43DF-FDA342CE3804}"/>
                    </a:ext>
                  </a:extLst>
                </p:cNvPr>
                <p:cNvCxnSpPr>
                  <a:cxnSpLocks/>
                </p:cNvCxnSpPr>
                <p:nvPr/>
              </p:nvCxnSpPr>
              <p:spPr>
                <a:xfrm>
                  <a:off x="1752503" y="2949745"/>
                  <a:ext cx="10122101" cy="1988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76DBC176-811F-BF3F-FCEB-B54FCC616331}"/>
                  </a:ext>
                </a:extLst>
              </p:cNvPr>
              <p:cNvSpPr txBox="1"/>
              <p:nvPr/>
            </p:nvSpPr>
            <p:spPr>
              <a:xfrm>
                <a:off x="381923" y="3453262"/>
                <a:ext cx="1782279" cy="340336"/>
              </a:xfrm>
              <a:prstGeom prst="rect">
                <a:avLst/>
              </a:prstGeom>
              <a:noFill/>
            </p:spPr>
            <p:txBody>
              <a:bodyPr wrap="square" rtlCol="0">
                <a:spAutoFit/>
              </a:bodyPr>
              <a:lstStyle/>
              <a:p>
                <a:pPr marL="0" indent="0" algn="ctr">
                  <a:buNone/>
                </a:pPr>
                <a:r>
                  <a:rPr lang="de-DE" sz="1000" b="1"/>
                  <a:t>Client</a:t>
                </a:r>
              </a:p>
            </p:txBody>
          </p:sp>
          <p:sp>
            <p:nvSpPr>
              <p:cNvPr id="14" name="Direct Access Storage 10">
                <a:extLst>
                  <a:ext uri="{FF2B5EF4-FFF2-40B4-BE49-F238E27FC236}">
                    <a16:creationId xmlns:a16="http://schemas.microsoft.com/office/drawing/2014/main" id="{58C66FCA-D6B6-3D50-BD41-0C8856FEF0AA}"/>
                  </a:ext>
                </a:extLst>
              </p:cNvPr>
              <p:cNvSpPr/>
              <p:nvPr/>
            </p:nvSpPr>
            <p:spPr>
              <a:xfrm flipV="1">
                <a:off x="1822550" y="3135840"/>
                <a:ext cx="5752351" cy="672117"/>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32" name="Freeform 38">
              <a:extLst>
                <a:ext uri="{FF2B5EF4-FFF2-40B4-BE49-F238E27FC236}">
                  <a16:creationId xmlns:a16="http://schemas.microsoft.com/office/drawing/2014/main" id="{AF57A76C-5943-B99C-6950-C7B4A08476B5}"/>
                </a:ext>
              </a:extLst>
            </p:cNvPr>
            <p:cNvSpPr>
              <a:spLocks noChangeAspect="1"/>
            </p:cNvSpPr>
            <p:nvPr/>
          </p:nvSpPr>
          <p:spPr bwMode="auto">
            <a:xfrm>
              <a:off x="7031753" y="2648125"/>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33" name="Freeform 38">
              <a:extLst>
                <a:ext uri="{FF2B5EF4-FFF2-40B4-BE49-F238E27FC236}">
                  <a16:creationId xmlns:a16="http://schemas.microsoft.com/office/drawing/2014/main" id="{E916EF4D-4366-4ECD-3BFF-8369DFF4A59A}"/>
                </a:ext>
              </a:extLst>
            </p:cNvPr>
            <p:cNvSpPr>
              <a:spLocks noChangeAspect="1"/>
            </p:cNvSpPr>
            <p:nvPr/>
          </p:nvSpPr>
          <p:spPr bwMode="auto">
            <a:xfrm>
              <a:off x="7031753" y="1448492"/>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2">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en-US" sz="1800"/>
            </a:p>
          </p:txBody>
        </p:sp>
        <p:sp>
          <p:nvSpPr>
            <p:cNvPr id="34" name="Freeform 3">
              <a:extLst>
                <a:ext uri="{FF2B5EF4-FFF2-40B4-BE49-F238E27FC236}">
                  <a16:creationId xmlns:a16="http://schemas.microsoft.com/office/drawing/2014/main" id="{75C6B3D5-C786-4F60-A7CA-46E3EB4260B5}"/>
                </a:ext>
              </a:extLst>
            </p:cNvPr>
            <p:cNvSpPr>
              <a:spLocks noChangeAspect="1" noEditPoints="1"/>
            </p:cNvSpPr>
            <p:nvPr/>
          </p:nvSpPr>
          <p:spPr bwMode="auto">
            <a:xfrm>
              <a:off x="7483456" y="3036728"/>
              <a:ext cx="401719" cy="441752"/>
            </a:xfrm>
            <a:custGeom>
              <a:avLst/>
              <a:gdLst>
                <a:gd name="T0" fmla="*/ 2147483647 w 327"/>
                <a:gd name="T1" fmla="*/ 2147483647 h 370"/>
                <a:gd name="T2" fmla="*/ 2147483647 w 327"/>
                <a:gd name="T3" fmla="*/ 2147483647 h 370"/>
                <a:gd name="T4" fmla="*/ 2147483647 w 327"/>
                <a:gd name="T5" fmla="*/ 2147483647 h 370"/>
                <a:gd name="T6" fmla="*/ 2147483647 w 327"/>
                <a:gd name="T7" fmla="*/ 2147483647 h 370"/>
                <a:gd name="T8" fmla="*/ 2147483647 w 327"/>
                <a:gd name="T9" fmla="*/ 2147483647 h 370"/>
                <a:gd name="T10" fmla="*/ 2147483647 w 327"/>
                <a:gd name="T11" fmla="*/ 2147483647 h 370"/>
                <a:gd name="T12" fmla="*/ 2147483647 w 327"/>
                <a:gd name="T13" fmla="*/ 2147483647 h 370"/>
                <a:gd name="T14" fmla="*/ 2147483647 w 327"/>
                <a:gd name="T15" fmla="*/ 2147483647 h 370"/>
                <a:gd name="T16" fmla="*/ 2147483647 w 327"/>
                <a:gd name="T17" fmla="*/ 2147483647 h 370"/>
                <a:gd name="T18" fmla="*/ 2147483647 w 327"/>
                <a:gd name="T19" fmla="*/ 2147483647 h 370"/>
                <a:gd name="T20" fmla="*/ 2147483647 w 327"/>
                <a:gd name="T21" fmla="*/ 2147483647 h 370"/>
                <a:gd name="T22" fmla="*/ 2147483647 w 327"/>
                <a:gd name="T23" fmla="*/ 2147483647 h 370"/>
                <a:gd name="T24" fmla="*/ 2147483647 w 327"/>
                <a:gd name="T25" fmla="*/ 2147483647 h 370"/>
                <a:gd name="T26" fmla="*/ 2147483647 w 327"/>
                <a:gd name="T27" fmla="*/ 2147483647 h 370"/>
                <a:gd name="T28" fmla="*/ 2147483647 w 327"/>
                <a:gd name="T29" fmla="*/ 2147483647 h 370"/>
                <a:gd name="T30" fmla="*/ 2147483647 w 327"/>
                <a:gd name="T31" fmla="*/ 2147483647 h 370"/>
                <a:gd name="T32" fmla="*/ 2147483647 w 327"/>
                <a:gd name="T33" fmla="*/ 2147483647 h 370"/>
                <a:gd name="T34" fmla="*/ 2147483647 w 327"/>
                <a:gd name="T35" fmla="*/ 2147483647 h 370"/>
                <a:gd name="T36" fmla="*/ 2147483647 w 327"/>
                <a:gd name="T37" fmla="*/ 2147483647 h 370"/>
                <a:gd name="T38" fmla="*/ 2147483647 w 327"/>
                <a:gd name="T39" fmla="*/ 2147483647 h 370"/>
                <a:gd name="T40" fmla="*/ 2147483647 w 327"/>
                <a:gd name="T41" fmla="*/ 2147483647 h 370"/>
                <a:gd name="T42" fmla="*/ 2147483647 w 327"/>
                <a:gd name="T43" fmla="*/ 2147483647 h 370"/>
                <a:gd name="T44" fmla="*/ 2147483647 w 327"/>
                <a:gd name="T45" fmla="*/ 2147483647 h 370"/>
                <a:gd name="T46" fmla="*/ 2147483647 w 327"/>
                <a:gd name="T47" fmla="*/ 2147483647 h 370"/>
                <a:gd name="T48" fmla="*/ 2147483647 w 327"/>
                <a:gd name="T49" fmla="*/ 2147483647 h 370"/>
                <a:gd name="T50" fmla="*/ 2147483647 w 327"/>
                <a:gd name="T51" fmla="*/ 2147483647 h 370"/>
                <a:gd name="T52" fmla="*/ 2147483647 w 327"/>
                <a:gd name="T53" fmla="*/ 2147483647 h 370"/>
                <a:gd name="T54" fmla="*/ 2147483647 w 327"/>
                <a:gd name="T55" fmla="*/ 2147483647 h 370"/>
                <a:gd name="T56" fmla="*/ 2147483647 w 327"/>
                <a:gd name="T57" fmla="*/ 2147483647 h 370"/>
                <a:gd name="T58" fmla="*/ 2147483647 w 327"/>
                <a:gd name="T59" fmla="*/ 2147483647 h 370"/>
                <a:gd name="T60" fmla="*/ 2147483647 w 327"/>
                <a:gd name="T61" fmla="*/ 2147483647 h 370"/>
                <a:gd name="T62" fmla="*/ 2147483647 w 327"/>
                <a:gd name="T63" fmla="*/ 2147483647 h 370"/>
                <a:gd name="T64" fmla="*/ 2147483647 w 327"/>
                <a:gd name="T65" fmla="*/ 2147483647 h 370"/>
                <a:gd name="T66" fmla="*/ 2147483647 w 327"/>
                <a:gd name="T67" fmla="*/ 2147483647 h 370"/>
                <a:gd name="T68" fmla="*/ 2147483647 w 327"/>
                <a:gd name="T69" fmla="*/ 2147483647 h 370"/>
                <a:gd name="T70" fmla="*/ 2147483647 w 327"/>
                <a:gd name="T71" fmla="*/ 2147483647 h 370"/>
                <a:gd name="T72" fmla="*/ 2147483647 w 327"/>
                <a:gd name="T73" fmla="*/ 2147483647 h 370"/>
                <a:gd name="T74" fmla="*/ 2147483647 w 327"/>
                <a:gd name="T75" fmla="*/ 2147483647 h 370"/>
                <a:gd name="T76" fmla="*/ 2147483647 w 327"/>
                <a:gd name="T77" fmla="*/ 2147483647 h 370"/>
                <a:gd name="T78" fmla="*/ 2147483647 w 327"/>
                <a:gd name="T79" fmla="*/ 2147483647 h 370"/>
                <a:gd name="T80" fmla="*/ 2147483647 w 327"/>
                <a:gd name="T81" fmla="*/ 2147483647 h 370"/>
                <a:gd name="T82" fmla="*/ 2147483647 w 327"/>
                <a:gd name="T83" fmla="*/ 2147483647 h 370"/>
                <a:gd name="T84" fmla="*/ 2147483647 w 327"/>
                <a:gd name="T85" fmla="*/ 2147483647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70"/>
                <a:gd name="T131" fmla="*/ 327 w 327"/>
                <a:gd name="T132" fmla="*/ 370 h 3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70">
                  <a:moveTo>
                    <a:pt x="287" y="4"/>
                  </a:moveTo>
                  <a:cubicBezTo>
                    <a:pt x="284" y="0"/>
                    <a:pt x="279" y="0"/>
                    <a:pt x="276" y="4"/>
                  </a:cubicBezTo>
                  <a:cubicBezTo>
                    <a:pt x="273" y="7"/>
                    <a:pt x="273" y="12"/>
                    <a:pt x="276" y="15"/>
                  </a:cubicBezTo>
                  <a:cubicBezTo>
                    <a:pt x="300" y="38"/>
                    <a:pt x="311" y="69"/>
                    <a:pt x="311" y="100"/>
                  </a:cubicBezTo>
                  <a:cubicBezTo>
                    <a:pt x="311" y="131"/>
                    <a:pt x="300" y="162"/>
                    <a:pt x="276" y="185"/>
                  </a:cubicBezTo>
                  <a:cubicBezTo>
                    <a:pt x="273" y="188"/>
                    <a:pt x="273" y="194"/>
                    <a:pt x="276" y="197"/>
                  </a:cubicBezTo>
                  <a:cubicBezTo>
                    <a:pt x="278" y="198"/>
                    <a:pt x="280" y="199"/>
                    <a:pt x="282" y="199"/>
                  </a:cubicBezTo>
                  <a:cubicBezTo>
                    <a:pt x="284" y="199"/>
                    <a:pt x="286" y="198"/>
                    <a:pt x="287" y="197"/>
                  </a:cubicBezTo>
                  <a:cubicBezTo>
                    <a:pt x="314" y="170"/>
                    <a:pt x="327" y="135"/>
                    <a:pt x="327" y="100"/>
                  </a:cubicBezTo>
                  <a:cubicBezTo>
                    <a:pt x="327" y="65"/>
                    <a:pt x="314" y="30"/>
                    <a:pt x="287" y="4"/>
                  </a:cubicBezTo>
                  <a:close/>
                  <a:moveTo>
                    <a:pt x="273" y="100"/>
                  </a:moveTo>
                  <a:cubicBezTo>
                    <a:pt x="273" y="121"/>
                    <a:pt x="265" y="142"/>
                    <a:pt x="249" y="158"/>
                  </a:cubicBezTo>
                  <a:cubicBezTo>
                    <a:pt x="246" y="161"/>
                    <a:pt x="246" y="166"/>
                    <a:pt x="249" y="169"/>
                  </a:cubicBezTo>
                  <a:cubicBezTo>
                    <a:pt x="250" y="171"/>
                    <a:pt x="253" y="172"/>
                    <a:pt x="255" y="172"/>
                  </a:cubicBezTo>
                  <a:cubicBezTo>
                    <a:pt x="257" y="172"/>
                    <a:pt x="259" y="171"/>
                    <a:pt x="260" y="169"/>
                  </a:cubicBezTo>
                  <a:cubicBezTo>
                    <a:pt x="279" y="150"/>
                    <a:pt x="289" y="125"/>
                    <a:pt x="289" y="100"/>
                  </a:cubicBezTo>
                  <a:cubicBezTo>
                    <a:pt x="289" y="75"/>
                    <a:pt x="279" y="50"/>
                    <a:pt x="260" y="31"/>
                  </a:cubicBezTo>
                  <a:cubicBezTo>
                    <a:pt x="257" y="28"/>
                    <a:pt x="252" y="28"/>
                    <a:pt x="249" y="31"/>
                  </a:cubicBezTo>
                  <a:cubicBezTo>
                    <a:pt x="246" y="34"/>
                    <a:pt x="246" y="39"/>
                    <a:pt x="249" y="42"/>
                  </a:cubicBezTo>
                  <a:cubicBezTo>
                    <a:pt x="265" y="58"/>
                    <a:pt x="273" y="79"/>
                    <a:pt x="273" y="100"/>
                  </a:cubicBezTo>
                  <a:close/>
                  <a:moveTo>
                    <a:pt x="222" y="142"/>
                  </a:moveTo>
                  <a:cubicBezTo>
                    <a:pt x="223" y="144"/>
                    <a:pt x="225" y="145"/>
                    <a:pt x="227" y="145"/>
                  </a:cubicBezTo>
                  <a:cubicBezTo>
                    <a:pt x="229" y="145"/>
                    <a:pt x="231" y="144"/>
                    <a:pt x="233" y="142"/>
                  </a:cubicBezTo>
                  <a:cubicBezTo>
                    <a:pt x="245" y="131"/>
                    <a:pt x="250" y="115"/>
                    <a:pt x="250" y="100"/>
                  </a:cubicBezTo>
                  <a:cubicBezTo>
                    <a:pt x="250" y="85"/>
                    <a:pt x="245" y="70"/>
                    <a:pt x="233" y="58"/>
                  </a:cubicBezTo>
                  <a:cubicBezTo>
                    <a:pt x="230" y="55"/>
                    <a:pt x="225" y="55"/>
                    <a:pt x="222" y="58"/>
                  </a:cubicBezTo>
                  <a:cubicBezTo>
                    <a:pt x="219" y="61"/>
                    <a:pt x="219" y="66"/>
                    <a:pt x="222" y="69"/>
                  </a:cubicBezTo>
                  <a:cubicBezTo>
                    <a:pt x="230" y="78"/>
                    <a:pt x="234" y="89"/>
                    <a:pt x="234" y="100"/>
                  </a:cubicBezTo>
                  <a:cubicBezTo>
                    <a:pt x="234" y="111"/>
                    <a:pt x="230" y="122"/>
                    <a:pt x="222" y="131"/>
                  </a:cubicBezTo>
                  <a:cubicBezTo>
                    <a:pt x="219" y="134"/>
                    <a:pt x="219" y="139"/>
                    <a:pt x="222" y="142"/>
                  </a:cubicBezTo>
                  <a:close/>
                  <a:moveTo>
                    <a:pt x="51" y="185"/>
                  </a:moveTo>
                  <a:cubicBezTo>
                    <a:pt x="28" y="162"/>
                    <a:pt x="16" y="131"/>
                    <a:pt x="16" y="100"/>
                  </a:cubicBezTo>
                  <a:cubicBezTo>
                    <a:pt x="16" y="69"/>
                    <a:pt x="28" y="38"/>
                    <a:pt x="51" y="15"/>
                  </a:cubicBezTo>
                  <a:cubicBezTo>
                    <a:pt x="54" y="12"/>
                    <a:pt x="54" y="7"/>
                    <a:pt x="51" y="4"/>
                  </a:cubicBezTo>
                  <a:cubicBezTo>
                    <a:pt x="48" y="0"/>
                    <a:pt x="43" y="0"/>
                    <a:pt x="40" y="4"/>
                  </a:cubicBezTo>
                  <a:cubicBezTo>
                    <a:pt x="40" y="4"/>
                    <a:pt x="40" y="4"/>
                    <a:pt x="40" y="4"/>
                  </a:cubicBezTo>
                  <a:cubicBezTo>
                    <a:pt x="13" y="30"/>
                    <a:pt x="0" y="65"/>
                    <a:pt x="0" y="100"/>
                  </a:cubicBezTo>
                  <a:cubicBezTo>
                    <a:pt x="0" y="135"/>
                    <a:pt x="13" y="170"/>
                    <a:pt x="40" y="197"/>
                  </a:cubicBezTo>
                  <a:cubicBezTo>
                    <a:pt x="41" y="198"/>
                    <a:pt x="44" y="199"/>
                    <a:pt x="46" y="199"/>
                  </a:cubicBezTo>
                  <a:cubicBezTo>
                    <a:pt x="48" y="199"/>
                    <a:pt x="50" y="198"/>
                    <a:pt x="51" y="197"/>
                  </a:cubicBezTo>
                  <a:cubicBezTo>
                    <a:pt x="54" y="194"/>
                    <a:pt x="54" y="188"/>
                    <a:pt x="51" y="185"/>
                  </a:cubicBezTo>
                  <a:close/>
                  <a:moveTo>
                    <a:pt x="67" y="169"/>
                  </a:moveTo>
                  <a:cubicBezTo>
                    <a:pt x="69" y="171"/>
                    <a:pt x="71" y="172"/>
                    <a:pt x="73" y="172"/>
                  </a:cubicBezTo>
                  <a:cubicBezTo>
                    <a:pt x="75" y="172"/>
                    <a:pt x="77" y="171"/>
                    <a:pt x="78" y="169"/>
                  </a:cubicBezTo>
                  <a:cubicBezTo>
                    <a:pt x="82" y="166"/>
                    <a:pt x="82" y="161"/>
                    <a:pt x="78" y="158"/>
                  </a:cubicBezTo>
                  <a:cubicBezTo>
                    <a:pt x="62" y="142"/>
                    <a:pt x="54" y="121"/>
                    <a:pt x="54" y="100"/>
                  </a:cubicBezTo>
                  <a:cubicBezTo>
                    <a:pt x="54" y="79"/>
                    <a:pt x="62" y="58"/>
                    <a:pt x="78" y="42"/>
                  </a:cubicBezTo>
                  <a:cubicBezTo>
                    <a:pt x="82" y="39"/>
                    <a:pt x="82" y="34"/>
                    <a:pt x="78" y="31"/>
                  </a:cubicBezTo>
                  <a:cubicBezTo>
                    <a:pt x="75" y="28"/>
                    <a:pt x="70" y="28"/>
                    <a:pt x="67" y="31"/>
                  </a:cubicBezTo>
                  <a:cubicBezTo>
                    <a:pt x="48" y="50"/>
                    <a:pt x="38" y="75"/>
                    <a:pt x="38" y="100"/>
                  </a:cubicBezTo>
                  <a:cubicBezTo>
                    <a:pt x="38" y="125"/>
                    <a:pt x="48" y="150"/>
                    <a:pt x="67" y="169"/>
                  </a:cubicBezTo>
                  <a:close/>
                  <a:moveTo>
                    <a:pt x="94" y="142"/>
                  </a:moveTo>
                  <a:cubicBezTo>
                    <a:pt x="96" y="144"/>
                    <a:pt x="98" y="145"/>
                    <a:pt x="100" y="145"/>
                  </a:cubicBezTo>
                  <a:cubicBezTo>
                    <a:pt x="102" y="145"/>
                    <a:pt x="104" y="144"/>
                    <a:pt x="106" y="142"/>
                  </a:cubicBezTo>
                  <a:cubicBezTo>
                    <a:pt x="109" y="139"/>
                    <a:pt x="109" y="134"/>
                    <a:pt x="106" y="131"/>
                  </a:cubicBezTo>
                  <a:cubicBezTo>
                    <a:pt x="97" y="122"/>
                    <a:pt x="93" y="111"/>
                    <a:pt x="93" y="100"/>
                  </a:cubicBezTo>
                  <a:cubicBezTo>
                    <a:pt x="93" y="89"/>
                    <a:pt x="97" y="78"/>
                    <a:pt x="106" y="69"/>
                  </a:cubicBezTo>
                  <a:cubicBezTo>
                    <a:pt x="109" y="66"/>
                    <a:pt x="109" y="61"/>
                    <a:pt x="106" y="58"/>
                  </a:cubicBezTo>
                  <a:cubicBezTo>
                    <a:pt x="103" y="55"/>
                    <a:pt x="97" y="55"/>
                    <a:pt x="94" y="58"/>
                  </a:cubicBezTo>
                  <a:cubicBezTo>
                    <a:pt x="83" y="70"/>
                    <a:pt x="77" y="85"/>
                    <a:pt x="77" y="100"/>
                  </a:cubicBezTo>
                  <a:cubicBezTo>
                    <a:pt x="77" y="115"/>
                    <a:pt x="83" y="131"/>
                    <a:pt x="94" y="142"/>
                  </a:cubicBezTo>
                  <a:close/>
                  <a:moveTo>
                    <a:pt x="267" y="349"/>
                  </a:moveTo>
                  <a:cubicBezTo>
                    <a:pt x="257" y="336"/>
                    <a:pt x="238" y="309"/>
                    <a:pt x="219" y="270"/>
                  </a:cubicBezTo>
                  <a:cubicBezTo>
                    <a:pt x="218" y="270"/>
                    <a:pt x="218" y="269"/>
                    <a:pt x="218" y="268"/>
                  </a:cubicBezTo>
                  <a:cubicBezTo>
                    <a:pt x="213" y="259"/>
                    <a:pt x="209" y="249"/>
                    <a:pt x="204" y="239"/>
                  </a:cubicBezTo>
                  <a:cubicBezTo>
                    <a:pt x="190" y="205"/>
                    <a:pt x="182" y="171"/>
                    <a:pt x="177" y="146"/>
                  </a:cubicBezTo>
                  <a:cubicBezTo>
                    <a:pt x="197" y="140"/>
                    <a:pt x="211" y="122"/>
                    <a:pt x="211" y="100"/>
                  </a:cubicBezTo>
                  <a:cubicBezTo>
                    <a:pt x="211" y="93"/>
                    <a:pt x="210" y="87"/>
                    <a:pt x="208" y="81"/>
                  </a:cubicBezTo>
                  <a:cubicBezTo>
                    <a:pt x="206" y="77"/>
                    <a:pt x="201" y="75"/>
                    <a:pt x="197" y="77"/>
                  </a:cubicBezTo>
                  <a:cubicBezTo>
                    <a:pt x="193" y="79"/>
                    <a:pt x="191" y="84"/>
                    <a:pt x="193" y="88"/>
                  </a:cubicBezTo>
                  <a:cubicBezTo>
                    <a:pt x="194" y="91"/>
                    <a:pt x="195" y="96"/>
                    <a:pt x="195" y="100"/>
                  </a:cubicBezTo>
                  <a:cubicBezTo>
                    <a:pt x="195" y="117"/>
                    <a:pt x="181" y="132"/>
                    <a:pt x="164" y="132"/>
                  </a:cubicBezTo>
                  <a:cubicBezTo>
                    <a:pt x="146" y="132"/>
                    <a:pt x="132" y="117"/>
                    <a:pt x="132" y="100"/>
                  </a:cubicBezTo>
                  <a:cubicBezTo>
                    <a:pt x="132" y="82"/>
                    <a:pt x="146" y="68"/>
                    <a:pt x="164" y="68"/>
                  </a:cubicBezTo>
                  <a:cubicBezTo>
                    <a:pt x="169" y="68"/>
                    <a:pt x="173" y="69"/>
                    <a:pt x="177" y="71"/>
                  </a:cubicBezTo>
                  <a:cubicBezTo>
                    <a:pt x="181" y="73"/>
                    <a:pt x="186" y="71"/>
                    <a:pt x="188" y="67"/>
                  </a:cubicBezTo>
                  <a:cubicBezTo>
                    <a:pt x="190" y="63"/>
                    <a:pt x="188" y="59"/>
                    <a:pt x="184" y="57"/>
                  </a:cubicBezTo>
                  <a:cubicBezTo>
                    <a:pt x="184" y="57"/>
                    <a:pt x="184" y="57"/>
                    <a:pt x="184" y="57"/>
                  </a:cubicBezTo>
                  <a:cubicBezTo>
                    <a:pt x="178" y="54"/>
                    <a:pt x="171" y="52"/>
                    <a:pt x="164" y="52"/>
                  </a:cubicBezTo>
                  <a:cubicBezTo>
                    <a:pt x="137" y="52"/>
                    <a:pt x="116" y="74"/>
                    <a:pt x="116" y="100"/>
                  </a:cubicBezTo>
                  <a:cubicBezTo>
                    <a:pt x="116" y="121"/>
                    <a:pt x="130" y="140"/>
                    <a:pt x="150" y="146"/>
                  </a:cubicBezTo>
                  <a:cubicBezTo>
                    <a:pt x="145" y="170"/>
                    <a:pt x="136" y="205"/>
                    <a:pt x="123" y="239"/>
                  </a:cubicBezTo>
                  <a:cubicBezTo>
                    <a:pt x="118" y="249"/>
                    <a:pt x="114" y="259"/>
                    <a:pt x="109" y="268"/>
                  </a:cubicBezTo>
                  <a:cubicBezTo>
                    <a:pt x="109" y="269"/>
                    <a:pt x="108" y="270"/>
                    <a:pt x="108" y="271"/>
                  </a:cubicBezTo>
                  <a:cubicBezTo>
                    <a:pt x="97" y="293"/>
                    <a:pt x="85" y="312"/>
                    <a:pt x="76" y="326"/>
                  </a:cubicBezTo>
                  <a:cubicBezTo>
                    <a:pt x="69" y="336"/>
                    <a:pt x="63" y="344"/>
                    <a:pt x="59" y="349"/>
                  </a:cubicBezTo>
                  <a:cubicBezTo>
                    <a:pt x="57" y="351"/>
                    <a:pt x="55" y="353"/>
                    <a:pt x="54" y="355"/>
                  </a:cubicBezTo>
                  <a:cubicBezTo>
                    <a:pt x="53" y="356"/>
                    <a:pt x="52" y="357"/>
                    <a:pt x="52" y="357"/>
                  </a:cubicBezTo>
                  <a:cubicBezTo>
                    <a:pt x="50" y="359"/>
                    <a:pt x="50" y="362"/>
                    <a:pt x="51" y="365"/>
                  </a:cubicBezTo>
                  <a:cubicBezTo>
                    <a:pt x="52" y="368"/>
                    <a:pt x="55" y="370"/>
                    <a:pt x="58" y="370"/>
                  </a:cubicBezTo>
                  <a:cubicBezTo>
                    <a:pt x="97" y="370"/>
                    <a:pt x="97" y="370"/>
                    <a:pt x="97" y="370"/>
                  </a:cubicBezTo>
                  <a:cubicBezTo>
                    <a:pt x="100" y="370"/>
                    <a:pt x="102" y="368"/>
                    <a:pt x="104" y="366"/>
                  </a:cubicBezTo>
                  <a:cubicBezTo>
                    <a:pt x="115" y="345"/>
                    <a:pt x="138" y="331"/>
                    <a:pt x="163" y="331"/>
                  </a:cubicBezTo>
                  <a:cubicBezTo>
                    <a:pt x="189" y="331"/>
                    <a:pt x="211" y="345"/>
                    <a:pt x="223" y="366"/>
                  </a:cubicBezTo>
                  <a:cubicBezTo>
                    <a:pt x="224" y="368"/>
                    <a:pt x="227" y="370"/>
                    <a:pt x="230" y="370"/>
                  </a:cubicBezTo>
                  <a:cubicBezTo>
                    <a:pt x="268" y="370"/>
                    <a:pt x="268" y="370"/>
                    <a:pt x="268" y="370"/>
                  </a:cubicBezTo>
                  <a:cubicBezTo>
                    <a:pt x="268" y="370"/>
                    <a:pt x="268" y="370"/>
                    <a:pt x="268" y="370"/>
                  </a:cubicBezTo>
                  <a:cubicBezTo>
                    <a:pt x="271" y="370"/>
                    <a:pt x="274" y="368"/>
                    <a:pt x="275" y="365"/>
                  </a:cubicBezTo>
                  <a:cubicBezTo>
                    <a:pt x="276" y="362"/>
                    <a:pt x="276" y="359"/>
                    <a:pt x="274" y="357"/>
                  </a:cubicBezTo>
                  <a:cubicBezTo>
                    <a:pt x="274" y="357"/>
                    <a:pt x="271" y="354"/>
                    <a:pt x="267" y="349"/>
                  </a:cubicBezTo>
                  <a:close/>
                  <a:moveTo>
                    <a:pt x="163" y="159"/>
                  </a:moveTo>
                  <a:cubicBezTo>
                    <a:pt x="168" y="179"/>
                    <a:pt x="174" y="203"/>
                    <a:pt x="183" y="228"/>
                  </a:cubicBezTo>
                  <a:cubicBezTo>
                    <a:pt x="177" y="227"/>
                    <a:pt x="170" y="227"/>
                    <a:pt x="163" y="227"/>
                  </a:cubicBezTo>
                  <a:cubicBezTo>
                    <a:pt x="157" y="227"/>
                    <a:pt x="150" y="227"/>
                    <a:pt x="144" y="228"/>
                  </a:cubicBezTo>
                  <a:cubicBezTo>
                    <a:pt x="153" y="203"/>
                    <a:pt x="159" y="179"/>
                    <a:pt x="163" y="159"/>
                  </a:cubicBezTo>
                  <a:close/>
                  <a:moveTo>
                    <a:pt x="137" y="245"/>
                  </a:moveTo>
                  <a:cubicBezTo>
                    <a:pt x="146" y="244"/>
                    <a:pt x="154" y="243"/>
                    <a:pt x="163" y="243"/>
                  </a:cubicBezTo>
                  <a:cubicBezTo>
                    <a:pt x="172" y="243"/>
                    <a:pt x="181" y="244"/>
                    <a:pt x="190" y="245"/>
                  </a:cubicBezTo>
                  <a:cubicBezTo>
                    <a:pt x="192" y="250"/>
                    <a:pt x="194" y="255"/>
                    <a:pt x="196" y="260"/>
                  </a:cubicBezTo>
                  <a:cubicBezTo>
                    <a:pt x="186" y="257"/>
                    <a:pt x="174" y="256"/>
                    <a:pt x="163" y="256"/>
                  </a:cubicBezTo>
                  <a:cubicBezTo>
                    <a:pt x="152" y="256"/>
                    <a:pt x="141" y="257"/>
                    <a:pt x="131" y="260"/>
                  </a:cubicBezTo>
                  <a:cubicBezTo>
                    <a:pt x="133" y="255"/>
                    <a:pt x="135" y="250"/>
                    <a:pt x="137" y="245"/>
                  </a:cubicBezTo>
                  <a:close/>
                  <a:moveTo>
                    <a:pt x="122" y="279"/>
                  </a:moveTo>
                  <a:cubicBezTo>
                    <a:pt x="135" y="275"/>
                    <a:pt x="149" y="272"/>
                    <a:pt x="163" y="272"/>
                  </a:cubicBezTo>
                  <a:cubicBezTo>
                    <a:pt x="178" y="272"/>
                    <a:pt x="192" y="275"/>
                    <a:pt x="205" y="279"/>
                  </a:cubicBezTo>
                  <a:cubicBezTo>
                    <a:pt x="208" y="286"/>
                    <a:pt x="212" y="292"/>
                    <a:pt x="215" y="298"/>
                  </a:cubicBezTo>
                  <a:cubicBezTo>
                    <a:pt x="199" y="290"/>
                    <a:pt x="182" y="285"/>
                    <a:pt x="163" y="285"/>
                  </a:cubicBezTo>
                  <a:cubicBezTo>
                    <a:pt x="145" y="285"/>
                    <a:pt x="127" y="290"/>
                    <a:pt x="112" y="298"/>
                  </a:cubicBezTo>
                  <a:cubicBezTo>
                    <a:pt x="115" y="292"/>
                    <a:pt x="118" y="286"/>
                    <a:pt x="122" y="279"/>
                  </a:cubicBezTo>
                  <a:close/>
                  <a:moveTo>
                    <a:pt x="234" y="354"/>
                  </a:moveTo>
                  <a:cubicBezTo>
                    <a:pt x="219" y="330"/>
                    <a:pt x="193" y="315"/>
                    <a:pt x="163" y="315"/>
                  </a:cubicBezTo>
                  <a:cubicBezTo>
                    <a:pt x="133" y="315"/>
                    <a:pt x="107" y="330"/>
                    <a:pt x="92" y="354"/>
                  </a:cubicBezTo>
                  <a:cubicBezTo>
                    <a:pt x="75" y="354"/>
                    <a:pt x="75" y="354"/>
                    <a:pt x="75" y="354"/>
                  </a:cubicBezTo>
                  <a:cubicBezTo>
                    <a:pt x="78" y="350"/>
                    <a:pt x="81" y="346"/>
                    <a:pt x="85" y="341"/>
                  </a:cubicBezTo>
                  <a:cubicBezTo>
                    <a:pt x="85" y="341"/>
                    <a:pt x="85" y="341"/>
                    <a:pt x="85" y="341"/>
                  </a:cubicBezTo>
                  <a:cubicBezTo>
                    <a:pt x="103" y="317"/>
                    <a:pt x="131" y="301"/>
                    <a:pt x="163" y="301"/>
                  </a:cubicBezTo>
                  <a:cubicBezTo>
                    <a:pt x="195" y="301"/>
                    <a:pt x="223" y="317"/>
                    <a:pt x="241" y="341"/>
                  </a:cubicBezTo>
                  <a:cubicBezTo>
                    <a:pt x="241" y="341"/>
                    <a:pt x="242" y="341"/>
                    <a:pt x="242" y="341"/>
                  </a:cubicBezTo>
                  <a:cubicBezTo>
                    <a:pt x="245" y="346"/>
                    <a:pt x="248" y="350"/>
                    <a:pt x="251" y="354"/>
                  </a:cubicBezTo>
                  <a:lnTo>
                    <a:pt x="234" y="354"/>
                  </a:ln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35" name="Straight Connector 101">
              <a:extLst>
                <a:ext uri="{FF2B5EF4-FFF2-40B4-BE49-F238E27FC236}">
                  <a16:creationId xmlns:a16="http://schemas.microsoft.com/office/drawing/2014/main" id="{9F3F42AF-5931-125B-573D-D65A35E0CD5F}"/>
                </a:ext>
              </a:extLst>
            </p:cNvPr>
            <p:cNvCxnSpPr>
              <a:cxnSpLocks noChangeShapeType="1"/>
              <a:endCxn id="8196" idx="2"/>
            </p:cNvCxnSpPr>
            <p:nvPr/>
          </p:nvCxnSpPr>
          <p:spPr bwMode="auto">
            <a:xfrm flipV="1">
              <a:off x="10652037" y="2880734"/>
              <a:ext cx="765009" cy="21262"/>
            </a:xfrm>
            <a:prstGeom prst="line">
              <a:avLst/>
            </a:prstGeom>
            <a:noFill/>
            <a:ln w="28575" algn="ctr">
              <a:solidFill>
                <a:srgbClr val="C00000"/>
              </a:solidFill>
              <a:round/>
              <a:headEnd type="none" w="med" len="med"/>
              <a:tailEnd type="none" w="med" len="med"/>
            </a:ln>
            <a:extLst>
              <a:ext uri="{909E8E84-426E-40DD-AFC4-6F175D3DCCD1}">
                <a14:hiddenFill xmlns:a14="http://schemas.microsoft.com/office/drawing/2010/main">
                  <a:noFill/>
                </a14:hiddenFill>
              </a:ext>
            </a:extLst>
          </p:spPr>
        </p:cxnSp>
        <p:grpSp>
          <p:nvGrpSpPr>
            <p:cNvPr id="36" name="Group 35">
              <a:extLst>
                <a:ext uri="{FF2B5EF4-FFF2-40B4-BE49-F238E27FC236}">
                  <a16:creationId xmlns:a16="http://schemas.microsoft.com/office/drawing/2014/main" id="{098FC6ED-B927-9285-98D6-6D7880F7E9FC}"/>
                </a:ext>
              </a:extLst>
            </p:cNvPr>
            <p:cNvGrpSpPr/>
            <p:nvPr/>
          </p:nvGrpSpPr>
          <p:grpSpPr>
            <a:xfrm>
              <a:off x="7478965" y="1738800"/>
              <a:ext cx="1298467" cy="687996"/>
              <a:chOff x="1441621" y="4118693"/>
              <a:chExt cx="1493192" cy="791172"/>
            </a:xfrm>
          </p:grpSpPr>
          <p:sp>
            <p:nvSpPr>
              <p:cNvPr id="37" name="Text Box 39">
                <a:extLst>
                  <a:ext uri="{FF2B5EF4-FFF2-40B4-BE49-F238E27FC236}">
                    <a16:creationId xmlns:a16="http://schemas.microsoft.com/office/drawing/2014/main" id="{43A7AC7E-9334-5C64-D921-2CF713510A28}"/>
                  </a:ext>
                </a:extLst>
              </p:cNvPr>
              <p:cNvSpPr txBox="1">
                <a:spLocks noChangeAspect="1" noChangeArrowheads="1"/>
              </p:cNvSpPr>
              <p:nvPr/>
            </p:nvSpPr>
            <p:spPr bwMode="auto">
              <a:xfrm>
                <a:off x="1441621" y="4118693"/>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Non-3GPP</a:t>
                </a:r>
              </a:p>
            </p:txBody>
          </p:sp>
          <p:sp>
            <p:nvSpPr>
              <p:cNvPr id="38" name="Text Box 39">
                <a:extLst>
                  <a:ext uri="{FF2B5EF4-FFF2-40B4-BE49-F238E27FC236}">
                    <a16:creationId xmlns:a16="http://schemas.microsoft.com/office/drawing/2014/main" id="{A42A1303-3D37-0DAE-344B-8522F1B9BCF9}"/>
                  </a:ext>
                </a:extLst>
              </p:cNvPr>
              <p:cNvSpPr txBox="1">
                <a:spLocks noChangeAspect="1" noChangeArrowheads="1"/>
              </p:cNvSpPr>
              <p:nvPr/>
            </p:nvSpPr>
            <p:spPr bwMode="auto">
              <a:xfrm>
                <a:off x="1441621" y="4548854"/>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AN</a:t>
                </a:r>
                <a:endParaRPr lang="en-US">
                  <a:solidFill>
                    <a:schemeClr val="tx2">
                      <a:lumMod val="50000"/>
                      <a:lumOff val="50000"/>
                    </a:schemeClr>
                  </a:solidFill>
                  <a:ea typeface="MS PGothic" pitchFamily="34" charset="-128"/>
                </a:endParaRPr>
              </a:p>
            </p:txBody>
          </p:sp>
        </p:grpSp>
        <p:sp>
          <p:nvSpPr>
            <p:cNvPr id="39" name="Text Box 39">
              <a:extLst>
                <a:ext uri="{FF2B5EF4-FFF2-40B4-BE49-F238E27FC236}">
                  <a16:creationId xmlns:a16="http://schemas.microsoft.com/office/drawing/2014/main" id="{3EE0BB61-DD10-BA40-279A-4AA41384D7FE}"/>
                </a:ext>
              </a:extLst>
            </p:cNvPr>
            <p:cNvSpPr txBox="1">
              <a:spLocks noChangeAspect="1" noChangeArrowheads="1"/>
            </p:cNvSpPr>
            <p:nvPr/>
          </p:nvSpPr>
          <p:spPr bwMode="auto">
            <a:xfrm>
              <a:off x="7478965" y="2951850"/>
              <a:ext cx="1298467" cy="337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r" eaLnBrk="1" hangingPunct="1">
                <a:lnSpc>
                  <a:spcPct val="80000"/>
                </a:lnSpc>
                <a:spcBef>
                  <a:spcPct val="50000"/>
                </a:spcBef>
                <a:defRPr/>
              </a:pPr>
              <a:r>
                <a:rPr lang="en-US">
                  <a:solidFill>
                    <a:srgbClr val="00A9D4"/>
                  </a:solidFill>
                  <a:latin typeface="Arial" pitchFamily="34" charset="0"/>
                  <a:ea typeface="ＭＳ Ｐゴシック" pitchFamily="34" charset="-128"/>
                </a:rPr>
                <a:t>RAN</a:t>
              </a:r>
            </a:p>
          </p:txBody>
        </p:sp>
        <p:sp>
          <p:nvSpPr>
            <p:cNvPr id="40" name="Freeform 6">
              <a:extLst>
                <a:ext uri="{FF2B5EF4-FFF2-40B4-BE49-F238E27FC236}">
                  <a16:creationId xmlns:a16="http://schemas.microsoft.com/office/drawing/2014/main" id="{C56229E2-876C-9A20-A4FF-FFECDB71654F}"/>
                </a:ext>
              </a:extLst>
            </p:cNvPr>
            <p:cNvSpPr>
              <a:spLocks noChangeAspect="1" noEditPoints="1"/>
            </p:cNvSpPr>
            <p:nvPr/>
          </p:nvSpPr>
          <p:spPr bwMode="auto">
            <a:xfrm>
              <a:off x="5974994" y="2321556"/>
              <a:ext cx="334864" cy="532606"/>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chemeClr val="bg2">
                <a:lumMod val="75000"/>
              </a:schemeClr>
            </a:solidFill>
            <a:ln>
              <a:noFill/>
            </a:ln>
          </p:spPr>
          <p:txBody>
            <a:bodyPr/>
            <a:lstStyle/>
            <a:p>
              <a:endParaRPr lang="en-US"/>
            </a:p>
          </p:txBody>
        </p:sp>
        <p:grpSp>
          <p:nvGrpSpPr>
            <p:cNvPr id="41" name="Group 9">
              <a:extLst>
                <a:ext uri="{FF2B5EF4-FFF2-40B4-BE49-F238E27FC236}">
                  <a16:creationId xmlns:a16="http://schemas.microsoft.com/office/drawing/2014/main" id="{49B23CF4-6643-560B-9160-11DF7F68DEAE}"/>
                </a:ext>
              </a:extLst>
            </p:cNvPr>
            <p:cNvGrpSpPr>
              <a:grpSpLocks noChangeAspect="1"/>
            </p:cNvGrpSpPr>
            <p:nvPr/>
          </p:nvGrpSpPr>
          <p:grpSpPr bwMode="auto">
            <a:xfrm>
              <a:off x="10171643" y="2339387"/>
              <a:ext cx="609426" cy="873009"/>
              <a:chOff x="646" y="2283"/>
              <a:chExt cx="363" cy="520"/>
            </a:xfrm>
          </p:grpSpPr>
          <p:sp>
            <p:nvSpPr>
              <p:cNvPr id="42" name="AutoShape 10">
                <a:extLst>
                  <a:ext uri="{FF2B5EF4-FFF2-40B4-BE49-F238E27FC236}">
                    <a16:creationId xmlns:a16="http://schemas.microsoft.com/office/drawing/2014/main" id="{908DAA19-3953-11D4-70AA-67D767C88F64}"/>
                  </a:ext>
                </a:extLst>
              </p:cNvPr>
              <p:cNvSpPr>
                <a:spLocks noChangeAspect="1" noChangeArrowheads="1"/>
              </p:cNvSpPr>
              <p:nvPr/>
            </p:nvSpPr>
            <p:spPr bwMode="auto">
              <a:xfrm>
                <a:off x="6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3" name="Oval 11">
                <a:extLst>
                  <a:ext uri="{FF2B5EF4-FFF2-40B4-BE49-F238E27FC236}">
                    <a16:creationId xmlns:a16="http://schemas.microsoft.com/office/drawing/2014/main" id="{0CF592AA-C805-9113-6656-11A28250CE26}"/>
                  </a:ext>
                </a:extLst>
              </p:cNvPr>
              <p:cNvSpPr>
                <a:spLocks noChangeAspect="1" noChangeArrowheads="1"/>
              </p:cNvSpPr>
              <p:nvPr/>
            </p:nvSpPr>
            <p:spPr bwMode="auto">
              <a:xfrm>
                <a:off x="6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4" name="Text Box 12">
                <a:extLst>
                  <a:ext uri="{FF2B5EF4-FFF2-40B4-BE49-F238E27FC236}">
                    <a16:creationId xmlns:a16="http://schemas.microsoft.com/office/drawing/2014/main" id="{B0B75F8B-DB61-06D2-428C-5E3CB8B69EBC}"/>
                  </a:ext>
                </a:extLst>
              </p:cNvPr>
              <p:cNvSpPr txBox="1">
                <a:spLocks noChangeAspect="1" noChangeArrowheads="1"/>
              </p:cNvSpPr>
              <p:nvPr/>
            </p:nvSpPr>
            <p:spPr bwMode="auto">
              <a:xfrm>
                <a:off x="6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UPF </a:t>
                </a:r>
              </a:p>
            </p:txBody>
          </p:sp>
          <p:sp>
            <p:nvSpPr>
              <p:cNvPr id="45" name="Rectangle 13">
                <a:extLst>
                  <a:ext uri="{FF2B5EF4-FFF2-40B4-BE49-F238E27FC236}">
                    <a16:creationId xmlns:a16="http://schemas.microsoft.com/office/drawing/2014/main" id="{09348381-7168-18F2-8430-13C2F079E473}"/>
                  </a:ext>
                </a:extLst>
              </p:cNvPr>
              <p:cNvSpPr>
                <a:spLocks noChangeAspect="1" noChangeArrowheads="1"/>
              </p:cNvSpPr>
              <p:nvPr/>
            </p:nvSpPr>
            <p:spPr bwMode="auto">
              <a:xfrm>
                <a:off x="6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6" name="Freeform 11">
                <a:extLst>
                  <a:ext uri="{FF2B5EF4-FFF2-40B4-BE49-F238E27FC236}">
                    <a16:creationId xmlns:a16="http://schemas.microsoft.com/office/drawing/2014/main" id="{C4FA0E36-8E66-2523-D1A6-806F86705FD0}"/>
                  </a:ext>
                </a:extLst>
              </p:cNvPr>
              <p:cNvSpPr>
                <a:spLocks noChangeAspect="1" noEditPoints="1"/>
              </p:cNvSpPr>
              <p:nvPr/>
            </p:nvSpPr>
            <p:spPr bwMode="auto">
              <a:xfrm>
                <a:off x="646" y="2283"/>
                <a:ext cx="363" cy="519"/>
              </a:xfrm>
              <a:custGeom>
                <a:avLst/>
                <a:gdLst>
                  <a:gd name="T0" fmla="*/ 345639 w 410"/>
                  <a:gd name="T1" fmla="*/ 189889 h 589"/>
                  <a:gd name="T2" fmla="*/ 324585 w 410"/>
                  <a:gd name="T3" fmla="*/ 459098 h 589"/>
                  <a:gd name="T4" fmla="*/ 14036 w 410"/>
                  <a:gd name="T5" fmla="*/ 439868 h 589"/>
                  <a:gd name="T6" fmla="*/ 179837 w 410"/>
                  <a:gd name="T7" fmla="*/ 12820 h 589"/>
                  <a:gd name="T8" fmla="*/ 352658 w 410"/>
                  <a:gd name="T9" fmla="*/ 170660 h 589"/>
                  <a:gd name="T10" fmla="*/ 359675 w 410"/>
                  <a:gd name="T11" fmla="*/ 164250 h 589"/>
                  <a:gd name="T12" fmla="*/ 0 w 410"/>
                  <a:gd name="T13" fmla="*/ 164250 h 589"/>
                  <a:gd name="T14" fmla="*/ 877 w 410"/>
                  <a:gd name="T15" fmla="*/ 439868 h 589"/>
                  <a:gd name="T16" fmla="*/ 324585 w 410"/>
                  <a:gd name="T17" fmla="*/ 471917 h 589"/>
                  <a:gd name="T18" fmla="*/ 359675 w 410"/>
                  <a:gd name="T19" fmla="*/ 189889 h 589"/>
                  <a:gd name="T20" fmla="*/ 290373 w 410"/>
                  <a:gd name="T21" fmla="*/ 128196 h 589"/>
                  <a:gd name="T22" fmla="*/ 253527 w 410"/>
                  <a:gd name="T23" fmla="*/ 104159 h 589"/>
                  <a:gd name="T24" fmla="*/ 268439 w 410"/>
                  <a:gd name="T25" fmla="*/ 126593 h 589"/>
                  <a:gd name="T26" fmla="*/ 135098 w 410"/>
                  <a:gd name="T27" fmla="*/ 133002 h 589"/>
                  <a:gd name="T28" fmla="*/ 267563 w 410"/>
                  <a:gd name="T29" fmla="*/ 139412 h 589"/>
                  <a:gd name="T30" fmla="*/ 253527 w 410"/>
                  <a:gd name="T31" fmla="*/ 161847 h 589"/>
                  <a:gd name="T32" fmla="*/ 263177 w 410"/>
                  <a:gd name="T33" fmla="*/ 161847 h 589"/>
                  <a:gd name="T34" fmla="*/ 290373 w 410"/>
                  <a:gd name="T35" fmla="*/ 128196 h 589"/>
                  <a:gd name="T36" fmla="*/ 96498 w 410"/>
                  <a:gd name="T37" fmla="*/ 65700 h 589"/>
                  <a:gd name="T38" fmla="*/ 107026 w 410"/>
                  <a:gd name="T39" fmla="*/ 74514 h 589"/>
                  <a:gd name="T40" fmla="*/ 217559 w 410"/>
                  <a:gd name="T41" fmla="*/ 88134 h 589"/>
                  <a:gd name="T42" fmla="*/ 217559 w 410"/>
                  <a:gd name="T43" fmla="*/ 100953 h 589"/>
                  <a:gd name="T44" fmla="*/ 107026 w 410"/>
                  <a:gd name="T45" fmla="*/ 114574 h 589"/>
                  <a:gd name="T46" fmla="*/ 101762 w 410"/>
                  <a:gd name="T47" fmla="*/ 125792 h 589"/>
                  <a:gd name="T48" fmla="*/ 70181 w 410"/>
                  <a:gd name="T49" fmla="*/ 99351 h 589"/>
                  <a:gd name="T50" fmla="*/ 289493 w 410"/>
                  <a:gd name="T51" fmla="*/ 207515 h 589"/>
                  <a:gd name="T52" fmla="*/ 252649 w 410"/>
                  <a:gd name="T53" fmla="*/ 182677 h 589"/>
                  <a:gd name="T54" fmla="*/ 267563 w 410"/>
                  <a:gd name="T55" fmla="*/ 205112 h 589"/>
                  <a:gd name="T56" fmla="*/ 134221 w 410"/>
                  <a:gd name="T57" fmla="*/ 211521 h 589"/>
                  <a:gd name="T58" fmla="*/ 267563 w 410"/>
                  <a:gd name="T59" fmla="*/ 217931 h 589"/>
                  <a:gd name="T60" fmla="*/ 252649 w 410"/>
                  <a:gd name="T61" fmla="*/ 240365 h 589"/>
                  <a:gd name="T62" fmla="*/ 263177 w 410"/>
                  <a:gd name="T63" fmla="*/ 240365 h 589"/>
                  <a:gd name="T64" fmla="*/ 289493 w 410"/>
                  <a:gd name="T65" fmla="*/ 207515 h 589"/>
                  <a:gd name="T66" fmla="*/ 96498 w 410"/>
                  <a:gd name="T67" fmla="*/ 142617 h 589"/>
                  <a:gd name="T68" fmla="*/ 107026 w 410"/>
                  <a:gd name="T69" fmla="*/ 151430 h 589"/>
                  <a:gd name="T70" fmla="*/ 217559 w 410"/>
                  <a:gd name="T71" fmla="*/ 165051 h 589"/>
                  <a:gd name="T72" fmla="*/ 217559 w 410"/>
                  <a:gd name="T73" fmla="*/ 177872 h 589"/>
                  <a:gd name="T74" fmla="*/ 107026 w 410"/>
                  <a:gd name="T75" fmla="*/ 191491 h 589"/>
                  <a:gd name="T76" fmla="*/ 101762 w 410"/>
                  <a:gd name="T77" fmla="*/ 202708 h 589"/>
                  <a:gd name="T78" fmla="*/ 70181 w 410"/>
                  <a:gd name="T79" fmla="*/ 176268 h 5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0"/>
                  <a:gd name="T121" fmla="*/ 0 h 589"/>
                  <a:gd name="T122" fmla="*/ 410 w 410"/>
                  <a:gd name="T123" fmla="*/ 589 h 5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331" y="160"/>
                    </a:moveTo>
                    <a:cubicBezTo>
                      <a:pt x="300" y="130"/>
                      <a:pt x="300" y="130"/>
                      <a:pt x="300" y="130"/>
                    </a:cubicBezTo>
                    <a:cubicBezTo>
                      <a:pt x="297" y="126"/>
                      <a:pt x="292" y="126"/>
                      <a:pt x="289" y="130"/>
                    </a:cubicBezTo>
                    <a:cubicBezTo>
                      <a:pt x="285" y="133"/>
                      <a:pt x="285" y="138"/>
                      <a:pt x="289" y="141"/>
                    </a:cubicBezTo>
                    <a:cubicBezTo>
                      <a:pt x="306" y="158"/>
                      <a:pt x="306" y="158"/>
                      <a:pt x="306" y="158"/>
                    </a:cubicBezTo>
                    <a:cubicBezTo>
                      <a:pt x="162" y="158"/>
                      <a:pt x="162" y="158"/>
                      <a:pt x="162" y="158"/>
                    </a:cubicBezTo>
                    <a:cubicBezTo>
                      <a:pt x="157" y="158"/>
                      <a:pt x="154" y="162"/>
                      <a:pt x="154" y="166"/>
                    </a:cubicBezTo>
                    <a:cubicBezTo>
                      <a:pt x="154" y="170"/>
                      <a:pt x="157" y="174"/>
                      <a:pt x="162" y="174"/>
                    </a:cubicBezTo>
                    <a:cubicBezTo>
                      <a:pt x="305" y="174"/>
                      <a:pt x="305" y="174"/>
                      <a:pt x="305" y="174"/>
                    </a:cubicBezTo>
                    <a:cubicBezTo>
                      <a:pt x="289" y="191"/>
                      <a:pt x="289" y="191"/>
                      <a:pt x="289" y="191"/>
                    </a:cubicBezTo>
                    <a:cubicBezTo>
                      <a:pt x="285" y="194"/>
                      <a:pt x="285" y="199"/>
                      <a:pt x="289" y="202"/>
                    </a:cubicBezTo>
                    <a:cubicBezTo>
                      <a:pt x="290" y="204"/>
                      <a:pt x="292" y="205"/>
                      <a:pt x="294" y="205"/>
                    </a:cubicBezTo>
                    <a:cubicBezTo>
                      <a:pt x="296" y="205"/>
                      <a:pt x="298" y="204"/>
                      <a:pt x="300" y="202"/>
                    </a:cubicBezTo>
                    <a:cubicBezTo>
                      <a:pt x="331" y="172"/>
                      <a:pt x="331" y="172"/>
                      <a:pt x="331" y="172"/>
                    </a:cubicBezTo>
                    <a:cubicBezTo>
                      <a:pt x="334" y="168"/>
                      <a:pt x="334" y="163"/>
                      <a:pt x="331" y="160"/>
                    </a:cubicBezTo>
                    <a:moveTo>
                      <a:pt x="80" y="113"/>
                    </a:moveTo>
                    <a:cubicBezTo>
                      <a:pt x="110" y="82"/>
                      <a:pt x="110" y="82"/>
                      <a:pt x="110" y="82"/>
                    </a:cubicBezTo>
                    <a:cubicBezTo>
                      <a:pt x="114" y="79"/>
                      <a:pt x="119" y="79"/>
                      <a:pt x="122" y="82"/>
                    </a:cubicBezTo>
                    <a:cubicBezTo>
                      <a:pt x="125" y="85"/>
                      <a:pt x="125" y="90"/>
                      <a:pt x="122" y="93"/>
                    </a:cubicBezTo>
                    <a:cubicBezTo>
                      <a:pt x="105" y="110"/>
                      <a:pt x="105" y="110"/>
                      <a:pt x="105" y="110"/>
                    </a:cubicBezTo>
                    <a:cubicBezTo>
                      <a:pt x="248" y="110"/>
                      <a:pt x="248" y="110"/>
                      <a:pt x="248" y="110"/>
                    </a:cubicBezTo>
                    <a:cubicBezTo>
                      <a:pt x="253" y="110"/>
                      <a:pt x="256" y="114"/>
                      <a:pt x="256" y="118"/>
                    </a:cubicBezTo>
                    <a:cubicBezTo>
                      <a:pt x="256" y="123"/>
                      <a:pt x="253" y="126"/>
                      <a:pt x="248" y="126"/>
                    </a:cubicBezTo>
                    <a:cubicBezTo>
                      <a:pt x="105" y="126"/>
                      <a:pt x="105" y="126"/>
                      <a:pt x="105" y="126"/>
                    </a:cubicBezTo>
                    <a:cubicBezTo>
                      <a:pt x="122" y="143"/>
                      <a:pt x="122" y="143"/>
                      <a:pt x="122" y="143"/>
                    </a:cubicBezTo>
                    <a:cubicBezTo>
                      <a:pt x="125" y="146"/>
                      <a:pt x="125" y="151"/>
                      <a:pt x="122" y="155"/>
                    </a:cubicBezTo>
                    <a:cubicBezTo>
                      <a:pt x="120" y="156"/>
                      <a:pt x="118" y="157"/>
                      <a:pt x="116" y="157"/>
                    </a:cubicBezTo>
                    <a:cubicBezTo>
                      <a:pt x="114" y="157"/>
                      <a:pt x="112" y="156"/>
                      <a:pt x="110" y="155"/>
                    </a:cubicBezTo>
                    <a:cubicBezTo>
                      <a:pt x="80" y="124"/>
                      <a:pt x="80" y="124"/>
                      <a:pt x="80" y="124"/>
                    </a:cubicBezTo>
                    <a:cubicBezTo>
                      <a:pt x="77" y="121"/>
                      <a:pt x="77" y="116"/>
                      <a:pt x="80" y="113"/>
                    </a:cubicBezTo>
                    <a:moveTo>
                      <a:pt x="330" y="259"/>
                    </a:moveTo>
                    <a:cubicBezTo>
                      <a:pt x="300" y="228"/>
                      <a:pt x="300" y="228"/>
                      <a:pt x="300" y="228"/>
                    </a:cubicBezTo>
                    <a:cubicBezTo>
                      <a:pt x="296" y="225"/>
                      <a:pt x="291" y="225"/>
                      <a:pt x="288" y="228"/>
                    </a:cubicBezTo>
                    <a:cubicBezTo>
                      <a:pt x="285" y="231"/>
                      <a:pt x="285" y="236"/>
                      <a:pt x="288" y="239"/>
                    </a:cubicBezTo>
                    <a:cubicBezTo>
                      <a:pt x="305" y="256"/>
                      <a:pt x="305" y="256"/>
                      <a:pt x="305" y="256"/>
                    </a:cubicBezTo>
                    <a:cubicBezTo>
                      <a:pt x="161" y="256"/>
                      <a:pt x="161" y="256"/>
                      <a:pt x="161" y="256"/>
                    </a:cubicBezTo>
                    <a:cubicBezTo>
                      <a:pt x="157" y="256"/>
                      <a:pt x="153" y="260"/>
                      <a:pt x="153" y="264"/>
                    </a:cubicBezTo>
                    <a:cubicBezTo>
                      <a:pt x="153" y="269"/>
                      <a:pt x="157" y="272"/>
                      <a:pt x="161" y="272"/>
                    </a:cubicBezTo>
                    <a:cubicBezTo>
                      <a:pt x="305" y="272"/>
                      <a:pt x="305" y="272"/>
                      <a:pt x="305" y="272"/>
                    </a:cubicBezTo>
                    <a:cubicBezTo>
                      <a:pt x="288" y="289"/>
                      <a:pt x="288" y="289"/>
                      <a:pt x="288" y="289"/>
                    </a:cubicBezTo>
                    <a:cubicBezTo>
                      <a:pt x="285" y="292"/>
                      <a:pt x="285" y="297"/>
                      <a:pt x="288" y="300"/>
                    </a:cubicBezTo>
                    <a:cubicBezTo>
                      <a:pt x="290" y="302"/>
                      <a:pt x="292" y="303"/>
                      <a:pt x="294" y="303"/>
                    </a:cubicBezTo>
                    <a:cubicBezTo>
                      <a:pt x="296" y="303"/>
                      <a:pt x="298" y="302"/>
                      <a:pt x="300" y="300"/>
                    </a:cubicBezTo>
                    <a:cubicBezTo>
                      <a:pt x="330" y="270"/>
                      <a:pt x="330" y="270"/>
                      <a:pt x="330" y="270"/>
                    </a:cubicBezTo>
                    <a:cubicBezTo>
                      <a:pt x="333" y="267"/>
                      <a:pt x="333" y="262"/>
                      <a:pt x="330" y="259"/>
                    </a:cubicBezTo>
                    <a:moveTo>
                      <a:pt x="80" y="209"/>
                    </a:moveTo>
                    <a:cubicBezTo>
                      <a:pt x="110" y="178"/>
                      <a:pt x="110" y="178"/>
                      <a:pt x="110" y="178"/>
                    </a:cubicBezTo>
                    <a:cubicBezTo>
                      <a:pt x="114" y="175"/>
                      <a:pt x="119" y="175"/>
                      <a:pt x="122" y="178"/>
                    </a:cubicBezTo>
                    <a:cubicBezTo>
                      <a:pt x="125" y="181"/>
                      <a:pt x="125" y="186"/>
                      <a:pt x="122" y="189"/>
                    </a:cubicBezTo>
                    <a:cubicBezTo>
                      <a:pt x="105" y="206"/>
                      <a:pt x="105" y="206"/>
                      <a:pt x="105" y="206"/>
                    </a:cubicBezTo>
                    <a:cubicBezTo>
                      <a:pt x="248" y="206"/>
                      <a:pt x="248" y="206"/>
                      <a:pt x="248" y="206"/>
                    </a:cubicBezTo>
                    <a:cubicBezTo>
                      <a:pt x="253" y="206"/>
                      <a:pt x="256" y="210"/>
                      <a:pt x="256" y="214"/>
                    </a:cubicBezTo>
                    <a:cubicBezTo>
                      <a:pt x="256" y="219"/>
                      <a:pt x="253" y="222"/>
                      <a:pt x="248" y="222"/>
                    </a:cubicBezTo>
                    <a:cubicBezTo>
                      <a:pt x="105" y="222"/>
                      <a:pt x="105" y="222"/>
                      <a:pt x="105" y="222"/>
                    </a:cubicBezTo>
                    <a:cubicBezTo>
                      <a:pt x="122" y="239"/>
                      <a:pt x="122" y="239"/>
                      <a:pt x="122" y="239"/>
                    </a:cubicBezTo>
                    <a:cubicBezTo>
                      <a:pt x="125" y="242"/>
                      <a:pt x="125" y="247"/>
                      <a:pt x="122" y="251"/>
                    </a:cubicBezTo>
                    <a:cubicBezTo>
                      <a:pt x="120" y="252"/>
                      <a:pt x="118" y="253"/>
                      <a:pt x="116" y="253"/>
                    </a:cubicBezTo>
                    <a:cubicBezTo>
                      <a:pt x="114" y="253"/>
                      <a:pt x="112" y="252"/>
                      <a:pt x="110" y="251"/>
                    </a:cubicBezTo>
                    <a:cubicBezTo>
                      <a:pt x="80" y="220"/>
                      <a:pt x="80" y="220"/>
                      <a:pt x="80" y="220"/>
                    </a:cubicBezTo>
                    <a:cubicBezTo>
                      <a:pt x="77" y="217"/>
                      <a:pt x="77" y="212"/>
                      <a:pt x="80" y="209"/>
                    </a:cubicBezTo>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nvGrpSpPr>
            <p:cNvPr id="47" name="Group 3">
              <a:extLst>
                <a:ext uri="{FF2B5EF4-FFF2-40B4-BE49-F238E27FC236}">
                  <a16:creationId xmlns:a16="http://schemas.microsoft.com/office/drawing/2014/main" id="{503EBD9B-52B9-8DEE-D0D9-EB2F1EF954BE}"/>
                </a:ext>
              </a:extLst>
            </p:cNvPr>
            <p:cNvGrpSpPr>
              <a:grpSpLocks noChangeAspect="1"/>
            </p:cNvGrpSpPr>
            <p:nvPr/>
          </p:nvGrpSpPr>
          <p:grpSpPr bwMode="auto">
            <a:xfrm>
              <a:off x="10175492" y="1099686"/>
              <a:ext cx="609426" cy="874688"/>
              <a:chOff x="246" y="2283"/>
              <a:chExt cx="363" cy="521"/>
            </a:xfrm>
          </p:grpSpPr>
          <p:sp>
            <p:nvSpPr>
              <p:cNvPr id="48" name="AutoShape 4">
                <a:extLst>
                  <a:ext uri="{FF2B5EF4-FFF2-40B4-BE49-F238E27FC236}">
                    <a16:creationId xmlns:a16="http://schemas.microsoft.com/office/drawing/2014/main" id="{FDD5EF07-0317-6672-8673-96A33FDB0764}"/>
                  </a:ext>
                </a:extLst>
              </p:cNvPr>
              <p:cNvSpPr>
                <a:spLocks noChangeAspect="1" noChangeArrowheads="1"/>
              </p:cNvSpPr>
              <p:nvPr/>
            </p:nvSpPr>
            <p:spPr bwMode="auto">
              <a:xfrm>
                <a:off x="2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9" name="Oval 5">
                <a:extLst>
                  <a:ext uri="{FF2B5EF4-FFF2-40B4-BE49-F238E27FC236}">
                    <a16:creationId xmlns:a16="http://schemas.microsoft.com/office/drawing/2014/main" id="{1D160634-9112-60D8-60BC-F28F8031ABD5}"/>
                  </a:ext>
                </a:extLst>
              </p:cNvPr>
              <p:cNvSpPr>
                <a:spLocks noChangeAspect="1" noChangeArrowheads="1"/>
              </p:cNvSpPr>
              <p:nvPr/>
            </p:nvSpPr>
            <p:spPr bwMode="auto">
              <a:xfrm>
                <a:off x="2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0" name="Text Box 6">
                <a:extLst>
                  <a:ext uri="{FF2B5EF4-FFF2-40B4-BE49-F238E27FC236}">
                    <a16:creationId xmlns:a16="http://schemas.microsoft.com/office/drawing/2014/main" id="{32883941-5D33-38C6-A0CA-C80C7F1EBACD}"/>
                  </a:ext>
                </a:extLst>
              </p:cNvPr>
              <p:cNvSpPr txBox="1">
                <a:spLocks noChangeAspect="1" noChangeArrowheads="1"/>
              </p:cNvSpPr>
              <p:nvPr/>
            </p:nvSpPr>
            <p:spPr bwMode="auto">
              <a:xfrm>
                <a:off x="2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SMF </a:t>
                </a:r>
              </a:p>
            </p:txBody>
          </p:sp>
          <p:sp>
            <p:nvSpPr>
              <p:cNvPr id="51" name="Rectangle 7">
                <a:extLst>
                  <a:ext uri="{FF2B5EF4-FFF2-40B4-BE49-F238E27FC236}">
                    <a16:creationId xmlns:a16="http://schemas.microsoft.com/office/drawing/2014/main" id="{D8458491-0652-D052-1A01-B022B14AEB2B}"/>
                  </a:ext>
                </a:extLst>
              </p:cNvPr>
              <p:cNvSpPr>
                <a:spLocks noChangeAspect="1" noChangeArrowheads="1"/>
              </p:cNvSpPr>
              <p:nvPr/>
            </p:nvSpPr>
            <p:spPr bwMode="auto">
              <a:xfrm>
                <a:off x="2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2" name="Freeform 11">
                <a:extLst>
                  <a:ext uri="{FF2B5EF4-FFF2-40B4-BE49-F238E27FC236}">
                    <a16:creationId xmlns:a16="http://schemas.microsoft.com/office/drawing/2014/main" id="{EE861F3F-4323-F800-3296-51E8DB2EC3AE}"/>
                  </a:ext>
                </a:extLst>
              </p:cNvPr>
              <p:cNvSpPr>
                <a:spLocks noChangeAspect="1" noEditPoints="1"/>
              </p:cNvSpPr>
              <p:nvPr/>
            </p:nvSpPr>
            <p:spPr bwMode="auto">
              <a:xfrm>
                <a:off x="246" y="2284"/>
                <a:ext cx="362" cy="520"/>
              </a:xfrm>
              <a:custGeom>
                <a:avLst/>
                <a:gdLst>
                  <a:gd name="T0" fmla="*/ 334649 w 410"/>
                  <a:gd name="T1" fmla="*/ 190313 h 589"/>
                  <a:gd name="T2" fmla="*/ 327989 w 410"/>
                  <a:gd name="T3" fmla="*/ 196962 h 589"/>
                  <a:gd name="T4" fmla="*/ 327989 w 410"/>
                  <a:gd name="T5" fmla="*/ 456254 h 589"/>
                  <a:gd name="T6" fmla="*/ 308010 w 410"/>
                  <a:gd name="T7" fmla="*/ 476199 h 589"/>
                  <a:gd name="T8" fmla="*/ 34131 w 410"/>
                  <a:gd name="T9" fmla="*/ 476199 h 589"/>
                  <a:gd name="T10" fmla="*/ 13320 w 410"/>
                  <a:gd name="T11" fmla="*/ 456254 h 589"/>
                  <a:gd name="T12" fmla="*/ 13320 w 410"/>
                  <a:gd name="T13" fmla="*/ 170368 h 589"/>
                  <a:gd name="T14" fmla="*/ 170654 w 410"/>
                  <a:gd name="T15" fmla="*/ 13297 h 589"/>
                  <a:gd name="T16" fmla="*/ 327989 w 410"/>
                  <a:gd name="T17" fmla="*/ 170368 h 589"/>
                  <a:gd name="T18" fmla="*/ 334649 w 410"/>
                  <a:gd name="T19" fmla="*/ 177016 h 589"/>
                  <a:gd name="T20" fmla="*/ 341309 w 410"/>
                  <a:gd name="T21" fmla="*/ 170368 h 589"/>
                  <a:gd name="T22" fmla="*/ 341309 w 410"/>
                  <a:gd name="T23" fmla="*/ 170368 h 589"/>
                  <a:gd name="T24" fmla="*/ 170654 w 410"/>
                  <a:gd name="T25" fmla="*/ 0 h 589"/>
                  <a:gd name="T26" fmla="*/ 0 w 410"/>
                  <a:gd name="T27" fmla="*/ 170368 h 589"/>
                  <a:gd name="T28" fmla="*/ 0 w 410"/>
                  <a:gd name="T29" fmla="*/ 170368 h 589"/>
                  <a:gd name="T30" fmla="*/ 832 w 410"/>
                  <a:gd name="T31" fmla="*/ 456254 h 589"/>
                  <a:gd name="T32" fmla="*/ 34131 w 410"/>
                  <a:gd name="T33" fmla="*/ 489497 h 589"/>
                  <a:gd name="T34" fmla="*/ 308010 w 410"/>
                  <a:gd name="T35" fmla="*/ 489497 h 589"/>
                  <a:gd name="T36" fmla="*/ 341309 w 410"/>
                  <a:gd name="T37" fmla="*/ 456254 h 589"/>
                  <a:gd name="T38" fmla="*/ 341309 w 410"/>
                  <a:gd name="T39" fmla="*/ 196962 h 589"/>
                  <a:gd name="T40" fmla="*/ 334649 w 410"/>
                  <a:gd name="T41" fmla="*/ 190313 h 589"/>
                  <a:gd name="T42" fmla="*/ 170654 w 410"/>
                  <a:gd name="T43" fmla="*/ 44046 h 589"/>
                  <a:gd name="T44" fmla="*/ 164827 w 410"/>
                  <a:gd name="T45" fmla="*/ 48201 h 589"/>
                  <a:gd name="T46" fmla="*/ 63267 w 410"/>
                  <a:gd name="T47" fmla="*/ 241840 h 589"/>
                  <a:gd name="T48" fmla="*/ 64100 w 410"/>
                  <a:gd name="T49" fmla="*/ 248488 h 589"/>
                  <a:gd name="T50" fmla="*/ 69093 w 410"/>
                  <a:gd name="T51" fmla="*/ 251813 h 589"/>
                  <a:gd name="T52" fmla="*/ 272214 w 410"/>
                  <a:gd name="T53" fmla="*/ 251813 h 589"/>
                  <a:gd name="T54" fmla="*/ 278041 w 410"/>
                  <a:gd name="T55" fmla="*/ 248488 h 589"/>
                  <a:gd name="T56" fmla="*/ 278041 w 410"/>
                  <a:gd name="T57" fmla="*/ 241840 h 589"/>
                  <a:gd name="T58" fmla="*/ 176482 w 410"/>
                  <a:gd name="T59" fmla="*/ 48201 h 589"/>
                  <a:gd name="T60" fmla="*/ 170654 w 410"/>
                  <a:gd name="T61" fmla="*/ 44046 h 589"/>
                  <a:gd name="T62" fmla="*/ 79915 w 410"/>
                  <a:gd name="T63" fmla="*/ 238514 h 589"/>
                  <a:gd name="T64" fmla="*/ 170654 w 410"/>
                  <a:gd name="T65" fmla="*/ 65655 h 589"/>
                  <a:gd name="T66" fmla="*/ 261392 w 410"/>
                  <a:gd name="T67" fmla="*/ 238514 h 589"/>
                  <a:gd name="T68" fmla="*/ 79915 w 410"/>
                  <a:gd name="T69" fmla="*/ 238514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cxnSp>
          <p:nvCxnSpPr>
            <p:cNvPr id="53" name="Straight Connector 52">
              <a:extLst>
                <a:ext uri="{FF2B5EF4-FFF2-40B4-BE49-F238E27FC236}">
                  <a16:creationId xmlns:a16="http://schemas.microsoft.com/office/drawing/2014/main" id="{85BC6D18-4826-0181-4E37-98D3D1D1C4E1}"/>
                </a:ext>
              </a:extLst>
            </p:cNvPr>
            <p:cNvCxnSpPr>
              <a:stCxn id="50" idx="2"/>
              <a:endCxn id="43" idx="0"/>
            </p:cNvCxnSpPr>
            <p:nvPr/>
          </p:nvCxnSpPr>
          <p:spPr bwMode="auto">
            <a:xfrm flipH="1">
              <a:off x="10475517" y="1952548"/>
              <a:ext cx="3011" cy="398591"/>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54" name="Group 39">
              <a:extLst>
                <a:ext uri="{FF2B5EF4-FFF2-40B4-BE49-F238E27FC236}">
                  <a16:creationId xmlns:a16="http://schemas.microsoft.com/office/drawing/2014/main" id="{46BB90B0-A51F-568E-BD35-7370D24480F0}"/>
                </a:ext>
              </a:extLst>
            </p:cNvPr>
            <p:cNvGrpSpPr>
              <a:grpSpLocks noChangeAspect="1"/>
            </p:cNvGrpSpPr>
            <p:nvPr/>
          </p:nvGrpSpPr>
          <p:grpSpPr bwMode="auto">
            <a:xfrm>
              <a:off x="8810039" y="1778375"/>
              <a:ext cx="449518" cy="643937"/>
              <a:chOff x="239" y="1832"/>
              <a:chExt cx="363" cy="520"/>
            </a:xfrm>
          </p:grpSpPr>
          <p:sp>
            <p:nvSpPr>
              <p:cNvPr id="55" name="AutoShape 40">
                <a:extLst>
                  <a:ext uri="{FF2B5EF4-FFF2-40B4-BE49-F238E27FC236}">
                    <a16:creationId xmlns:a16="http://schemas.microsoft.com/office/drawing/2014/main" id="{5600E449-57EA-8850-2035-A9EAF1D3AE62}"/>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6" name="Oval 41">
                <a:extLst>
                  <a:ext uri="{FF2B5EF4-FFF2-40B4-BE49-F238E27FC236}">
                    <a16:creationId xmlns:a16="http://schemas.microsoft.com/office/drawing/2014/main" id="{2CFC3DE0-CC0D-A00D-5BA5-FF7C36C66366}"/>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7" name="Text Box 42">
                <a:extLst>
                  <a:ext uri="{FF2B5EF4-FFF2-40B4-BE49-F238E27FC236}">
                    <a16:creationId xmlns:a16="http://schemas.microsoft.com/office/drawing/2014/main" id="{FE9E1A42-D621-99D8-524A-B6BF99FF2EFE}"/>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N3IWF </a:t>
                </a:r>
              </a:p>
            </p:txBody>
          </p:sp>
          <p:sp>
            <p:nvSpPr>
              <p:cNvPr id="58" name="Rectangle 43">
                <a:extLst>
                  <a:ext uri="{FF2B5EF4-FFF2-40B4-BE49-F238E27FC236}">
                    <a16:creationId xmlns:a16="http://schemas.microsoft.com/office/drawing/2014/main" id="{0A020E20-2EB5-B2D9-2826-89A9DDDA81F8}"/>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9" name="Freeform 10">
                <a:extLst>
                  <a:ext uri="{FF2B5EF4-FFF2-40B4-BE49-F238E27FC236}">
                    <a16:creationId xmlns:a16="http://schemas.microsoft.com/office/drawing/2014/main" id="{D55CA410-68B1-C987-F98F-8EAC241DF823}"/>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sp>
          <p:nvSpPr>
            <p:cNvPr id="60" name="Freeform: Shape 59">
              <a:extLst>
                <a:ext uri="{FF2B5EF4-FFF2-40B4-BE49-F238E27FC236}">
                  <a16:creationId xmlns:a16="http://schemas.microsoft.com/office/drawing/2014/main" id="{00AFC78D-A0BA-FD41-7240-896469F999EF}"/>
                </a:ext>
              </a:extLst>
            </p:cNvPr>
            <p:cNvSpPr/>
            <p:nvPr/>
          </p:nvSpPr>
          <p:spPr bwMode="auto">
            <a:xfrm>
              <a:off x="6660520" y="2048277"/>
              <a:ext cx="3486510" cy="768385"/>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1" name="Freeform: Shape 60">
              <a:extLst>
                <a:ext uri="{FF2B5EF4-FFF2-40B4-BE49-F238E27FC236}">
                  <a16:creationId xmlns:a16="http://schemas.microsoft.com/office/drawing/2014/main" id="{C9E58FE6-DDD6-0314-AF49-3543A2140145}"/>
                </a:ext>
              </a:extLst>
            </p:cNvPr>
            <p:cNvSpPr/>
            <p:nvPr/>
          </p:nvSpPr>
          <p:spPr bwMode="auto">
            <a:xfrm flipV="1">
              <a:off x="6645561" y="2936449"/>
              <a:ext cx="3535209" cy="636188"/>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2" name="Text Box 50">
              <a:extLst>
                <a:ext uri="{FF2B5EF4-FFF2-40B4-BE49-F238E27FC236}">
                  <a16:creationId xmlns:a16="http://schemas.microsoft.com/office/drawing/2014/main" id="{9A23EEB2-0FE6-942E-BF7B-4C98F98FE1F3}"/>
                </a:ext>
              </a:extLst>
            </p:cNvPr>
            <p:cNvSpPr txBox="1">
              <a:spLocks noChangeArrowheads="1"/>
            </p:cNvSpPr>
            <p:nvPr/>
          </p:nvSpPr>
          <p:spPr bwMode="auto">
            <a:xfrm>
              <a:off x="8811852" y="3438015"/>
              <a:ext cx="1285584" cy="47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tIns="46800" rIns="72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9pPr>
            </a:lstStyle>
            <a:p>
              <a:pPr eaLnBrk="1" hangingPunct="1">
                <a:spcBef>
                  <a:spcPts val="750"/>
                </a:spcBef>
                <a:buSzPct val="100000"/>
              </a:pPr>
              <a:r>
                <a:rPr lang="sv-SE" sz="1200" b="1">
                  <a:solidFill>
                    <a:srgbClr val="007B78"/>
                  </a:solidFill>
                  <a:ea typeface="Microsoft YaHei" pitchFamily="34" charset="-122"/>
                </a:rPr>
                <a:t>Multi-access PDU Session</a:t>
              </a:r>
            </a:p>
          </p:txBody>
        </p:sp>
        <p:grpSp>
          <p:nvGrpSpPr>
            <p:cNvPr id="63" name="Group 62">
              <a:extLst>
                <a:ext uri="{FF2B5EF4-FFF2-40B4-BE49-F238E27FC236}">
                  <a16:creationId xmlns:a16="http://schemas.microsoft.com/office/drawing/2014/main" id="{9A3F75FD-CA40-4EB5-DF1D-5380CA229350}"/>
                </a:ext>
              </a:extLst>
            </p:cNvPr>
            <p:cNvGrpSpPr/>
            <p:nvPr/>
          </p:nvGrpSpPr>
          <p:grpSpPr>
            <a:xfrm>
              <a:off x="9424588" y="2411592"/>
              <a:ext cx="467172" cy="955533"/>
              <a:chOff x="4743949" y="3104169"/>
              <a:chExt cx="467172" cy="955533"/>
            </a:xfrm>
          </p:grpSpPr>
          <p:sp>
            <p:nvSpPr>
              <p:cNvPr id="8192" name="Arc 8191">
                <a:extLst>
                  <a:ext uri="{FF2B5EF4-FFF2-40B4-BE49-F238E27FC236}">
                    <a16:creationId xmlns:a16="http://schemas.microsoft.com/office/drawing/2014/main" id="{CAA85ADF-D1F3-2C12-C115-76EE503CDAF1}"/>
                  </a:ext>
                </a:extLst>
              </p:cNvPr>
              <p:cNvSpPr/>
              <p:nvPr/>
            </p:nvSpPr>
            <p:spPr bwMode="auto">
              <a:xfrm>
                <a:off x="4743949" y="3114958"/>
                <a:ext cx="460578" cy="944744"/>
              </a:xfrm>
              <a:prstGeom prst="arc">
                <a:avLst>
                  <a:gd name="adj1" fmla="val 2215876"/>
                  <a:gd name="adj2" fmla="val 18530843"/>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193" name="Arc 8192">
                <a:extLst>
                  <a:ext uri="{FF2B5EF4-FFF2-40B4-BE49-F238E27FC236}">
                    <a16:creationId xmlns:a16="http://schemas.microsoft.com/office/drawing/2014/main" id="{E4D9EFB6-9B09-8016-55DD-68F26F211B22}"/>
                  </a:ext>
                </a:extLst>
              </p:cNvPr>
              <p:cNvSpPr/>
              <p:nvPr/>
            </p:nvSpPr>
            <p:spPr bwMode="auto">
              <a:xfrm>
                <a:off x="4750543" y="3104169"/>
                <a:ext cx="460578" cy="944744"/>
              </a:xfrm>
              <a:prstGeom prst="arc">
                <a:avLst>
                  <a:gd name="adj1" fmla="val 19790243"/>
                  <a:gd name="adj2" fmla="val 1396047"/>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grpSp>
        <p:sp>
          <p:nvSpPr>
            <p:cNvPr id="8196" name="Cloud 8195">
              <a:extLst>
                <a:ext uri="{FF2B5EF4-FFF2-40B4-BE49-F238E27FC236}">
                  <a16:creationId xmlns:a16="http://schemas.microsoft.com/office/drawing/2014/main" id="{41C948D4-AA44-CB42-41F8-73214490C710}"/>
                </a:ext>
              </a:extLst>
            </p:cNvPr>
            <p:cNvSpPr/>
            <p:nvPr/>
          </p:nvSpPr>
          <p:spPr bwMode="auto">
            <a:xfrm>
              <a:off x="11415156" y="2657788"/>
              <a:ext cx="609426" cy="445891"/>
            </a:xfrm>
            <a:prstGeom prst="cloud">
              <a:avLst/>
            </a:prstGeom>
            <a:solidFill>
              <a:schemeClr val="bg1">
                <a:lumMod val="6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8197" name="Freeform 7">
              <a:extLst>
                <a:ext uri="{FF2B5EF4-FFF2-40B4-BE49-F238E27FC236}">
                  <a16:creationId xmlns:a16="http://schemas.microsoft.com/office/drawing/2014/main" id="{39C61931-2DE0-9D44-D2B0-6E17C4A4D677}"/>
                </a:ext>
              </a:extLst>
            </p:cNvPr>
            <p:cNvSpPr>
              <a:spLocks noChangeAspect="1" noEditPoints="1"/>
            </p:cNvSpPr>
            <p:nvPr/>
          </p:nvSpPr>
          <p:spPr bwMode="auto">
            <a:xfrm>
              <a:off x="6331204" y="2606081"/>
              <a:ext cx="428398" cy="355683"/>
            </a:xfrm>
            <a:custGeom>
              <a:avLst/>
              <a:gdLst>
                <a:gd name="T0" fmla="*/ 2147483647 w 322"/>
                <a:gd name="T1" fmla="*/ 2147483647 h 267"/>
                <a:gd name="T2" fmla="*/ 2147483647 w 322"/>
                <a:gd name="T3" fmla="*/ 2147483647 h 267"/>
                <a:gd name="T4" fmla="*/ 2147483647 w 322"/>
                <a:gd name="T5" fmla="*/ 2147483647 h 267"/>
                <a:gd name="T6" fmla="*/ 2147483647 w 322"/>
                <a:gd name="T7" fmla="*/ 2147483647 h 267"/>
                <a:gd name="T8" fmla="*/ 2147483647 w 322"/>
                <a:gd name="T9" fmla="*/ 2147483647 h 267"/>
                <a:gd name="T10" fmla="*/ 2147483647 w 322"/>
                <a:gd name="T11" fmla="*/ 2147483647 h 267"/>
                <a:gd name="T12" fmla="*/ 2147483647 w 322"/>
                <a:gd name="T13" fmla="*/ 2147483647 h 267"/>
                <a:gd name="T14" fmla="*/ 2147483647 w 322"/>
                <a:gd name="T15" fmla="*/ 2147483647 h 267"/>
                <a:gd name="T16" fmla="*/ 2147483647 w 322"/>
                <a:gd name="T17" fmla="*/ 2147483647 h 267"/>
                <a:gd name="T18" fmla="*/ 2147483647 w 322"/>
                <a:gd name="T19" fmla="*/ 2147483647 h 267"/>
                <a:gd name="T20" fmla="*/ 2147483647 w 322"/>
                <a:gd name="T21" fmla="*/ 2147483647 h 267"/>
                <a:gd name="T22" fmla="*/ 2147483647 w 322"/>
                <a:gd name="T23" fmla="*/ 2147483647 h 267"/>
                <a:gd name="T24" fmla="*/ 2147483647 w 322"/>
                <a:gd name="T25" fmla="*/ 2147483647 h 267"/>
                <a:gd name="T26" fmla="*/ 2147483647 w 322"/>
                <a:gd name="T27" fmla="*/ 2147483647 h 267"/>
                <a:gd name="T28" fmla="*/ 2147483647 w 322"/>
                <a:gd name="T29" fmla="*/ 2147483647 h 267"/>
                <a:gd name="T30" fmla="*/ 0 w 322"/>
                <a:gd name="T31" fmla="*/ 2147483647 h 267"/>
                <a:gd name="T32" fmla="*/ 2147483647 w 322"/>
                <a:gd name="T33" fmla="*/ 2147483647 h 267"/>
                <a:gd name="T34" fmla="*/ 2147483647 w 322"/>
                <a:gd name="T35" fmla="*/ 2147483647 h 267"/>
                <a:gd name="T36" fmla="*/ 2147483647 w 322"/>
                <a:gd name="T37" fmla="*/ 2147483647 h 267"/>
                <a:gd name="T38" fmla="*/ 2147483647 w 322"/>
                <a:gd name="T39" fmla="*/ 2147483647 h 267"/>
                <a:gd name="T40" fmla="*/ 2147483647 w 322"/>
                <a:gd name="T41" fmla="*/ 2147483647 h 267"/>
                <a:gd name="T42" fmla="*/ 2147483647 w 322"/>
                <a:gd name="T43" fmla="*/ 2147483647 h 267"/>
                <a:gd name="T44" fmla="*/ 2147483647 w 322"/>
                <a:gd name="T45" fmla="*/ 2147483647 h 267"/>
                <a:gd name="T46" fmla="*/ 2147483647 w 322"/>
                <a:gd name="T47" fmla="*/ 2147483647 h 267"/>
                <a:gd name="T48" fmla="*/ 2147483647 w 322"/>
                <a:gd name="T49" fmla="*/ 2147483647 h 267"/>
                <a:gd name="T50" fmla="*/ 2147483647 w 322"/>
                <a:gd name="T51" fmla="*/ 2147483647 h 267"/>
                <a:gd name="T52" fmla="*/ 2147483647 w 322"/>
                <a:gd name="T53" fmla="*/ 2147483647 h 267"/>
                <a:gd name="T54" fmla="*/ 2147483647 w 322"/>
                <a:gd name="T55" fmla="*/ 2147483647 h 267"/>
                <a:gd name="T56" fmla="*/ 2147483647 w 322"/>
                <a:gd name="T57" fmla="*/ 2147483647 h 267"/>
                <a:gd name="T58" fmla="*/ 2147483647 w 322"/>
                <a:gd name="T59" fmla="*/ 2147483647 h 267"/>
                <a:gd name="T60" fmla="*/ 2147483647 w 322"/>
                <a:gd name="T61" fmla="*/ 2147483647 h 267"/>
                <a:gd name="T62" fmla="*/ 2147483647 w 322"/>
                <a:gd name="T63" fmla="*/ 2147483647 h 267"/>
                <a:gd name="T64" fmla="*/ 2147483647 w 322"/>
                <a:gd name="T65" fmla="*/ 2147483647 h 267"/>
                <a:gd name="T66" fmla="*/ 2147483647 w 322"/>
                <a:gd name="T67" fmla="*/ 2147483647 h 267"/>
                <a:gd name="T68" fmla="*/ 2147483647 w 322"/>
                <a:gd name="T69" fmla="*/ 2147483647 h 267"/>
                <a:gd name="T70" fmla="*/ 2147483647 w 322"/>
                <a:gd name="T71" fmla="*/ 2147483647 h 267"/>
                <a:gd name="T72" fmla="*/ 2147483647 w 322"/>
                <a:gd name="T73" fmla="*/ 2147483647 h 267"/>
                <a:gd name="T74" fmla="*/ 2147483647 w 322"/>
                <a:gd name="T75" fmla="*/ 2147483647 h 267"/>
                <a:gd name="T76" fmla="*/ 2147483647 w 322"/>
                <a:gd name="T77" fmla="*/ 2147483647 h 267"/>
                <a:gd name="T78" fmla="*/ 2147483647 w 322"/>
                <a:gd name="T79" fmla="*/ 2147483647 h 267"/>
                <a:gd name="T80" fmla="*/ 2147483647 w 322"/>
                <a:gd name="T81" fmla="*/ 2147483647 h 267"/>
                <a:gd name="T82" fmla="*/ 2147483647 w 322"/>
                <a:gd name="T83" fmla="*/ 2147483647 h 267"/>
                <a:gd name="T84" fmla="*/ 2147483647 w 322"/>
                <a:gd name="T85" fmla="*/ 2147483647 h 267"/>
                <a:gd name="T86" fmla="*/ 2147483647 w 322"/>
                <a:gd name="T87" fmla="*/ 2147483647 h 267"/>
                <a:gd name="T88" fmla="*/ 2147483647 w 322"/>
                <a:gd name="T89" fmla="*/ 2147483647 h 267"/>
                <a:gd name="T90" fmla="*/ 2147483647 w 322"/>
                <a:gd name="T91" fmla="*/ 2147483647 h 267"/>
                <a:gd name="T92" fmla="*/ 2147483647 w 322"/>
                <a:gd name="T93" fmla="*/ 2147483647 h 267"/>
                <a:gd name="T94" fmla="*/ 2147483647 w 322"/>
                <a:gd name="T95" fmla="*/ 2147483647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2" h="267">
                  <a:moveTo>
                    <a:pt x="140" y="181"/>
                  </a:moveTo>
                  <a:cubicBezTo>
                    <a:pt x="140" y="224"/>
                    <a:pt x="140" y="224"/>
                    <a:pt x="140" y="224"/>
                  </a:cubicBezTo>
                  <a:cubicBezTo>
                    <a:pt x="140" y="228"/>
                    <a:pt x="144" y="232"/>
                    <a:pt x="148" y="232"/>
                  </a:cubicBezTo>
                  <a:cubicBezTo>
                    <a:pt x="153" y="232"/>
                    <a:pt x="156" y="228"/>
                    <a:pt x="156" y="224"/>
                  </a:cubicBezTo>
                  <a:cubicBezTo>
                    <a:pt x="156" y="181"/>
                    <a:pt x="156" y="181"/>
                    <a:pt x="156" y="181"/>
                  </a:cubicBezTo>
                  <a:cubicBezTo>
                    <a:pt x="156" y="176"/>
                    <a:pt x="153" y="173"/>
                    <a:pt x="148" y="173"/>
                  </a:cubicBezTo>
                  <a:cubicBezTo>
                    <a:pt x="144" y="173"/>
                    <a:pt x="140" y="176"/>
                    <a:pt x="140" y="181"/>
                  </a:cubicBezTo>
                  <a:close/>
                  <a:moveTo>
                    <a:pt x="182" y="173"/>
                  </a:moveTo>
                  <a:cubicBezTo>
                    <a:pt x="178" y="173"/>
                    <a:pt x="174" y="176"/>
                    <a:pt x="174" y="181"/>
                  </a:cubicBezTo>
                  <a:cubicBezTo>
                    <a:pt x="174" y="223"/>
                    <a:pt x="174" y="223"/>
                    <a:pt x="174" y="223"/>
                  </a:cubicBezTo>
                  <a:cubicBezTo>
                    <a:pt x="174" y="227"/>
                    <a:pt x="178" y="231"/>
                    <a:pt x="182" y="231"/>
                  </a:cubicBezTo>
                  <a:cubicBezTo>
                    <a:pt x="212" y="231"/>
                    <a:pt x="212" y="231"/>
                    <a:pt x="212" y="231"/>
                  </a:cubicBezTo>
                  <a:cubicBezTo>
                    <a:pt x="217" y="231"/>
                    <a:pt x="220" y="227"/>
                    <a:pt x="220" y="223"/>
                  </a:cubicBezTo>
                  <a:cubicBezTo>
                    <a:pt x="220" y="181"/>
                    <a:pt x="220" y="181"/>
                    <a:pt x="220" y="181"/>
                  </a:cubicBezTo>
                  <a:cubicBezTo>
                    <a:pt x="220" y="176"/>
                    <a:pt x="217" y="173"/>
                    <a:pt x="212" y="173"/>
                  </a:cubicBezTo>
                  <a:lnTo>
                    <a:pt x="182" y="173"/>
                  </a:lnTo>
                  <a:close/>
                  <a:moveTo>
                    <a:pt x="247" y="173"/>
                  </a:moveTo>
                  <a:cubicBezTo>
                    <a:pt x="242" y="173"/>
                    <a:pt x="239" y="176"/>
                    <a:pt x="239" y="181"/>
                  </a:cubicBezTo>
                  <a:cubicBezTo>
                    <a:pt x="239" y="223"/>
                    <a:pt x="239" y="223"/>
                    <a:pt x="239" y="223"/>
                  </a:cubicBezTo>
                  <a:cubicBezTo>
                    <a:pt x="239" y="227"/>
                    <a:pt x="242" y="231"/>
                    <a:pt x="247" y="231"/>
                  </a:cubicBezTo>
                  <a:cubicBezTo>
                    <a:pt x="277" y="231"/>
                    <a:pt x="277" y="231"/>
                    <a:pt x="277" y="231"/>
                  </a:cubicBezTo>
                  <a:cubicBezTo>
                    <a:pt x="281" y="231"/>
                    <a:pt x="285" y="227"/>
                    <a:pt x="285" y="223"/>
                  </a:cubicBezTo>
                  <a:cubicBezTo>
                    <a:pt x="285" y="181"/>
                    <a:pt x="285" y="181"/>
                    <a:pt x="285" y="181"/>
                  </a:cubicBezTo>
                  <a:cubicBezTo>
                    <a:pt x="285" y="176"/>
                    <a:pt x="281" y="173"/>
                    <a:pt x="277" y="173"/>
                  </a:cubicBezTo>
                  <a:lnTo>
                    <a:pt x="247" y="173"/>
                  </a:lnTo>
                  <a:close/>
                  <a:moveTo>
                    <a:pt x="314" y="173"/>
                  </a:moveTo>
                  <a:cubicBezTo>
                    <a:pt x="318" y="173"/>
                    <a:pt x="322" y="169"/>
                    <a:pt x="322" y="165"/>
                  </a:cubicBezTo>
                  <a:cubicBezTo>
                    <a:pt x="322" y="150"/>
                    <a:pt x="322" y="150"/>
                    <a:pt x="322" y="150"/>
                  </a:cubicBezTo>
                  <a:cubicBezTo>
                    <a:pt x="322" y="142"/>
                    <a:pt x="315" y="135"/>
                    <a:pt x="307" y="135"/>
                  </a:cubicBezTo>
                  <a:cubicBezTo>
                    <a:pt x="15" y="135"/>
                    <a:pt x="15" y="135"/>
                    <a:pt x="15" y="135"/>
                  </a:cubicBezTo>
                  <a:cubicBezTo>
                    <a:pt x="7" y="135"/>
                    <a:pt x="0" y="142"/>
                    <a:pt x="0" y="150"/>
                  </a:cubicBezTo>
                  <a:cubicBezTo>
                    <a:pt x="0" y="252"/>
                    <a:pt x="0" y="252"/>
                    <a:pt x="0" y="252"/>
                  </a:cubicBezTo>
                  <a:cubicBezTo>
                    <a:pt x="0" y="261"/>
                    <a:pt x="7" y="267"/>
                    <a:pt x="15" y="267"/>
                  </a:cubicBezTo>
                  <a:cubicBezTo>
                    <a:pt x="307" y="267"/>
                    <a:pt x="307" y="267"/>
                    <a:pt x="307" y="267"/>
                  </a:cubicBezTo>
                  <a:cubicBezTo>
                    <a:pt x="315" y="267"/>
                    <a:pt x="322" y="261"/>
                    <a:pt x="322" y="252"/>
                  </a:cubicBezTo>
                  <a:cubicBezTo>
                    <a:pt x="322" y="196"/>
                    <a:pt x="322" y="196"/>
                    <a:pt x="322" y="196"/>
                  </a:cubicBezTo>
                  <a:cubicBezTo>
                    <a:pt x="322" y="192"/>
                    <a:pt x="318" y="188"/>
                    <a:pt x="314" y="188"/>
                  </a:cubicBezTo>
                  <a:cubicBezTo>
                    <a:pt x="310" y="188"/>
                    <a:pt x="306" y="192"/>
                    <a:pt x="306" y="196"/>
                  </a:cubicBezTo>
                  <a:cubicBezTo>
                    <a:pt x="306" y="251"/>
                    <a:pt x="306" y="251"/>
                    <a:pt x="306" y="251"/>
                  </a:cubicBezTo>
                  <a:cubicBezTo>
                    <a:pt x="16" y="251"/>
                    <a:pt x="16" y="251"/>
                    <a:pt x="16" y="251"/>
                  </a:cubicBezTo>
                  <a:cubicBezTo>
                    <a:pt x="16" y="151"/>
                    <a:pt x="16" y="151"/>
                    <a:pt x="16" y="151"/>
                  </a:cubicBezTo>
                  <a:cubicBezTo>
                    <a:pt x="306" y="151"/>
                    <a:pt x="306" y="151"/>
                    <a:pt x="306" y="151"/>
                  </a:cubicBezTo>
                  <a:cubicBezTo>
                    <a:pt x="306" y="165"/>
                    <a:pt x="306" y="165"/>
                    <a:pt x="306" y="165"/>
                  </a:cubicBezTo>
                  <a:cubicBezTo>
                    <a:pt x="306" y="169"/>
                    <a:pt x="310" y="173"/>
                    <a:pt x="314" y="173"/>
                  </a:cubicBezTo>
                  <a:close/>
                  <a:moveTo>
                    <a:pt x="37" y="181"/>
                  </a:moveTo>
                  <a:cubicBezTo>
                    <a:pt x="37" y="224"/>
                    <a:pt x="37" y="224"/>
                    <a:pt x="37" y="224"/>
                  </a:cubicBezTo>
                  <a:cubicBezTo>
                    <a:pt x="37" y="228"/>
                    <a:pt x="41" y="232"/>
                    <a:pt x="45" y="232"/>
                  </a:cubicBezTo>
                  <a:cubicBezTo>
                    <a:pt x="50" y="232"/>
                    <a:pt x="53" y="228"/>
                    <a:pt x="53" y="224"/>
                  </a:cubicBezTo>
                  <a:cubicBezTo>
                    <a:pt x="53" y="181"/>
                    <a:pt x="53" y="181"/>
                    <a:pt x="53" y="181"/>
                  </a:cubicBezTo>
                  <a:cubicBezTo>
                    <a:pt x="53" y="176"/>
                    <a:pt x="50" y="173"/>
                    <a:pt x="45" y="173"/>
                  </a:cubicBezTo>
                  <a:cubicBezTo>
                    <a:pt x="41" y="173"/>
                    <a:pt x="37" y="176"/>
                    <a:pt x="37" y="181"/>
                  </a:cubicBezTo>
                  <a:close/>
                  <a:moveTo>
                    <a:pt x="106" y="181"/>
                  </a:moveTo>
                  <a:cubicBezTo>
                    <a:pt x="106" y="224"/>
                    <a:pt x="106" y="224"/>
                    <a:pt x="106" y="224"/>
                  </a:cubicBezTo>
                  <a:cubicBezTo>
                    <a:pt x="106" y="228"/>
                    <a:pt x="109" y="232"/>
                    <a:pt x="114" y="232"/>
                  </a:cubicBezTo>
                  <a:cubicBezTo>
                    <a:pt x="118" y="232"/>
                    <a:pt x="122" y="228"/>
                    <a:pt x="122" y="224"/>
                  </a:cubicBezTo>
                  <a:cubicBezTo>
                    <a:pt x="122" y="181"/>
                    <a:pt x="122" y="181"/>
                    <a:pt x="122" y="181"/>
                  </a:cubicBezTo>
                  <a:cubicBezTo>
                    <a:pt x="122" y="176"/>
                    <a:pt x="118" y="173"/>
                    <a:pt x="114" y="173"/>
                  </a:cubicBezTo>
                  <a:cubicBezTo>
                    <a:pt x="109" y="173"/>
                    <a:pt x="106" y="176"/>
                    <a:pt x="106" y="181"/>
                  </a:cubicBezTo>
                  <a:close/>
                  <a:moveTo>
                    <a:pt x="71" y="181"/>
                  </a:moveTo>
                  <a:cubicBezTo>
                    <a:pt x="71" y="224"/>
                    <a:pt x="71" y="224"/>
                    <a:pt x="71" y="224"/>
                  </a:cubicBezTo>
                  <a:cubicBezTo>
                    <a:pt x="71" y="228"/>
                    <a:pt x="75" y="232"/>
                    <a:pt x="79" y="232"/>
                  </a:cubicBezTo>
                  <a:cubicBezTo>
                    <a:pt x="84" y="232"/>
                    <a:pt x="87" y="228"/>
                    <a:pt x="87" y="224"/>
                  </a:cubicBezTo>
                  <a:cubicBezTo>
                    <a:pt x="87" y="181"/>
                    <a:pt x="87" y="181"/>
                    <a:pt x="87" y="181"/>
                  </a:cubicBezTo>
                  <a:cubicBezTo>
                    <a:pt x="87" y="176"/>
                    <a:pt x="84" y="173"/>
                    <a:pt x="79" y="173"/>
                  </a:cubicBezTo>
                  <a:cubicBezTo>
                    <a:pt x="75" y="173"/>
                    <a:pt x="71" y="176"/>
                    <a:pt x="71" y="181"/>
                  </a:cubicBezTo>
                  <a:close/>
                  <a:moveTo>
                    <a:pt x="76" y="51"/>
                  </a:moveTo>
                  <a:cubicBezTo>
                    <a:pt x="76" y="51"/>
                    <a:pt x="76" y="51"/>
                    <a:pt x="76" y="51"/>
                  </a:cubicBezTo>
                  <a:cubicBezTo>
                    <a:pt x="100" y="28"/>
                    <a:pt x="130" y="16"/>
                    <a:pt x="161" y="16"/>
                  </a:cubicBezTo>
                  <a:cubicBezTo>
                    <a:pt x="192" y="16"/>
                    <a:pt x="223" y="28"/>
                    <a:pt x="246" y="51"/>
                  </a:cubicBezTo>
                  <a:cubicBezTo>
                    <a:pt x="250" y="55"/>
                    <a:pt x="255" y="55"/>
                    <a:pt x="258" y="51"/>
                  </a:cubicBezTo>
                  <a:cubicBezTo>
                    <a:pt x="259" y="50"/>
                    <a:pt x="260" y="48"/>
                    <a:pt x="260" y="46"/>
                  </a:cubicBezTo>
                  <a:cubicBezTo>
                    <a:pt x="260" y="44"/>
                    <a:pt x="259" y="42"/>
                    <a:pt x="258" y="40"/>
                  </a:cubicBezTo>
                  <a:cubicBezTo>
                    <a:pt x="231" y="13"/>
                    <a:pt x="196" y="0"/>
                    <a:pt x="161" y="0"/>
                  </a:cubicBezTo>
                  <a:cubicBezTo>
                    <a:pt x="126" y="0"/>
                    <a:pt x="91" y="13"/>
                    <a:pt x="65" y="40"/>
                  </a:cubicBezTo>
                  <a:cubicBezTo>
                    <a:pt x="62" y="43"/>
                    <a:pt x="62" y="48"/>
                    <a:pt x="65" y="51"/>
                  </a:cubicBezTo>
                  <a:cubicBezTo>
                    <a:pt x="68" y="55"/>
                    <a:pt x="73" y="55"/>
                    <a:pt x="76" y="51"/>
                  </a:cubicBezTo>
                  <a:close/>
                  <a:moveTo>
                    <a:pt x="119" y="95"/>
                  </a:moveTo>
                  <a:cubicBezTo>
                    <a:pt x="116" y="98"/>
                    <a:pt x="116" y="103"/>
                    <a:pt x="119" y="106"/>
                  </a:cubicBezTo>
                  <a:cubicBezTo>
                    <a:pt x="122" y="109"/>
                    <a:pt x="127" y="109"/>
                    <a:pt x="130" y="106"/>
                  </a:cubicBezTo>
                  <a:cubicBezTo>
                    <a:pt x="139" y="97"/>
                    <a:pt x="150" y="93"/>
                    <a:pt x="161" y="93"/>
                  </a:cubicBezTo>
                  <a:cubicBezTo>
                    <a:pt x="172" y="93"/>
                    <a:pt x="183" y="97"/>
                    <a:pt x="192" y="106"/>
                  </a:cubicBezTo>
                  <a:cubicBezTo>
                    <a:pt x="195" y="109"/>
                    <a:pt x="200" y="109"/>
                    <a:pt x="203" y="106"/>
                  </a:cubicBezTo>
                  <a:cubicBezTo>
                    <a:pt x="205" y="104"/>
                    <a:pt x="206" y="102"/>
                    <a:pt x="206" y="100"/>
                  </a:cubicBezTo>
                  <a:cubicBezTo>
                    <a:pt x="206" y="98"/>
                    <a:pt x="205" y="96"/>
                    <a:pt x="203" y="95"/>
                  </a:cubicBezTo>
                  <a:cubicBezTo>
                    <a:pt x="192" y="83"/>
                    <a:pt x="176" y="77"/>
                    <a:pt x="161" y="77"/>
                  </a:cubicBezTo>
                  <a:cubicBezTo>
                    <a:pt x="146" y="77"/>
                    <a:pt x="131" y="83"/>
                    <a:pt x="119" y="95"/>
                  </a:cubicBezTo>
                  <a:close/>
                  <a:moveTo>
                    <a:pt x="231" y="79"/>
                  </a:moveTo>
                  <a:cubicBezTo>
                    <a:pt x="232" y="77"/>
                    <a:pt x="233" y="75"/>
                    <a:pt x="233" y="73"/>
                  </a:cubicBezTo>
                  <a:cubicBezTo>
                    <a:pt x="233" y="71"/>
                    <a:pt x="232" y="69"/>
                    <a:pt x="231" y="67"/>
                  </a:cubicBezTo>
                  <a:cubicBezTo>
                    <a:pt x="211" y="48"/>
                    <a:pt x="186" y="39"/>
                    <a:pt x="161" y="39"/>
                  </a:cubicBezTo>
                  <a:cubicBezTo>
                    <a:pt x="136" y="39"/>
                    <a:pt x="111" y="48"/>
                    <a:pt x="92" y="67"/>
                  </a:cubicBezTo>
                  <a:cubicBezTo>
                    <a:pt x="89" y="71"/>
                    <a:pt x="89" y="76"/>
                    <a:pt x="92" y="79"/>
                  </a:cubicBezTo>
                  <a:cubicBezTo>
                    <a:pt x="95" y="82"/>
                    <a:pt x="100" y="82"/>
                    <a:pt x="103" y="79"/>
                  </a:cubicBezTo>
                  <a:cubicBezTo>
                    <a:pt x="119" y="63"/>
                    <a:pt x="140" y="55"/>
                    <a:pt x="161" y="55"/>
                  </a:cubicBezTo>
                  <a:cubicBezTo>
                    <a:pt x="182" y="55"/>
                    <a:pt x="203" y="63"/>
                    <a:pt x="219" y="79"/>
                  </a:cubicBezTo>
                  <a:cubicBezTo>
                    <a:pt x="222" y="82"/>
                    <a:pt x="227" y="82"/>
                    <a:pt x="231" y="79"/>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v-SE"/>
            </a:p>
          </p:txBody>
        </p:sp>
        <p:sp>
          <p:nvSpPr>
            <p:cNvPr id="8198" name="TextBox 8197">
              <a:extLst>
                <a:ext uri="{FF2B5EF4-FFF2-40B4-BE49-F238E27FC236}">
                  <a16:creationId xmlns:a16="http://schemas.microsoft.com/office/drawing/2014/main" id="{B93E27D9-456E-738F-08FA-25169607D9AD}"/>
                </a:ext>
              </a:extLst>
            </p:cNvPr>
            <p:cNvSpPr txBox="1"/>
            <p:nvPr/>
          </p:nvSpPr>
          <p:spPr>
            <a:xfrm>
              <a:off x="5734658" y="3037960"/>
              <a:ext cx="976723" cy="553998"/>
            </a:xfrm>
            <a:prstGeom prst="rect">
              <a:avLst/>
            </a:prstGeom>
            <a:noFill/>
          </p:spPr>
          <p:txBody>
            <a:bodyPr wrap="square" rtlCol="0">
              <a:spAutoFit/>
            </a:bodyPr>
            <a:lstStyle/>
            <a:p>
              <a:pPr marL="0" indent="0" algn="ctr">
                <a:buNone/>
              </a:pPr>
              <a:r>
                <a:rPr lang="de-DE" sz="1000" b="1"/>
                <a:t>MASQUE / MP-QUIC client</a:t>
              </a:r>
            </a:p>
          </p:txBody>
        </p:sp>
        <p:sp>
          <p:nvSpPr>
            <p:cNvPr id="8199" name="TextBox 8198">
              <a:extLst>
                <a:ext uri="{FF2B5EF4-FFF2-40B4-BE49-F238E27FC236}">
                  <a16:creationId xmlns:a16="http://schemas.microsoft.com/office/drawing/2014/main" id="{74899967-3D6B-5C3C-8386-18CCF340667E}"/>
                </a:ext>
              </a:extLst>
            </p:cNvPr>
            <p:cNvSpPr txBox="1"/>
            <p:nvPr/>
          </p:nvSpPr>
          <p:spPr>
            <a:xfrm>
              <a:off x="10060996" y="3216977"/>
              <a:ext cx="976723" cy="553998"/>
            </a:xfrm>
            <a:prstGeom prst="rect">
              <a:avLst/>
            </a:prstGeom>
            <a:noFill/>
          </p:spPr>
          <p:txBody>
            <a:bodyPr wrap="square" rtlCol="0">
              <a:spAutoFit/>
            </a:bodyPr>
            <a:lstStyle/>
            <a:p>
              <a:pPr marL="0" indent="0" algn="ctr">
                <a:buNone/>
              </a:pPr>
              <a:r>
                <a:rPr lang="de-DE" sz="1000" b="1"/>
                <a:t>MASQUE / MP-QUIC proxy</a:t>
              </a:r>
            </a:p>
          </p:txBody>
        </p:sp>
        <p:grpSp>
          <p:nvGrpSpPr>
            <p:cNvPr id="8200" name="Group 39">
              <a:extLst>
                <a:ext uri="{FF2B5EF4-FFF2-40B4-BE49-F238E27FC236}">
                  <a16:creationId xmlns:a16="http://schemas.microsoft.com/office/drawing/2014/main" id="{19138187-8E51-3860-4BA8-F1EAFD07144B}"/>
                </a:ext>
              </a:extLst>
            </p:cNvPr>
            <p:cNvGrpSpPr>
              <a:grpSpLocks noChangeAspect="1"/>
            </p:cNvGrpSpPr>
            <p:nvPr/>
          </p:nvGrpSpPr>
          <p:grpSpPr bwMode="auto">
            <a:xfrm>
              <a:off x="8647153" y="1348154"/>
              <a:ext cx="490729" cy="702970"/>
              <a:chOff x="239" y="1832"/>
              <a:chExt cx="363" cy="520"/>
            </a:xfrm>
          </p:grpSpPr>
          <p:sp>
            <p:nvSpPr>
              <p:cNvPr id="8201" name="AutoShape 40">
                <a:extLst>
                  <a:ext uri="{FF2B5EF4-FFF2-40B4-BE49-F238E27FC236}">
                    <a16:creationId xmlns:a16="http://schemas.microsoft.com/office/drawing/2014/main" id="{F1DB18BA-575D-A630-28E2-245B02054F94}"/>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2" name="Oval 41">
                <a:extLst>
                  <a:ext uri="{FF2B5EF4-FFF2-40B4-BE49-F238E27FC236}">
                    <a16:creationId xmlns:a16="http://schemas.microsoft.com/office/drawing/2014/main" id="{A1FEF75B-78CF-FB66-61F9-28463F6707C3}"/>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3" name="Text Box 42">
                <a:extLst>
                  <a:ext uri="{FF2B5EF4-FFF2-40B4-BE49-F238E27FC236}">
                    <a16:creationId xmlns:a16="http://schemas.microsoft.com/office/drawing/2014/main" id="{2EBB77D7-7D86-12A5-C4CA-883A40610043}"/>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W-AGF</a:t>
                </a:r>
                <a:r>
                  <a:rPr lang="en-US" altLang="en-US" sz="1100">
                    <a:solidFill>
                      <a:srgbClr val="8F3F7B"/>
                    </a:solidFill>
                    <a:ea typeface="MS PGothic" panose="020B0600070205080204" pitchFamily="34" charset="-128"/>
                    <a:cs typeface="MS PGothic" panose="020B0600070205080204" pitchFamily="34" charset="-128"/>
                  </a:rPr>
                  <a:t> </a:t>
                </a:r>
              </a:p>
            </p:txBody>
          </p:sp>
          <p:sp>
            <p:nvSpPr>
              <p:cNvPr id="8204" name="Rectangle 43">
                <a:extLst>
                  <a:ext uri="{FF2B5EF4-FFF2-40B4-BE49-F238E27FC236}">
                    <a16:creationId xmlns:a16="http://schemas.microsoft.com/office/drawing/2014/main" id="{619BBB70-372D-5AC6-126A-674F9296CAF5}"/>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5" name="Freeform 10">
                <a:extLst>
                  <a:ext uri="{FF2B5EF4-FFF2-40B4-BE49-F238E27FC236}">
                    <a16:creationId xmlns:a16="http://schemas.microsoft.com/office/drawing/2014/main" id="{C8C9A6F9-3175-7E81-45EE-18BC807591CF}"/>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sp>
        <p:nvSpPr>
          <p:cNvPr id="3" name="Rectangle: Rounded Corners 2">
            <a:extLst>
              <a:ext uri="{FF2B5EF4-FFF2-40B4-BE49-F238E27FC236}">
                <a16:creationId xmlns:a16="http://schemas.microsoft.com/office/drawing/2014/main" id="{32BBFB5B-00EF-D7A8-C557-04B701E4B132}"/>
              </a:ext>
            </a:extLst>
          </p:cNvPr>
          <p:cNvSpPr/>
          <p:nvPr/>
        </p:nvSpPr>
        <p:spPr bwMode="auto">
          <a:xfrm>
            <a:off x="7542597" y="4745064"/>
            <a:ext cx="501046" cy="1137719"/>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rgbClr val="FFFFFF"/>
              </a:solidFill>
              <a:latin typeface="+mn-lt"/>
            </a:endParaRPr>
          </a:p>
        </p:txBody>
      </p:sp>
      <p:sp>
        <p:nvSpPr>
          <p:cNvPr id="4" name="TextBox 3">
            <a:extLst>
              <a:ext uri="{FF2B5EF4-FFF2-40B4-BE49-F238E27FC236}">
                <a16:creationId xmlns:a16="http://schemas.microsoft.com/office/drawing/2014/main" id="{AC90E84F-C773-DFBC-EFD9-FD27D5A9D6D6}"/>
              </a:ext>
            </a:extLst>
          </p:cNvPr>
          <p:cNvSpPr txBox="1"/>
          <p:nvPr/>
        </p:nvSpPr>
        <p:spPr>
          <a:xfrm>
            <a:off x="7497613" y="4408991"/>
            <a:ext cx="543739" cy="369332"/>
          </a:xfrm>
          <a:prstGeom prst="rect">
            <a:avLst/>
          </a:prstGeom>
          <a:noFill/>
        </p:spPr>
        <p:txBody>
          <a:bodyPr wrap="none" rtlCol="0">
            <a:spAutoFit/>
          </a:bodyPr>
          <a:lstStyle/>
          <a:p>
            <a:r>
              <a:rPr lang="en-US"/>
              <a:t>MN</a:t>
            </a:r>
          </a:p>
        </p:txBody>
      </p:sp>
    </p:spTree>
    <p:extLst>
      <p:ext uri="{BB962C8B-B14F-4D97-AF65-F5344CB8AC3E}">
        <p14:creationId xmlns:p14="http://schemas.microsoft.com/office/powerpoint/2010/main" val="36920137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0A8B-BF78-4973-B16F-DBD93D7AFAF0}"/>
              </a:ext>
            </a:extLst>
          </p:cNvPr>
          <p:cNvSpPr>
            <a:spLocks noGrp="1"/>
          </p:cNvSpPr>
          <p:nvPr>
            <p:ph type="title"/>
          </p:nvPr>
        </p:nvSpPr>
        <p:spPr>
          <a:xfrm>
            <a:off x="447122" y="476250"/>
            <a:ext cx="8353426" cy="1081088"/>
          </a:xfrm>
        </p:spPr>
        <p:txBody>
          <a:bodyPr/>
          <a:lstStyle/>
          <a:p>
            <a:r>
              <a:rPr lang="sv-SE" dirty="0"/>
              <a:t>Enhanced E2E Privacy by </a:t>
            </a:r>
            <a:br>
              <a:rPr lang="sv-SE" dirty="0"/>
            </a:br>
            <a:r>
              <a:rPr lang="sv-SE" dirty="0"/>
              <a:t>dual proxy deployment</a:t>
            </a:r>
            <a:endParaRPr lang="en-US" dirty="0"/>
          </a:p>
        </p:txBody>
      </p:sp>
      <p:sp>
        <p:nvSpPr>
          <p:cNvPr id="5" name="TextBox 4">
            <a:extLst>
              <a:ext uri="{FF2B5EF4-FFF2-40B4-BE49-F238E27FC236}">
                <a16:creationId xmlns:a16="http://schemas.microsoft.com/office/drawing/2014/main" id="{8E36E842-6954-EC77-92A6-E5B4B3898264}"/>
              </a:ext>
            </a:extLst>
          </p:cNvPr>
          <p:cNvSpPr txBox="1"/>
          <p:nvPr/>
        </p:nvSpPr>
        <p:spPr>
          <a:xfrm flipH="1">
            <a:off x="447122" y="2178821"/>
            <a:ext cx="5006386" cy="4278094"/>
          </a:xfrm>
          <a:prstGeom prst="rect">
            <a:avLst/>
          </a:prstGeom>
          <a:noFill/>
        </p:spPr>
        <p:txBody>
          <a:bodyPr wrap="square" lIns="91440" tIns="45720" rIns="91440" bIns="45720" rtlCol="0" anchor="t">
            <a:spAutoFit/>
          </a:bodyPr>
          <a:lstStyle/>
          <a:p>
            <a:r>
              <a:rPr lang="en-GB" sz="1600" dirty="0">
                <a:latin typeface="Arial"/>
                <a:cs typeface="Arial"/>
              </a:rPr>
              <a:t>Dual proxy deployments intend to further enhance user privacy: they add privacy for user to both network provider and Application Server. </a:t>
            </a:r>
          </a:p>
          <a:p>
            <a:endParaRPr lang="en-GB" sz="1600" dirty="0">
              <a:latin typeface="Arial"/>
              <a:cs typeface="Arial"/>
            </a:endParaRPr>
          </a:p>
          <a:p>
            <a:r>
              <a:rPr lang="en-GB" sz="1600" dirty="0">
                <a:latin typeface="Arial"/>
                <a:cs typeface="Arial"/>
              </a:rPr>
              <a:t>This is an opportunity for MNOs to monetize Privacy enhancing functionality.</a:t>
            </a:r>
          </a:p>
          <a:p>
            <a:endParaRPr lang="en-GB" sz="1600" dirty="0"/>
          </a:p>
          <a:p>
            <a:r>
              <a:rPr lang="en-GB" sz="1600" dirty="0">
                <a:latin typeface="Arial"/>
                <a:cs typeface="Arial"/>
              </a:rPr>
              <a:t>A MASQUE proxy in UPF can act as ingress proxy. Egress proxy is provided by a 3p. </a:t>
            </a:r>
          </a:p>
          <a:p>
            <a:endParaRPr lang="en-GB" sz="1600" dirty="0"/>
          </a:p>
          <a:p>
            <a:r>
              <a:rPr lang="en-GB" sz="1600" dirty="0">
                <a:latin typeface="Arial"/>
                <a:cs typeface="Arial"/>
              </a:rPr>
              <a:t>UPF has no visibility of the traffic destination,  but MASQUE can be used for UE to assist traffic differentiation.</a:t>
            </a:r>
          </a:p>
          <a:p>
            <a:endParaRPr lang="en-GB" sz="1600" dirty="0"/>
          </a:p>
          <a:p>
            <a:r>
              <a:rPr lang="en-GB" sz="1600" dirty="0"/>
              <a:t>Solutions to convey information between UE and UPF may be the same in single and dual </a:t>
            </a:r>
            <a:r>
              <a:rPr lang="en-GB" sz="1600" dirty="0">
                <a:latin typeface="Arial"/>
                <a:cs typeface="Arial"/>
              </a:rPr>
              <a:t>proxy </a:t>
            </a:r>
            <a:r>
              <a:rPr lang="en-US" sz="1600" dirty="0">
                <a:latin typeface="Arial"/>
                <a:cs typeface="Arial"/>
              </a:rPr>
              <a:t>deployments.</a:t>
            </a:r>
            <a:endParaRPr lang="en-GB" sz="1600" dirty="0"/>
          </a:p>
        </p:txBody>
      </p:sp>
      <p:pic>
        <p:nvPicPr>
          <p:cNvPr id="6" name="Picture 5">
            <a:extLst>
              <a:ext uri="{FF2B5EF4-FFF2-40B4-BE49-F238E27FC236}">
                <a16:creationId xmlns:a16="http://schemas.microsoft.com/office/drawing/2014/main" id="{30E2A51F-FFF0-0FF8-9A0D-85CA5A5A15D4}"/>
              </a:ext>
            </a:extLst>
          </p:cNvPr>
          <p:cNvPicPr>
            <a:picLocks noChangeAspect="1"/>
          </p:cNvPicPr>
          <p:nvPr/>
        </p:nvPicPr>
        <p:blipFill>
          <a:blip r:embed="rId2"/>
          <a:stretch>
            <a:fillRect/>
          </a:stretch>
        </p:blipFill>
        <p:spPr>
          <a:xfrm>
            <a:off x="6190290" y="2506481"/>
            <a:ext cx="4905745" cy="2854149"/>
          </a:xfrm>
          <a:prstGeom prst="rect">
            <a:avLst/>
          </a:prstGeom>
        </p:spPr>
      </p:pic>
    </p:spTree>
    <p:extLst>
      <p:ext uri="{BB962C8B-B14F-4D97-AF65-F5344CB8AC3E}">
        <p14:creationId xmlns:p14="http://schemas.microsoft.com/office/powerpoint/2010/main" val="646362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838200" y="365125"/>
            <a:ext cx="7601080" cy="1325563"/>
          </a:xfrm>
        </p:spPr>
        <p:txBody>
          <a:bodyPr>
            <a:normAutofit/>
          </a:bodyPr>
          <a:lstStyle/>
          <a:p>
            <a:r>
              <a:rPr lang="en-US"/>
              <a:t>Traffic Monitoring</a:t>
            </a:r>
          </a:p>
        </p:txBody>
      </p:sp>
      <p:sp>
        <p:nvSpPr>
          <p:cNvPr id="19" name="TextBox 18">
            <a:extLst>
              <a:ext uri="{FF2B5EF4-FFF2-40B4-BE49-F238E27FC236}">
                <a16:creationId xmlns:a16="http://schemas.microsoft.com/office/drawing/2014/main" id="{930F3754-C9DE-C242-4E5B-4E5C5389E778}"/>
              </a:ext>
            </a:extLst>
          </p:cNvPr>
          <p:cNvSpPr txBox="1"/>
          <p:nvPr/>
        </p:nvSpPr>
        <p:spPr>
          <a:xfrm>
            <a:off x="493605" y="2549874"/>
            <a:ext cx="4845692" cy="3293209"/>
          </a:xfrm>
          <a:prstGeom prst="rect">
            <a:avLst/>
          </a:prstGeom>
          <a:noFill/>
        </p:spPr>
        <p:txBody>
          <a:bodyPr wrap="square" rtlCol="0">
            <a:spAutoFit/>
          </a:bodyPr>
          <a:lstStyle/>
          <a:p>
            <a:r>
              <a:rPr lang="sv-SE" sz="1600" b="1" dirty="0"/>
              <a:t>Proxy Enabled Measurements</a:t>
            </a:r>
          </a:p>
          <a:p>
            <a:endParaRPr lang="sv-SE" sz="1600" b="1" dirty="0"/>
          </a:p>
          <a:p>
            <a:r>
              <a:rPr lang="sv-SE" sz="1600" dirty="0"/>
              <a:t>The QUIC connection on the access leg provides information on packet loss and round-trip times due to the use of packet numbers and acknowledgements. </a:t>
            </a:r>
          </a:p>
          <a:p>
            <a:endParaRPr lang="sv-SE" sz="1600" dirty="0"/>
          </a:p>
          <a:p>
            <a:r>
              <a:rPr lang="sv-SE" sz="1600" dirty="0"/>
              <a:t>Proxy in UPF becomes a source of probing data for various use cases.</a:t>
            </a:r>
          </a:p>
          <a:p>
            <a:r>
              <a:rPr lang="sv-SE" sz="1600" dirty="0"/>
              <a:t>Additional data telemetry data could be conveyed using Masque extensions. </a:t>
            </a:r>
          </a:p>
          <a:p>
            <a:endParaRPr lang="en-US" sz="1600" dirty="0"/>
          </a:p>
          <a:p>
            <a:endParaRPr lang="en-US" sz="1600" dirty="0"/>
          </a:p>
        </p:txBody>
      </p:sp>
      <p:sp>
        <p:nvSpPr>
          <p:cNvPr id="2" name="Direct Access Storage 10">
            <a:extLst>
              <a:ext uri="{FF2B5EF4-FFF2-40B4-BE49-F238E27FC236}">
                <a16:creationId xmlns:a16="http://schemas.microsoft.com/office/drawing/2014/main" id="{813AFD04-ED3A-10AE-FECF-465AD42A444F}"/>
              </a:ext>
            </a:extLst>
          </p:cNvPr>
          <p:cNvSpPr/>
          <p:nvPr/>
        </p:nvSpPr>
        <p:spPr>
          <a:xfrm>
            <a:off x="6879196" y="4860811"/>
            <a:ext cx="1358158" cy="569958"/>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 name="Rectangle 2">
            <a:extLst>
              <a:ext uri="{FF2B5EF4-FFF2-40B4-BE49-F238E27FC236}">
                <a16:creationId xmlns:a16="http://schemas.microsoft.com/office/drawing/2014/main" id="{8295975E-89CD-0EF0-7D5B-9A4587390A6B}"/>
              </a:ext>
            </a:extLst>
          </p:cNvPr>
          <p:cNvSpPr>
            <a:spLocks noChangeArrowheads="1"/>
          </p:cNvSpPr>
          <p:nvPr/>
        </p:nvSpPr>
        <p:spPr bwMode="auto">
          <a:xfrm>
            <a:off x="9664047" y="4454695"/>
            <a:ext cx="9354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800" b="1"/>
              <a:t>Application </a:t>
            </a:r>
          </a:p>
          <a:p>
            <a:pPr marL="0" indent="0" algn="ctr">
              <a:buNone/>
            </a:pPr>
            <a:r>
              <a:rPr lang="en-US" sz="800" b="1"/>
              <a:t>Server</a:t>
            </a:r>
            <a:endParaRPr lang="en-US" sz="800"/>
          </a:p>
        </p:txBody>
      </p:sp>
      <p:sp>
        <p:nvSpPr>
          <p:cNvPr id="9" name="AutoShape 145">
            <a:extLst>
              <a:ext uri="{FF2B5EF4-FFF2-40B4-BE49-F238E27FC236}">
                <a16:creationId xmlns:a16="http://schemas.microsoft.com/office/drawing/2014/main" id="{684A6D15-C581-7BC0-EC28-895EA4E62002}"/>
              </a:ext>
            </a:extLst>
          </p:cNvPr>
          <p:cNvSpPr>
            <a:spLocks noChangeArrowheads="1"/>
          </p:cNvSpPr>
          <p:nvPr/>
        </p:nvSpPr>
        <p:spPr bwMode="auto">
          <a:xfrm>
            <a:off x="9777497" y="4801572"/>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1" name="TextBox 10">
            <a:extLst>
              <a:ext uri="{FF2B5EF4-FFF2-40B4-BE49-F238E27FC236}">
                <a16:creationId xmlns:a16="http://schemas.microsoft.com/office/drawing/2014/main" id="{AC97AFE1-BF22-FC91-5438-A4481B8694D8}"/>
              </a:ext>
            </a:extLst>
          </p:cNvPr>
          <p:cNvSpPr txBox="1"/>
          <p:nvPr/>
        </p:nvSpPr>
        <p:spPr>
          <a:xfrm>
            <a:off x="7044543" y="4454989"/>
            <a:ext cx="871731" cy="338554"/>
          </a:xfrm>
          <a:prstGeom prst="rect">
            <a:avLst/>
          </a:prstGeom>
          <a:noFill/>
        </p:spPr>
        <p:txBody>
          <a:bodyPr wrap="square" rtlCol="0">
            <a:spAutoFit/>
          </a:bodyPr>
          <a:lstStyle/>
          <a:p>
            <a:pPr marL="0" indent="0" algn="ctr">
              <a:buNone/>
            </a:pPr>
            <a:r>
              <a:rPr lang="en-US" sz="800" b="1"/>
              <a:t>Access</a:t>
            </a:r>
          </a:p>
          <a:p>
            <a:pPr marL="0" indent="0" algn="ctr">
              <a:buNone/>
            </a:pPr>
            <a:r>
              <a:rPr lang="en-US" sz="800" b="1"/>
              <a:t>network</a:t>
            </a:r>
          </a:p>
        </p:txBody>
      </p:sp>
      <p:cxnSp>
        <p:nvCxnSpPr>
          <p:cNvPr id="15" name="Straight Connector 14">
            <a:extLst>
              <a:ext uri="{FF2B5EF4-FFF2-40B4-BE49-F238E27FC236}">
                <a16:creationId xmlns:a16="http://schemas.microsoft.com/office/drawing/2014/main" id="{D55E44AE-63CC-D7F5-1139-443CD2D0423D}"/>
              </a:ext>
            </a:extLst>
          </p:cNvPr>
          <p:cNvCxnSpPr>
            <a:cxnSpLocks/>
          </p:cNvCxnSpPr>
          <p:nvPr/>
        </p:nvCxnSpPr>
        <p:spPr>
          <a:xfrm>
            <a:off x="6912345" y="5000503"/>
            <a:ext cx="1250732" cy="4453"/>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30B34E1-99AC-2228-CD01-E76054EC1C7B}"/>
              </a:ext>
            </a:extLst>
          </p:cNvPr>
          <p:cNvSpPr txBox="1"/>
          <p:nvPr/>
        </p:nvSpPr>
        <p:spPr>
          <a:xfrm>
            <a:off x="8820086" y="4560227"/>
            <a:ext cx="836301" cy="215444"/>
          </a:xfrm>
          <a:prstGeom prst="rect">
            <a:avLst/>
          </a:prstGeom>
          <a:noFill/>
        </p:spPr>
        <p:txBody>
          <a:bodyPr wrap="square" rtlCol="0">
            <a:spAutoFit/>
          </a:bodyPr>
          <a:lstStyle/>
          <a:p>
            <a:pPr marL="0" indent="0" algn="ctr">
              <a:buNone/>
            </a:pPr>
            <a:r>
              <a:rPr lang="de-DE" sz="800" b="1"/>
              <a:t>Internet</a:t>
            </a:r>
          </a:p>
        </p:txBody>
      </p:sp>
      <p:sp>
        <p:nvSpPr>
          <p:cNvPr id="17" name="AutoShape 145">
            <a:extLst>
              <a:ext uri="{FF2B5EF4-FFF2-40B4-BE49-F238E27FC236}">
                <a16:creationId xmlns:a16="http://schemas.microsoft.com/office/drawing/2014/main" id="{3BA3BAD2-FF03-1750-9C40-3940EBAC3866}"/>
              </a:ext>
            </a:extLst>
          </p:cNvPr>
          <p:cNvSpPr>
            <a:spLocks noChangeArrowheads="1"/>
          </p:cNvSpPr>
          <p:nvPr/>
        </p:nvSpPr>
        <p:spPr bwMode="auto">
          <a:xfrm>
            <a:off x="9770732" y="5148199"/>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sv-SE" sz="800" b="1"/>
              <a:t>Application</a:t>
            </a:r>
            <a:endParaRPr lang="en-US" sz="800" b="1"/>
          </a:p>
        </p:txBody>
      </p:sp>
      <p:sp>
        <p:nvSpPr>
          <p:cNvPr id="18" name="Rounded Rectangle 17">
            <a:extLst>
              <a:ext uri="{FF2B5EF4-FFF2-40B4-BE49-F238E27FC236}">
                <a16:creationId xmlns:a16="http://schemas.microsoft.com/office/drawing/2014/main" id="{FAD42428-84F9-B35E-D38E-CD87DED1DB90}"/>
              </a:ext>
            </a:extLst>
          </p:cNvPr>
          <p:cNvSpPr/>
          <p:nvPr/>
        </p:nvSpPr>
        <p:spPr bwMode="auto">
          <a:xfrm>
            <a:off x="8172881" y="4702488"/>
            <a:ext cx="549924"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0" name="Graphic 19">
            <a:extLst>
              <a:ext uri="{FF2B5EF4-FFF2-40B4-BE49-F238E27FC236}">
                <a16:creationId xmlns:a16="http://schemas.microsoft.com/office/drawing/2014/main" id="{38882FE3-F985-BFC6-C018-BDD3F341CBC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38008" y="4754213"/>
            <a:ext cx="424584" cy="415214"/>
          </a:xfrm>
          <a:prstGeom prst="rect">
            <a:avLst/>
          </a:prstGeom>
        </p:spPr>
      </p:pic>
      <p:sp>
        <p:nvSpPr>
          <p:cNvPr id="22" name="TextBox 21">
            <a:extLst>
              <a:ext uri="{FF2B5EF4-FFF2-40B4-BE49-F238E27FC236}">
                <a16:creationId xmlns:a16="http://schemas.microsoft.com/office/drawing/2014/main" id="{8D40291A-1322-B86E-98B0-8C7A75165E87}"/>
              </a:ext>
            </a:extLst>
          </p:cNvPr>
          <p:cNvSpPr txBox="1"/>
          <p:nvPr/>
        </p:nvSpPr>
        <p:spPr>
          <a:xfrm>
            <a:off x="8090536" y="5559384"/>
            <a:ext cx="836301" cy="400110"/>
          </a:xfrm>
          <a:prstGeom prst="rect">
            <a:avLst/>
          </a:prstGeom>
          <a:noFill/>
        </p:spPr>
        <p:txBody>
          <a:bodyPr wrap="square" rtlCol="0">
            <a:spAutoFit/>
          </a:bodyPr>
          <a:lstStyle/>
          <a:p>
            <a:pPr marL="0" indent="0" algn="ctr">
              <a:buNone/>
            </a:pPr>
            <a:r>
              <a:rPr lang="de-DE" sz="1000" b="1"/>
              <a:t>MASQUE Proxy</a:t>
            </a:r>
          </a:p>
        </p:txBody>
      </p:sp>
      <p:sp>
        <p:nvSpPr>
          <p:cNvPr id="25" name="AutoShape 145">
            <a:extLst>
              <a:ext uri="{FF2B5EF4-FFF2-40B4-BE49-F238E27FC236}">
                <a16:creationId xmlns:a16="http://schemas.microsoft.com/office/drawing/2014/main" id="{85572CC0-0514-D6FE-B140-9F736EF563B0}"/>
              </a:ext>
            </a:extLst>
          </p:cNvPr>
          <p:cNvSpPr>
            <a:spLocks noChangeArrowheads="1"/>
          </p:cNvSpPr>
          <p:nvPr/>
        </p:nvSpPr>
        <p:spPr bwMode="auto">
          <a:xfrm>
            <a:off x="9765142" y="5494342"/>
            <a:ext cx="733231" cy="285917"/>
          </a:xfrm>
          <a:prstGeom prst="roundRect">
            <a:avLst>
              <a:gd name="adj" fmla="val 16667"/>
            </a:avLst>
          </a:prstGeom>
          <a:solidFill>
            <a:schemeClr val="accent6">
              <a:alpha val="76863"/>
            </a:schemeClr>
          </a:solidFill>
          <a:ln w="9525">
            <a:noFill/>
            <a:round/>
            <a:headEnd/>
            <a:tailEnd/>
          </a:ln>
        </p:spPr>
        <p:txBody>
          <a:bodyPr wrap="none" anchor="ctr"/>
          <a:lstStyle/>
          <a:p>
            <a:pPr marL="0" indent="0" algn="ctr" eaLnBrk="0" hangingPunct="0">
              <a:buNone/>
            </a:pPr>
            <a:r>
              <a:rPr lang="en-US" sz="800" b="1"/>
              <a:t>Application</a:t>
            </a:r>
          </a:p>
        </p:txBody>
      </p:sp>
      <p:sp>
        <p:nvSpPr>
          <p:cNvPr id="26" name="Rounded Rectangle 22">
            <a:extLst>
              <a:ext uri="{FF2B5EF4-FFF2-40B4-BE49-F238E27FC236}">
                <a16:creationId xmlns:a16="http://schemas.microsoft.com/office/drawing/2014/main" id="{96E1F9EB-AAA3-3EE8-9A12-9329BFA6AC85}"/>
              </a:ext>
            </a:extLst>
          </p:cNvPr>
          <p:cNvSpPr/>
          <p:nvPr/>
        </p:nvSpPr>
        <p:spPr bwMode="auto">
          <a:xfrm>
            <a:off x="6367644" y="4702488"/>
            <a:ext cx="549924" cy="771025"/>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pic>
        <p:nvPicPr>
          <p:cNvPr id="27" name="Picture Placeholder 65">
            <a:extLst>
              <a:ext uri="{FF2B5EF4-FFF2-40B4-BE49-F238E27FC236}">
                <a16:creationId xmlns:a16="http://schemas.microsoft.com/office/drawing/2014/main" id="{055495D3-B3BF-23DB-D769-90020BEF179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409332" y="4753990"/>
            <a:ext cx="439876" cy="451676"/>
          </a:xfrm>
          <a:prstGeom prst="rect">
            <a:avLst/>
          </a:prstGeom>
        </p:spPr>
      </p:pic>
      <p:cxnSp>
        <p:nvCxnSpPr>
          <p:cNvPr id="28" name="Straight Connector 27">
            <a:extLst>
              <a:ext uri="{FF2B5EF4-FFF2-40B4-BE49-F238E27FC236}">
                <a16:creationId xmlns:a16="http://schemas.microsoft.com/office/drawing/2014/main" id="{611D6C03-8DAC-E9D1-59E0-9EF741576D5F}"/>
              </a:ext>
            </a:extLst>
          </p:cNvPr>
          <p:cNvCxnSpPr>
            <a:cxnSpLocks/>
          </p:cNvCxnSpPr>
          <p:nvPr/>
        </p:nvCxnSpPr>
        <p:spPr>
          <a:xfrm>
            <a:off x="6917569" y="5267824"/>
            <a:ext cx="2826158" cy="26348"/>
          </a:xfrm>
          <a:prstGeom prst="line">
            <a:avLst/>
          </a:prstGeom>
          <a:ln w="5715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3F24BC6-06FA-049A-D47C-FA86A534150B}"/>
              </a:ext>
            </a:extLst>
          </p:cNvPr>
          <p:cNvSpPr txBox="1"/>
          <p:nvPr/>
        </p:nvSpPr>
        <p:spPr>
          <a:xfrm>
            <a:off x="6211119" y="5208858"/>
            <a:ext cx="836301" cy="215444"/>
          </a:xfrm>
          <a:prstGeom prst="rect">
            <a:avLst/>
          </a:prstGeom>
          <a:noFill/>
        </p:spPr>
        <p:txBody>
          <a:bodyPr wrap="square" rtlCol="0">
            <a:spAutoFit/>
          </a:bodyPr>
          <a:lstStyle/>
          <a:p>
            <a:pPr marL="0" indent="0" algn="ctr">
              <a:buNone/>
            </a:pPr>
            <a:r>
              <a:rPr lang="de-DE" sz="800" b="1"/>
              <a:t>Client</a:t>
            </a:r>
          </a:p>
        </p:txBody>
      </p:sp>
      <p:sp>
        <p:nvSpPr>
          <p:cNvPr id="30" name="Direct Access Storage 10">
            <a:extLst>
              <a:ext uri="{FF2B5EF4-FFF2-40B4-BE49-F238E27FC236}">
                <a16:creationId xmlns:a16="http://schemas.microsoft.com/office/drawing/2014/main" id="{97BED898-8A13-3D26-D57C-30D7DDFCD68C}"/>
              </a:ext>
            </a:extLst>
          </p:cNvPr>
          <p:cNvSpPr/>
          <p:nvPr/>
        </p:nvSpPr>
        <p:spPr>
          <a:xfrm flipV="1">
            <a:off x="6959255" y="5126558"/>
            <a:ext cx="2784471" cy="331421"/>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pic>
        <p:nvPicPr>
          <p:cNvPr id="31" name="Picture 30">
            <a:extLst>
              <a:ext uri="{FF2B5EF4-FFF2-40B4-BE49-F238E27FC236}">
                <a16:creationId xmlns:a16="http://schemas.microsoft.com/office/drawing/2014/main" id="{F26ED3A3-B537-8DA6-0258-280CEE61E6BD}"/>
              </a:ext>
            </a:extLst>
          </p:cNvPr>
          <p:cNvPicPr>
            <a:picLocks noChangeAspect="1"/>
          </p:cNvPicPr>
          <p:nvPr/>
        </p:nvPicPr>
        <p:blipFill rotWithShape="1">
          <a:blip r:embed="rId6"/>
          <a:srcRect l="25087" r="25611" b="58855"/>
          <a:stretch/>
        </p:blipFill>
        <p:spPr>
          <a:xfrm>
            <a:off x="7214169" y="3135042"/>
            <a:ext cx="3568540" cy="1255693"/>
          </a:xfrm>
          <a:prstGeom prst="rect">
            <a:avLst/>
          </a:prstGeom>
        </p:spPr>
      </p:pic>
      <p:sp>
        <p:nvSpPr>
          <p:cNvPr id="33" name="Rectangle: Rounded Corners 32">
            <a:extLst>
              <a:ext uri="{FF2B5EF4-FFF2-40B4-BE49-F238E27FC236}">
                <a16:creationId xmlns:a16="http://schemas.microsoft.com/office/drawing/2014/main" id="{9E6FB724-0208-EDA1-7297-96731DEDDDEF}"/>
              </a:ext>
            </a:extLst>
          </p:cNvPr>
          <p:cNvSpPr/>
          <p:nvPr/>
        </p:nvSpPr>
        <p:spPr>
          <a:xfrm>
            <a:off x="8003511" y="4455796"/>
            <a:ext cx="923326" cy="11035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a:p>
            <a:pPr algn="ctr"/>
            <a:endParaRPr lang="en-US" sz="1600">
              <a:solidFill>
                <a:schemeClr val="tx1"/>
              </a:solidFill>
            </a:endParaRPr>
          </a:p>
          <a:p>
            <a:endParaRPr lang="en-US" sz="1600">
              <a:solidFill>
                <a:schemeClr val="tx1"/>
              </a:solidFill>
            </a:endParaRPr>
          </a:p>
        </p:txBody>
      </p:sp>
      <p:sp>
        <p:nvSpPr>
          <p:cNvPr id="34" name="TextBox 33">
            <a:extLst>
              <a:ext uri="{FF2B5EF4-FFF2-40B4-BE49-F238E27FC236}">
                <a16:creationId xmlns:a16="http://schemas.microsoft.com/office/drawing/2014/main" id="{3927B009-A3DA-D536-E53D-5D9200594033}"/>
              </a:ext>
            </a:extLst>
          </p:cNvPr>
          <p:cNvSpPr txBox="1"/>
          <p:nvPr/>
        </p:nvSpPr>
        <p:spPr>
          <a:xfrm>
            <a:off x="7997445" y="4440642"/>
            <a:ext cx="492443" cy="276999"/>
          </a:xfrm>
          <a:prstGeom prst="rect">
            <a:avLst/>
          </a:prstGeom>
          <a:noFill/>
        </p:spPr>
        <p:txBody>
          <a:bodyPr wrap="none" rtlCol="0">
            <a:spAutoFit/>
          </a:bodyPr>
          <a:lstStyle/>
          <a:p>
            <a:r>
              <a:rPr lang="en-US" sz="1200" b="1"/>
              <a:t>UPF</a:t>
            </a:r>
          </a:p>
        </p:txBody>
      </p:sp>
      <p:cxnSp>
        <p:nvCxnSpPr>
          <p:cNvPr id="21" name="Connector: Elbow 20">
            <a:extLst>
              <a:ext uri="{FF2B5EF4-FFF2-40B4-BE49-F238E27FC236}">
                <a16:creationId xmlns:a16="http://schemas.microsoft.com/office/drawing/2014/main" id="{94CA6724-8653-DF10-74B8-30C0F10EDAE6}"/>
              </a:ext>
            </a:extLst>
          </p:cNvPr>
          <p:cNvCxnSpPr>
            <a:cxnSpLocks/>
          </p:cNvCxnSpPr>
          <p:nvPr/>
        </p:nvCxnSpPr>
        <p:spPr>
          <a:xfrm rot="16200000" flipH="1">
            <a:off x="5553802" y="3139912"/>
            <a:ext cx="1653426" cy="1643686"/>
          </a:xfrm>
          <a:prstGeom prst="bentConnector3">
            <a:avLst>
              <a:gd name="adj1" fmla="val -234"/>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DFC5FBBB-D67D-2681-3CEB-318058BF0F7D}"/>
              </a:ext>
            </a:extLst>
          </p:cNvPr>
          <p:cNvSpPr/>
          <p:nvPr/>
        </p:nvSpPr>
        <p:spPr>
          <a:xfrm>
            <a:off x="7177006" y="4880526"/>
            <a:ext cx="133564" cy="2363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7118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a:t>SID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p:txBody>
          <a:bodyPr/>
          <a:lstStyle/>
          <a:p>
            <a:pPr marL="264795" indent="-264795">
              <a:defRPr/>
            </a:pPr>
            <a:r>
              <a:rPr lang="en-US" sz="1600" dirty="0">
                <a:solidFill>
                  <a:prstClr val="black"/>
                </a:solidFill>
              </a:rPr>
              <a:t>Main objective of this study is to study the potential of MASQUE technology to enhance 5GC Traffic management capabilities. </a:t>
            </a:r>
          </a:p>
          <a:p>
            <a:pPr marL="264795" indent="-264795">
              <a:defRPr/>
            </a:pPr>
            <a:endParaRPr lang="en-US" sz="1600" dirty="0">
              <a:solidFill>
                <a:prstClr val="black"/>
              </a:solidFill>
            </a:endParaRPr>
          </a:p>
          <a:p>
            <a:pPr marL="264795" indent="-264795">
              <a:defRPr/>
            </a:pPr>
            <a:r>
              <a:rPr lang="en-US" sz="1600" dirty="0">
                <a:solidFill>
                  <a:prstClr val="black"/>
                </a:solidFill>
              </a:rPr>
              <a:t>This study determines whether and how MASQUE capabilities in the 5GC user plane: </a:t>
            </a:r>
          </a:p>
          <a:p>
            <a:pPr marL="721995" lvl="1" indent="-264795">
              <a:defRPr/>
            </a:pPr>
            <a:r>
              <a:rPr lang="en-US" sz="1600" dirty="0">
                <a:solidFill>
                  <a:prstClr val="black"/>
                </a:solidFill>
              </a:rPr>
              <a:t>Can benefit the 5GS Traffic management by explicit information exchange on fully encrypted traffic. The study identifies the relevant information that would be exposed.</a:t>
            </a:r>
          </a:p>
          <a:p>
            <a:pPr marL="721995" lvl="1" indent="-264795">
              <a:defRPr/>
            </a:pPr>
            <a:r>
              <a:rPr lang="en-US" sz="1600" dirty="0">
                <a:solidFill>
                  <a:prstClr val="black"/>
                </a:solidFill>
              </a:rPr>
              <a:t>Can benefit other 5GC functions like reporting of user plane data as input to analytics or to monitor the correct URSP enforcement in the UE. </a:t>
            </a:r>
          </a:p>
          <a:p>
            <a:pPr marL="721995" lvl="1" indent="-264795">
              <a:defRPr/>
            </a:pPr>
            <a:r>
              <a:rPr lang="en-US" sz="1600" dirty="0">
                <a:solidFill>
                  <a:prstClr val="black"/>
                </a:solidFill>
              </a:rPr>
              <a:t>Need to be advertised towards the UE, and which information the UE needs to be provisioned with if any. </a:t>
            </a:r>
          </a:p>
          <a:p>
            <a:pPr marL="721995" lvl="1" indent="-264795">
              <a:defRPr/>
            </a:pPr>
            <a:r>
              <a:rPr lang="en-US" sz="1600" dirty="0">
                <a:solidFill>
                  <a:prstClr val="black"/>
                </a:solidFill>
              </a:rPr>
              <a:t>Can integrate in the PCC Framework, and which enhancements are required the PCC framework, if any. </a:t>
            </a:r>
          </a:p>
          <a:p>
            <a:pPr marL="264795" indent="-264795">
              <a:defRPr/>
            </a:pPr>
            <a:endParaRPr lang="en-US" sz="1600" dirty="0">
              <a:solidFill>
                <a:prstClr val="black"/>
              </a:solidFill>
            </a:endParaRPr>
          </a:p>
          <a:p>
            <a:pPr marL="264795" indent="-264795">
              <a:defRPr/>
            </a:pPr>
            <a:r>
              <a:rPr lang="en-US" sz="1600" dirty="0">
                <a:solidFill>
                  <a:prstClr val="black"/>
                </a:solidFill>
              </a:rPr>
              <a:t>The Study evaluates whether ATSSS MASQUE proxy in UPF should be generalized in Rel-19.</a:t>
            </a:r>
          </a:p>
          <a:p>
            <a:pPr marL="0" indent="0">
              <a:buNone/>
              <a:defRPr/>
            </a:pPr>
            <a:r>
              <a:rPr lang="en-US" sz="1600" dirty="0">
                <a:solidFill>
                  <a:prstClr val="black"/>
                </a:solidFill>
              </a:rPr>
              <a:t>Any solutions consider user plane transmission efficiency and are not be limited to work with QUIC traffic only or specific MASQUE deployments (i.e. one or two-proxies).</a:t>
            </a:r>
          </a:p>
          <a:p>
            <a:pPr marL="0" indent="0">
              <a:buNone/>
              <a:defRPr/>
            </a:pPr>
            <a:r>
              <a:rPr lang="en-US" sz="1600" dirty="0">
                <a:solidFill>
                  <a:prstClr val="black"/>
                </a:solidFill>
              </a:rPr>
              <a:t>Proposal is to leave HR roaming scenarios out of scope in this release.</a:t>
            </a:r>
          </a:p>
          <a:p>
            <a:endParaRPr lang="en-US" sz="1600" dirty="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666cf78-39a2-4718-9e3a-c97e0f2e2430">
      <Terms xmlns="http://schemas.microsoft.com/office/infopath/2007/PartnerControls"/>
    </lcf76f155ced4ddcb4097134ff3c332f>
    <TaxCatchAll xmlns="d8762117-8292-4133-b1c7-eab5c6487cf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5" ma:contentTypeDescription="Create a new document." ma:contentTypeScope="" ma:versionID="d201cbdbca3047e62fcbc356dc99b1f1">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4bd99bb0c74c25e7c73df61962fb97c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9" ma:contentTypeDescription="Create a new document." ma:contentTypeScope="" ma:versionID="6e2164ed9560d2183b8185342e0580e3">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a666cf78-39a2-4718-9e3a-c97e0f2e2430"/>
    <ds:schemaRef ds:uri="http://purl.org/dc/terms/"/>
    <ds:schemaRef ds:uri="http://schemas.microsoft.com/office/2006/documentManagement/types"/>
    <ds:schemaRef ds:uri="http://schemas.microsoft.com/office/infopath/2007/PartnerControls"/>
    <ds:schemaRef ds:uri="http://www.w3.org/XML/1998/namespace"/>
    <ds:schemaRef ds:uri="d8762117-8292-4133-b1c7-eab5c6487cfd"/>
    <ds:schemaRef ds:uri="5febc012-5c62-464f-8fa7-270037d49f7f"/>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96AE53B5-1413-4BAE-AA70-12E28A1C7FD0}">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C054613-FA71-4B7A-978E-A561FCFE8EE1}">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34</TotalTime>
  <Words>1677</Words>
  <Application>Microsoft Office PowerPoint</Application>
  <PresentationFormat>Widescreen</PresentationFormat>
  <Paragraphs>232</Paragraphs>
  <Slides>13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Arial </vt:lpstr>
      <vt:lpstr>Calibri</vt:lpstr>
      <vt:lpstr>Calibri Light</vt:lpstr>
      <vt:lpstr>Ericsson Hilda</vt:lpstr>
      <vt:lpstr>Segoe UI</vt:lpstr>
      <vt:lpstr>Times New Roman</vt:lpstr>
      <vt:lpstr>Office Theme</vt:lpstr>
      <vt:lpstr>MASQUE for Enhanced Traffic Management</vt:lpstr>
      <vt:lpstr>MASQUE enabled 5GS Benefits this proposal brings</vt:lpstr>
      <vt:lpstr>MASQUE enabled 5GS Benefits this proposal brings</vt:lpstr>
      <vt:lpstr>Use Cases - Overview </vt:lpstr>
      <vt:lpstr>Network Collaboration for Traffic Management and Reporting</vt:lpstr>
      <vt:lpstr>Current MASQUE Examples</vt:lpstr>
      <vt:lpstr>Enhanced E2E Privacy by  dual proxy deployment</vt:lpstr>
      <vt:lpstr>Traffic Monitoring</vt:lpstr>
      <vt:lpstr>SID Summary</vt:lpstr>
      <vt:lpstr>Further details</vt:lpstr>
      <vt:lpstr>MASQUE Technology Principles </vt:lpstr>
      <vt:lpstr>Optimized Delivery Without Double Encryption (for QUIC)</vt:lpstr>
      <vt:lpstr>MASQUE Specifications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cp:lastModifiedBy>
  <cp:revision>3</cp:revision>
  <dcterms:created xsi:type="dcterms:W3CDTF">2010-02-05T13:52:04Z</dcterms:created>
  <dcterms:modified xsi:type="dcterms:W3CDTF">2023-08-11T13:50:21Z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